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54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28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797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70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00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25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926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75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67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44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22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5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79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36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43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87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1531-69C2-4387-83F5-E61BBC4DE480}" type="datetimeFigureOut">
              <a:rPr lang="en-IN" smtClean="0"/>
              <a:t>16-03-2019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5EFDD6-9588-47C5-BE65-0BDBD8B22BD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83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F6E6-360C-4984-B83B-4DDA1D755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1" y="1122363"/>
            <a:ext cx="9144000" cy="1700350"/>
          </a:xfrm>
        </p:spPr>
        <p:txBody>
          <a:bodyPr>
            <a:normAutofit fontScale="90000"/>
          </a:bodyPr>
          <a:lstStyle/>
          <a:p>
            <a:r>
              <a:rPr lang="en-US" dirty="0"/>
              <a:t>SPEAR  </a:t>
            </a:r>
            <a:br>
              <a:rPr lang="en-US" dirty="0"/>
            </a:br>
            <a:r>
              <a:rPr lang="en-US" dirty="0"/>
              <a:t>Soft Pneumatic EMG Assisted Rehabilitation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24B34-65F4-43F5-9C74-BC30AAEB9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7" y="3138055"/>
            <a:ext cx="9144000" cy="2930235"/>
          </a:xfrm>
        </p:spPr>
        <p:txBody>
          <a:bodyPr>
            <a:noAutofit/>
          </a:bodyPr>
          <a:lstStyle/>
          <a:p>
            <a:r>
              <a:rPr lang="en-US" sz="2400" dirty="0"/>
              <a:t>Gudapati Nitish</a:t>
            </a:r>
          </a:p>
          <a:p>
            <a:r>
              <a:rPr lang="en-US" sz="2400" dirty="0"/>
              <a:t>Koushik Kumaran</a:t>
            </a:r>
          </a:p>
          <a:p>
            <a:r>
              <a:rPr lang="en-US" sz="2400" dirty="0"/>
              <a:t>Mukesh Kanna</a:t>
            </a:r>
          </a:p>
          <a:p>
            <a:r>
              <a:rPr lang="en-US" sz="2400" dirty="0"/>
              <a:t>Jinesh R</a:t>
            </a:r>
          </a:p>
          <a:p>
            <a:r>
              <a:rPr lang="en-US" sz="2400" dirty="0"/>
              <a:t>Deepak SV</a:t>
            </a:r>
          </a:p>
          <a:p>
            <a:r>
              <a:rPr lang="en-US" sz="2400" dirty="0"/>
              <a:t>Himadri Poddar</a:t>
            </a:r>
          </a:p>
        </p:txBody>
      </p:sp>
    </p:spTree>
    <p:extLst>
      <p:ext uri="{BB962C8B-B14F-4D97-AF65-F5344CB8AC3E}">
        <p14:creationId xmlns:p14="http://schemas.microsoft.com/office/powerpoint/2010/main" val="248982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2D26-CABD-470E-B6FD-FC74F3EF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765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2122-1201-4256-AF64-F9F8EFDC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8798"/>
            <a:ext cx="8596668" cy="3880773"/>
          </a:xfrm>
        </p:spPr>
        <p:txBody>
          <a:bodyPr>
            <a:normAutofit/>
          </a:bodyPr>
          <a:lstStyle/>
          <a:p>
            <a:pPr hangingPunct="0">
              <a:lnSpc>
                <a:spcPct val="150000"/>
              </a:lnSpc>
            </a:pPr>
            <a:r>
              <a:rPr lang="en-IN" sz="2000" dirty="0"/>
              <a:t>The primary objective of SPEAR is to provide a cheap and affordable soft AFO(Ankle-Foot Orthosis) for easy use by patients and reduction of therapy costs.</a:t>
            </a:r>
          </a:p>
          <a:p>
            <a:pPr hangingPunct="0">
              <a:lnSpc>
                <a:spcPct val="150000"/>
              </a:lnSpc>
            </a:pPr>
            <a:r>
              <a:rPr lang="en-IN" sz="2000" dirty="0"/>
              <a:t>SPEAR is designed to be safe due to the use of soft </a:t>
            </a:r>
            <a:r>
              <a:rPr lang="en-IN" sz="2000" dirty="0" smtClean="0"/>
              <a:t>McKibben </a:t>
            </a:r>
            <a:r>
              <a:rPr lang="en-IN" sz="2000" dirty="0"/>
              <a:t>actuators, eliminating the possibility of injury that is present with any rigid apparatus due to unexpected movement.</a:t>
            </a:r>
          </a:p>
        </p:txBody>
      </p:sp>
    </p:spTree>
    <p:extLst>
      <p:ext uri="{BB962C8B-B14F-4D97-AF65-F5344CB8AC3E}">
        <p14:creationId xmlns:p14="http://schemas.microsoft.com/office/powerpoint/2010/main" val="19974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9DD0-2CBA-4709-835A-C1F1B3C5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Plan: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A39035-90F5-41A2-972A-594D2A762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583175"/>
              </p:ext>
            </p:extLst>
          </p:nvPr>
        </p:nvGraphicFramePr>
        <p:xfrm>
          <a:off x="838200" y="1391478"/>
          <a:ext cx="7802217" cy="49298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3613">
                  <a:extLst>
                    <a:ext uri="{9D8B030D-6E8A-4147-A177-3AD203B41FA5}">
                      <a16:colId xmlns:a16="http://schemas.microsoft.com/office/drawing/2014/main" val="2132371778"/>
                    </a:ext>
                  </a:extLst>
                </a:gridCol>
                <a:gridCol w="6398604">
                  <a:extLst>
                    <a:ext uri="{9D8B030D-6E8A-4147-A177-3AD203B41FA5}">
                      <a16:colId xmlns:a16="http://schemas.microsoft.com/office/drawing/2014/main" val="940522182"/>
                    </a:ext>
                  </a:extLst>
                </a:gridCol>
              </a:tblGrid>
              <a:tr h="985961"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/>
                        <a:t>MONTH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dirty="0"/>
                        <a:t>Work completed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47205"/>
                  </a:ext>
                </a:extLst>
              </a:tr>
              <a:tr h="985961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Actuator Fabrication and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07704"/>
                  </a:ext>
                </a:extLst>
              </a:tr>
              <a:tr h="985961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EMG Signal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07029"/>
                  </a:ext>
                </a:extLst>
              </a:tr>
              <a:tr h="985961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February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Orthosis and Tank fabrication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67177"/>
                  </a:ext>
                </a:extLst>
              </a:tr>
              <a:tr h="985961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Integration of all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7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93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9F05-2FC7-4174-8618-174472E0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48DE-81CF-41E9-A3C8-55472284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The orthosis has been fully fabricated with two degrees of </a:t>
            </a:r>
            <a:r>
              <a:rPr lang="en-IN" sz="2000" dirty="0" smtClean="0"/>
              <a:t>freedom (</a:t>
            </a:r>
            <a:r>
              <a:rPr lang="en-IN" sz="2000" dirty="0"/>
              <a:t>Dorsiflexion and Plantarflexion).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EMG signal processing has been completed, and user intent has been established.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 compressor has been fitted with an air tank to provide pressurized air to the orthosis.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The above three modules have been integrated to give a complete working model.</a:t>
            </a:r>
          </a:p>
        </p:txBody>
      </p:sp>
    </p:spTree>
    <p:extLst>
      <p:ext uri="{BB962C8B-B14F-4D97-AF65-F5344CB8AC3E}">
        <p14:creationId xmlns:p14="http://schemas.microsoft.com/office/powerpoint/2010/main" val="53739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6C82-2D3F-4D6A-8908-85B6849A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DDD7-D61F-43BF-BC8B-3DFF680A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503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	The Orthosis can be extended to Inversion and Eversion motion in the ankle. </a:t>
            </a:r>
          </a:p>
          <a:p>
            <a:pPr marL="0" indent="0">
              <a:buNone/>
            </a:pPr>
            <a:r>
              <a:rPr lang="en-IN" sz="2000" dirty="0"/>
              <a:t>	The Orthosis which has primarily been optimised for rehabilitation can be upgraded to Exoskeleton for the lower limb.</a:t>
            </a:r>
          </a:p>
          <a:p>
            <a:pPr marL="0" indent="0">
              <a:buNone/>
            </a:pPr>
            <a:r>
              <a:rPr lang="en-IN" sz="2000" dirty="0"/>
              <a:t>	Expandability is present for machine learning algorithms for greater accuracy of EMG intent estimation.</a:t>
            </a:r>
          </a:p>
          <a:p>
            <a:pPr marL="0" indent="0">
              <a:buNone/>
            </a:pPr>
            <a:r>
              <a:rPr lang="en-IN" sz="2000" dirty="0"/>
              <a:t>The main features of this exoskeleton:	</a:t>
            </a:r>
          </a:p>
          <a:p>
            <a:pPr marL="0" indent="0">
              <a:buNone/>
            </a:pPr>
            <a:r>
              <a:rPr lang="en-IN" sz="2000" dirty="0"/>
              <a:t>	1. Soft </a:t>
            </a:r>
            <a:r>
              <a:rPr lang="en-IN" sz="2000" dirty="0" smtClean="0"/>
              <a:t>McKibben </a:t>
            </a:r>
            <a:r>
              <a:rPr lang="en-IN" sz="2000" dirty="0"/>
              <a:t>muscles provide actuation, eliminating rigidity and preventing damage to the user</a:t>
            </a:r>
          </a:p>
          <a:p>
            <a:pPr marL="0" indent="0">
              <a:buNone/>
            </a:pPr>
            <a:r>
              <a:rPr lang="en-IN" sz="2000" dirty="0"/>
              <a:t>	2. Autonomous control of the Lower limb with Electromyography signals.	</a:t>
            </a:r>
          </a:p>
          <a:p>
            <a:pPr marL="0" indent="0">
              <a:buNone/>
            </a:pPr>
            <a:r>
              <a:rPr lang="en-I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4347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9EF5D3-5941-46B6-BFE7-084278448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4561"/>
              </p:ext>
            </p:extLst>
          </p:nvPr>
        </p:nvGraphicFramePr>
        <p:xfrm>
          <a:off x="874640" y="1017104"/>
          <a:ext cx="10442717" cy="360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3">
                  <a:extLst>
                    <a:ext uri="{9D8B030D-6E8A-4147-A177-3AD203B41FA5}">
                      <a16:colId xmlns:a16="http://schemas.microsoft.com/office/drawing/2014/main" val="1912357847"/>
                    </a:ext>
                  </a:extLst>
                </a:gridCol>
                <a:gridCol w="2060856">
                  <a:extLst>
                    <a:ext uri="{9D8B030D-6E8A-4147-A177-3AD203B41FA5}">
                      <a16:colId xmlns:a16="http://schemas.microsoft.com/office/drawing/2014/main" val="4050603388"/>
                    </a:ext>
                  </a:extLst>
                </a:gridCol>
                <a:gridCol w="2339172">
                  <a:extLst>
                    <a:ext uri="{9D8B030D-6E8A-4147-A177-3AD203B41FA5}">
                      <a16:colId xmlns:a16="http://schemas.microsoft.com/office/drawing/2014/main" val="2196834135"/>
                    </a:ext>
                  </a:extLst>
                </a:gridCol>
                <a:gridCol w="1977020">
                  <a:extLst>
                    <a:ext uri="{9D8B030D-6E8A-4147-A177-3AD203B41FA5}">
                      <a16:colId xmlns:a16="http://schemas.microsoft.com/office/drawing/2014/main" val="4217424399"/>
                    </a:ext>
                  </a:extLst>
                </a:gridCol>
                <a:gridCol w="2082416">
                  <a:extLst>
                    <a:ext uri="{9D8B030D-6E8A-4147-A177-3AD203B41FA5}">
                      <a16:colId xmlns:a16="http://schemas.microsoft.com/office/drawing/2014/main" val="2506461627"/>
                    </a:ext>
                  </a:extLst>
                </a:gridCol>
              </a:tblGrid>
              <a:tr h="1201045">
                <a:tc rowSpan="3">
                  <a:txBody>
                    <a:bodyPr/>
                    <a:lstStyle/>
                    <a:p>
                      <a:r>
                        <a:rPr lang="en-IN" b="1" u="sng" dirty="0">
                          <a:solidFill>
                            <a:schemeClr val="tx1"/>
                          </a:solidFill>
                          <a:latin typeface="+mn-lt"/>
                        </a:rPr>
                        <a:t>Key Partners</a:t>
                      </a:r>
                    </a:p>
                    <a:p>
                      <a:r>
                        <a:rPr lang="en-IN" sz="1600" b="0" u="none" dirty="0">
                          <a:solidFill>
                            <a:schemeClr val="tx1"/>
                          </a:solidFill>
                          <a:latin typeface="+mn-lt"/>
                        </a:rPr>
                        <a:t>Healthcare and Pharmaceutical companies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IN" b="1" u="sng" dirty="0">
                          <a:solidFill>
                            <a:schemeClr val="tx1"/>
                          </a:solidFill>
                          <a:latin typeface="+mn-lt"/>
                        </a:rPr>
                        <a:t>Key Activities</a:t>
                      </a:r>
                    </a:p>
                    <a:p>
                      <a:r>
                        <a:rPr lang="en-IN" sz="1600" b="0" u="none" dirty="0">
                          <a:solidFill>
                            <a:schemeClr val="tx1"/>
                          </a:solidFill>
                          <a:latin typeface="+mn-lt"/>
                        </a:rPr>
                        <a:t>Creation of efficient Supply Chain, Creation of a cheap channel to acquire raw materials.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sz="2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Value Propositions</a:t>
                      </a:r>
                    </a:p>
                    <a:p>
                      <a:r>
                        <a:rPr lang="en-IN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 offers its customers cost effective, one-time investment solution rather than conventional physiotherapy process which consumes both money and time to a large extent.</a:t>
                      </a:r>
                      <a:endParaRPr lang="en-IN" sz="1600" b="1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solidFill>
                            <a:schemeClr val="tx1"/>
                          </a:solidFill>
                          <a:latin typeface="+mn-lt"/>
                        </a:rPr>
                        <a:t>Customer  Relationship</a:t>
                      </a:r>
                      <a:endParaRPr lang="en-IN" b="1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IN" sz="1600" b="0" u="none" dirty="0">
                          <a:solidFill>
                            <a:schemeClr val="tx1"/>
                          </a:solidFill>
                          <a:latin typeface="+mn-lt"/>
                        </a:rPr>
                        <a:t>Dedicated Personal Assistance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IN" b="1" u="sng" dirty="0">
                          <a:solidFill>
                            <a:schemeClr val="tx1"/>
                          </a:solidFill>
                          <a:latin typeface="+mn-lt"/>
                        </a:rPr>
                        <a:t>Customer</a:t>
                      </a:r>
                    </a:p>
                    <a:p>
                      <a:r>
                        <a:rPr lang="en-IN" b="1" u="sng" dirty="0">
                          <a:solidFill>
                            <a:schemeClr val="tx1"/>
                          </a:solidFill>
                          <a:latin typeface="+mn-lt"/>
                        </a:rPr>
                        <a:t>Segments</a:t>
                      </a:r>
                    </a:p>
                    <a:p>
                      <a:r>
                        <a:rPr lang="en-IN" b="0" u="none" dirty="0">
                          <a:solidFill>
                            <a:schemeClr val="tx1"/>
                          </a:solidFill>
                          <a:latin typeface="+mn-lt"/>
                        </a:rPr>
                        <a:t>Niche market: Patients with foot drop(primarily stroke patients)</a:t>
                      </a:r>
                    </a:p>
                    <a:p>
                      <a:endParaRPr lang="en-IN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n-IN" b="1" u="sng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659974"/>
                  </a:ext>
                </a:extLst>
              </a:tr>
              <a:tr h="5722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2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Channels</a:t>
                      </a:r>
                    </a:p>
                    <a:p>
                      <a:r>
                        <a:rPr lang="en-IN" sz="1600" b="0" u="none" dirty="0">
                          <a:solidFill>
                            <a:schemeClr val="tx1"/>
                          </a:solidFill>
                          <a:latin typeface="+mn-lt"/>
                        </a:rPr>
                        <a:t>Healthcare companies to spread word of mouth to specialists, who can recommend SPEAR to patients</a:t>
                      </a:r>
                    </a:p>
                    <a:p>
                      <a:endParaRPr lang="en-IN" sz="2000" b="1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6753"/>
                  </a:ext>
                </a:extLst>
              </a:tr>
              <a:tr h="15945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u="sng" dirty="0">
                          <a:solidFill>
                            <a:schemeClr val="tx1"/>
                          </a:solidFill>
                          <a:latin typeface="+mn-lt"/>
                        </a:rPr>
                        <a:t>Key Resources:</a:t>
                      </a:r>
                    </a:p>
                    <a:p>
                      <a:r>
                        <a:rPr lang="en-IN" b="0" u="none" dirty="0">
                          <a:solidFill>
                            <a:schemeClr val="tx1"/>
                          </a:solidFill>
                          <a:latin typeface="+mn-lt"/>
                        </a:rPr>
                        <a:t>Intellectual: Any patents, </a:t>
                      </a:r>
                      <a:r>
                        <a:rPr lang="en-IN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etc. </a:t>
                      </a:r>
                      <a:r>
                        <a:rPr lang="en-IN" b="0" u="none" dirty="0">
                          <a:solidFill>
                            <a:schemeClr val="tx1"/>
                          </a:solidFill>
                          <a:latin typeface="+mn-lt"/>
                        </a:rPr>
                        <a:t>that arise from SPEAR.</a:t>
                      </a:r>
                    </a:p>
                    <a:p>
                      <a:endParaRPr lang="en-IN" b="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b="1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724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3691-7B11-42CE-AB31-3FE9D964A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72666"/>
              </p:ext>
            </p:extLst>
          </p:nvPr>
        </p:nvGraphicFramePr>
        <p:xfrm>
          <a:off x="874641" y="4626069"/>
          <a:ext cx="104427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9449">
                  <a:extLst>
                    <a:ext uri="{9D8B030D-6E8A-4147-A177-3AD203B41FA5}">
                      <a16:colId xmlns:a16="http://schemas.microsoft.com/office/drawing/2014/main" val="3203416945"/>
                    </a:ext>
                  </a:extLst>
                </a:gridCol>
                <a:gridCol w="5223267">
                  <a:extLst>
                    <a:ext uri="{9D8B030D-6E8A-4147-A177-3AD203B41FA5}">
                      <a16:colId xmlns:a16="http://schemas.microsoft.com/office/drawing/2014/main" val="841749576"/>
                    </a:ext>
                  </a:extLst>
                </a:gridCol>
              </a:tblGrid>
              <a:tr h="2053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u="sng" dirty="0">
                          <a:solidFill>
                            <a:schemeClr val="tx1"/>
                          </a:solidFill>
                          <a:latin typeface="+mn-lt"/>
                        </a:rPr>
                        <a:t>Cost Structure: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Orthosis- 6000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EMG Sensors - 5000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McKibben 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muscles – 400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Compressor and Tank – 1600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Pneumatic Valves - 2500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Miscellaneous(Tubes, connectors, </a:t>
                      </a:r>
                      <a:r>
                        <a:rPr lang="en-IN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etc.) 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en-IN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Total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– 16000</a:t>
                      </a:r>
                      <a:endParaRPr lang="en-IN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u="sng" dirty="0">
                          <a:solidFill>
                            <a:schemeClr val="tx1"/>
                          </a:solidFill>
                          <a:latin typeface="+mn-lt"/>
                        </a:rPr>
                        <a:t>Revenue Streams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Funding from Healthcare and Pharmaceutical Companies, Hospitals.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Sales Profits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1536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5722E3-D48D-4F48-A1D8-50BC9512AC96}"/>
              </a:ext>
            </a:extLst>
          </p:cNvPr>
          <p:cNvSpPr txBox="1"/>
          <p:nvPr/>
        </p:nvSpPr>
        <p:spPr>
          <a:xfrm>
            <a:off x="768626" y="13252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Plan: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05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1440</TotalTime>
  <Words>316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SPEAR   Soft Pneumatic EMG Assisted Rehabilitation</vt:lpstr>
      <vt:lpstr>Objective:</vt:lpstr>
      <vt:lpstr>Work Plan:</vt:lpstr>
      <vt:lpstr>Status:</vt:lpstr>
      <vt:lpstr>Future Work: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pochana rama surekha</dc:creator>
  <cp:lastModifiedBy>Nitish Gudapati</cp:lastModifiedBy>
  <cp:revision>32</cp:revision>
  <dcterms:created xsi:type="dcterms:W3CDTF">2019-03-10T11:54:02Z</dcterms:created>
  <dcterms:modified xsi:type="dcterms:W3CDTF">2019-03-16T02:52:29Z</dcterms:modified>
</cp:coreProperties>
</file>