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9900"/>
    <a:srgbClr val="99CC00"/>
    <a:srgbClr val="33CC33"/>
    <a:srgbClr val="66FF33"/>
    <a:srgbClr val="99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5" d="100"/>
          <a:sy n="75"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90273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261179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164333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360946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80792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63938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326901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396345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233926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122070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9C6BD2-D7D2-4F64-92C4-41D0275E4D1A}" type="datetimeFigureOut">
              <a:rPr kumimoji="1" lang="ja-JP" altLang="en-US" smtClean="0"/>
              <a:t>2018/11/11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38988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C6BD2-D7D2-4F64-92C4-41D0275E4D1A}" type="datetimeFigureOut">
              <a:rPr kumimoji="1" lang="ja-JP" altLang="en-US" smtClean="0"/>
              <a:t>2018/11/11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D5B1E-F48D-478C-9FF1-FC98124DD7CA}" type="slidenum">
              <a:rPr kumimoji="1" lang="ja-JP" altLang="en-US" smtClean="0"/>
              <a:t>‹#›</a:t>
            </a:fld>
            <a:endParaRPr kumimoji="1" lang="ja-JP" altLang="en-US"/>
          </a:p>
        </p:txBody>
      </p:sp>
    </p:spTree>
    <p:extLst>
      <p:ext uri="{BB962C8B-B14F-4D97-AF65-F5344CB8AC3E}">
        <p14:creationId xmlns:p14="http://schemas.microsoft.com/office/powerpoint/2010/main" val="1466466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F6F9625-B717-4CB7-948D-41DF7BC07F9B}"/>
              </a:ext>
            </a:extLst>
          </p:cNvPr>
          <p:cNvSpPr/>
          <p:nvPr/>
        </p:nvSpPr>
        <p:spPr>
          <a:xfrm>
            <a:off x="711200" y="1755200"/>
            <a:ext cx="2070100" cy="7560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Global Economic</a:t>
            </a:r>
            <a:br>
              <a:rPr kumimoji="1" lang="en-US" altLang="ja-JP" dirty="0"/>
            </a:br>
            <a:r>
              <a:rPr kumimoji="1" lang="en-US" altLang="ja-JP" dirty="0"/>
              <a:t>Growth</a:t>
            </a:r>
            <a:r>
              <a:rPr kumimoji="1" lang="ja-JP" altLang="en-US" dirty="0"/>
              <a:t> </a:t>
            </a:r>
            <a:r>
              <a:rPr kumimoji="1" lang="en-US" altLang="ja-JP" dirty="0"/>
              <a:t>Risk</a:t>
            </a:r>
          </a:p>
        </p:txBody>
      </p:sp>
      <p:sp>
        <p:nvSpPr>
          <p:cNvPr id="5" name="正方形/長方形 4">
            <a:extLst>
              <a:ext uri="{FF2B5EF4-FFF2-40B4-BE49-F238E27FC236}">
                <a16:creationId xmlns:a16="http://schemas.microsoft.com/office/drawing/2014/main" id="{64902153-AC9D-469A-9462-A1809C6B1E0E}"/>
              </a:ext>
            </a:extLst>
          </p:cNvPr>
          <p:cNvSpPr/>
          <p:nvPr/>
        </p:nvSpPr>
        <p:spPr>
          <a:xfrm>
            <a:off x="2933700" y="1755200"/>
            <a:ext cx="5580000" cy="7560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n"/>
            </a:pPr>
            <a:r>
              <a:rPr lang="en-US" altLang="ja-JP" sz="1100" dirty="0">
                <a:solidFill>
                  <a:schemeClr val="tx1"/>
                </a:solidFill>
              </a:rPr>
              <a:t>A measure of expected global economic activity and corporate profits.</a:t>
            </a:r>
            <a:endParaRPr kumimoji="1" lang="ja-JP" altLang="en-US" sz="1100" dirty="0">
              <a:solidFill>
                <a:schemeClr val="tx1"/>
              </a:solidFill>
            </a:endParaRPr>
          </a:p>
        </p:txBody>
      </p:sp>
      <p:sp>
        <p:nvSpPr>
          <p:cNvPr id="6" name="正方形/長方形 5">
            <a:extLst>
              <a:ext uri="{FF2B5EF4-FFF2-40B4-BE49-F238E27FC236}">
                <a16:creationId xmlns:a16="http://schemas.microsoft.com/office/drawing/2014/main" id="{7BCC864B-70C4-4AE6-9D1C-86359272E518}"/>
              </a:ext>
            </a:extLst>
          </p:cNvPr>
          <p:cNvSpPr/>
          <p:nvPr/>
        </p:nvSpPr>
        <p:spPr>
          <a:xfrm>
            <a:off x="711200" y="2565400"/>
            <a:ext cx="2070100" cy="75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Interest Rate Risk</a:t>
            </a:r>
            <a:endParaRPr kumimoji="1" lang="ja-JP" altLang="en-US" dirty="0"/>
          </a:p>
        </p:txBody>
      </p:sp>
      <p:sp>
        <p:nvSpPr>
          <p:cNvPr id="7" name="正方形/長方形 6">
            <a:extLst>
              <a:ext uri="{FF2B5EF4-FFF2-40B4-BE49-F238E27FC236}">
                <a16:creationId xmlns:a16="http://schemas.microsoft.com/office/drawing/2014/main" id="{9F4ABFA2-83B7-4D1E-9556-94EBAF711FD7}"/>
              </a:ext>
            </a:extLst>
          </p:cNvPr>
          <p:cNvSpPr/>
          <p:nvPr/>
        </p:nvSpPr>
        <p:spPr>
          <a:xfrm>
            <a:off x="2933700" y="2565400"/>
            <a:ext cx="5580000" cy="756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n"/>
            </a:pPr>
            <a:r>
              <a:rPr lang="en-US" altLang="ja-JP" sz="1100" dirty="0">
                <a:solidFill>
                  <a:schemeClr val="tx1"/>
                </a:solidFill>
              </a:rPr>
              <a:t>A measure of global interest rates, the direction of change for interest rates, the slope of the yield curve and especially the G20 Monetary Policy stance. Additionally.</a:t>
            </a:r>
          </a:p>
          <a:p>
            <a:pPr marL="171450" indent="-171450">
              <a:buFont typeface="Wingdings" panose="05000000000000000000" pitchFamily="2" charset="2"/>
              <a:buChar char="n"/>
            </a:pPr>
            <a:r>
              <a:rPr lang="en-US" altLang="ja-JP" sz="1100" dirty="0">
                <a:solidFill>
                  <a:schemeClr val="tx1"/>
                </a:solidFill>
              </a:rPr>
              <a:t>A measure of foreign currency levels and trends as well.</a:t>
            </a:r>
            <a:endParaRPr kumimoji="1" lang="ja-JP" altLang="en-US" sz="1100" dirty="0">
              <a:solidFill>
                <a:schemeClr val="tx1"/>
              </a:solidFill>
            </a:endParaRPr>
          </a:p>
        </p:txBody>
      </p:sp>
      <p:sp>
        <p:nvSpPr>
          <p:cNvPr id="8" name="正方形/長方形 7">
            <a:extLst>
              <a:ext uri="{FF2B5EF4-FFF2-40B4-BE49-F238E27FC236}">
                <a16:creationId xmlns:a16="http://schemas.microsoft.com/office/drawing/2014/main" id="{606C7F24-B328-40A6-8B78-E945C0B843AF}"/>
              </a:ext>
            </a:extLst>
          </p:cNvPr>
          <p:cNvSpPr/>
          <p:nvPr/>
        </p:nvSpPr>
        <p:spPr>
          <a:xfrm>
            <a:off x="711200" y="3388300"/>
            <a:ext cx="2070100" cy="75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Inflation Risk</a:t>
            </a:r>
            <a:endParaRPr kumimoji="1" lang="ja-JP" altLang="en-US" dirty="0"/>
          </a:p>
        </p:txBody>
      </p:sp>
      <p:sp>
        <p:nvSpPr>
          <p:cNvPr id="9" name="正方形/長方形 8">
            <a:extLst>
              <a:ext uri="{FF2B5EF4-FFF2-40B4-BE49-F238E27FC236}">
                <a16:creationId xmlns:a16="http://schemas.microsoft.com/office/drawing/2014/main" id="{1A187319-C3D9-40FC-932D-1314737A5779}"/>
              </a:ext>
            </a:extLst>
          </p:cNvPr>
          <p:cNvSpPr/>
          <p:nvPr/>
        </p:nvSpPr>
        <p:spPr>
          <a:xfrm>
            <a:off x="2933700" y="3388300"/>
            <a:ext cx="5580000" cy="7560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n"/>
            </a:pPr>
            <a:r>
              <a:rPr kumimoji="1" lang="en-US" altLang="ja-JP" sz="1100" dirty="0">
                <a:solidFill>
                  <a:schemeClr val="tx1"/>
                </a:solidFill>
              </a:rPr>
              <a:t>A measure of future interest rate levels, monetary policy foreign currency levels and mostly the fear of growing inflation expectations as a risk to our portfolio.</a:t>
            </a:r>
            <a:endParaRPr kumimoji="1" lang="ja-JP" altLang="en-US" sz="1100" dirty="0">
              <a:solidFill>
                <a:schemeClr val="tx1"/>
              </a:solidFill>
            </a:endParaRPr>
          </a:p>
        </p:txBody>
      </p:sp>
      <p:sp>
        <p:nvSpPr>
          <p:cNvPr id="10" name="正方形/長方形 9">
            <a:extLst>
              <a:ext uri="{FF2B5EF4-FFF2-40B4-BE49-F238E27FC236}">
                <a16:creationId xmlns:a16="http://schemas.microsoft.com/office/drawing/2014/main" id="{A3DD94EB-7ADC-4579-86B8-8C138BC6F1DE}"/>
              </a:ext>
            </a:extLst>
          </p:cNvPr>
          <p:cNvSpPr/>
          <p:nvPr/>
        </p:nvSpPr>
        <p:spPr>
          <a:xfrm>
            <a:off x="711200" y="4198500"/>
            <a:ext cx="2070100" cy="7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Liquidity-Fluid</a:t>
            </a:r>
            <a:br>
              <a:rPr kumimoji="1" lang="en-US" altLang="ja-JP" dirty="0"/>
            </a:br>
            <a:r>
              <a:rPr kumimoji="1" lang="en-US" altLang="ja-JP" dirty="0"/>
              <a:t>Market Risk</a:t>
            </a:r>
            <a:endParaRPr kumimoji="1" lang="ja-JP" altLang="en-US" dirty="0"/>
          </a:p>
        </p:txBody>
      </p:sp>
      <p:sp>
        <p:nvSpPr>
          <p:cNvPr id="11" name="正方形/長方形 10">
            <a:extLst>
              <a:ext uri="{FF2B5EF4-FFF2-40B4-BE49-F238E27FC236}">
                <a16:creationId xmlns:a16="http://schemas.microsoft.com/office/drawing/2014/main" id="{5A70B1D3-08E1-4642-A181-EF72F6C4C9C9}"/>
              </a:ext>
            </a:extLst>
          </p:cNvPr>
          <p:cNvSpPr/>
          <p:nvPr/>
        </p:nvSpPr>
        <p:spPr>
          <a:xfrm>
            <a:off x="2933700" y="4198500"/>
            <a:ext cx="5580000" cy="756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n"/>
            </a:pPr>
            <a:r>
              <a:rPr kumimoji="1" lang="en-US" altLang="ja-JP" sz="1100" dirty="0">
                <a:solidFill>
                  <a:schemeClr val="tx1"/>
                </a:solidFill>
              </a:rPr>
              <a:t>A measure of the liquidity in the various market places and the fluidity of financial markets</a:t>
            </a:r>
          </a:p>
          <a:p>
            <a:pPr marL="171450" indent="-171450">
              <a:buFont typeface="Wingdings" panose="05000000000000000000" pitchFamily="2" charset="2"/>
              <a:buChar char="n"/>
            </a:pPr>
            <a:r>
              <a:rPr kumimoji="1" lang="en-US" altLang="ja-JP" sz="1100" dirty="0">
                <a:solidFill>
                  <a:schemeClr val="tx1"/>
                </a:solidFill>
              </a:rPr>
              <a:t>A measure of the absolute liquidity within the CalSTRS Portfolio and our unique cash flow requirements.</a:t>
            </a:r>
            <a:endParaRPr kumimoji="1" lang="ja-JP" altLang="en-US" sz="1100" dirty="0">
              <a:solidFill>
                <a:schemeClr val="tx1"/>
              </a:solidFill>
            </a:endParaRPr>
          </a:p>
        </p:txBody>
      </p:sp>
      <p:sp>
        <p:nvSpPr>
          <p:cNvPr id="12" name="正方形/長方形 11">
            <a:extLst>
              <a:ext uri="{FF2B5EF4-FFF2-40B4-BE49-F238E27FC236}">
                <a16:creationId xmlns:a16="http://schemas.microsoft.com/office/drawing/2014/main" id="{1BBF7326-6474-48B1-A961-1145F2FDB8FC}"/>
              </a:ext>
            </a:extLst>
          </p:cNvPr>
          <p:cNvSpPr/>
          <p:nvPr/>
        </p:nvSpPr>
        <p:spPr>
          <a:xfrm>
            <a:off x="711200" y="4998802"/>
            <a:ext cx="2070100" cy="756000"/>
          </a:xfrm>
          <a:prstGeom prst="rect">
            <a:avLst/>
          </a:prstGeom>
          <a:solidFill>
            <a:srgbClr val="99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Leverage </a:t>
            </a:r>
            <a:br>
              <a:rPr kumimoji="1" lang="en-US" altLang="ja-JP" dirty="0"/>
            </a:br>
            <a:r>
              <a:rPr kumimoji="1" lang="en-US" altLang="ja-JP" dirty="0"/>
              <a:t>Financing Risk</a:t>
            </a:r>
            <a:endParaRPr kumimoji="1" lang="ja-JP" altLang="en-US" dirty="0"/>
          </a:p>
        </p:txBody>
      </p:sp>
      <p:sp>
        <p:nvSpPr>
          <p:cNvPr id="13" name="正方形/長方形 12">
            <a:extLst>
              <a:ext uri="{FF2B5EF4-FFF2-40B4-BE49-F238E27FC236}">
                <a16:creationId xmlns:a16="http://schemas.microsoft.com/office/drawing/2014/main" id="{6A53221A-8856-46B6-814B-519ECE9D378B}"/>
              </a:ext>
            </a:extLst>
          </p:cNvPr>
          <p:cNvSpPr/>
          <p:nvPr/>
        </p:nvSpPr>
        <p:spPr>
          <a:xfrm>
            <a:off x="2933700" y="4998802"/>
            <a:ext cx="5580000" cy="756000"/>
          </a:xfrm>
          <a:prstGeom prst="rect">
            <a:avLst/>
          </a:prstGeom>
          <a:no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n"/>
            </a:pPr>
            <a:r>
              <a:rPr kumimoji="1" lang="en-US" altLang="ja-JP" sz="1100" dirty="0">
                <a:solidFill>
                  <a:schemeClr val="tx1"/>
                </a:solidFill>
              </a:rPr>
              <a:t>A measure of the amount of leverage in the financial system and within financial institutions. </a:t>
            </a:r>
          </a:p>
          <a:p>
            <a:pPr marL="171450" indent="-171450">
              <a:buFont typeface="Wingdings" panose="05000000000000000000" pitchFamily="2" charset="2"/>
              <a:buChar char="n"/>
            </a:pPr>
            <a:r>
              <a:rPr kumimoji="1" lang="en-US" altLang="ja-JP" sz="1100" dirty="0">
                <a:solidFill>
                  <a:schemeClr val="tx1"/>
                </a:solidFill>
              </a:rPr>
              <a:t>A measure of the availability of leverage and the terms of the leverage.</a:t>
            </a:r>
            <a:endParaRPr kumimoji="1" lang="ja-JP" altLang="en-US" sz="1100" dirty="0">
              <a:solidFill>
                <a:schemeClr val="tx1"/>
              </a:solidFill>
            </a:endParaRPr>
          </a:p>
        </p:txBody>
      </p:sp>
      <p:sp>
        <p:nvSpPr>
          <p:cNvPr id="14" name="正方形/長方形 13">
            <a:extLst>
              <a:ext uri="{FF2B5EF4-FFF2-40B4-BE49-F238E27FC236}">
                <a16:creationId xmlns:a16="http://schemas.microsoft.com/office/drawing/2014/main" id="{6BF9818B-0628-4997-9DF6-FB641DBA2AF5}"/>
              </a:ext>
            </a:extLst>
          </p:cNvPr>
          <p:cNvSpPr/>
          <p:nvPr/>
        </p:nvSpPr>
        <p:spPr>
          <a:xfrm>
            <a:off x="711200" y="5799104"/>
            <a:ext cx="20701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Global Investment</a:t>
            </a:r>
            <a:br>
              <a:rPr kumimoji="1" lang="en-US" altLang="ja-JP" dirty="0"/>
            </a:br>
            <a:r>
              <a:rPr kumimoji="1" lang="en-US" altLang="ja-JP" dirty="0"/>
              <a:t>Governance Risk</a:t>
            </a:r>
            <a:endParaRPr kumimoji="1" lang="ja-JP" altLang="en-US" dirty="0"/>
          </a:p>
        </p:txBody>
      </p:sp>
      <p:sp>
        <p:nvSpPr>
          <p:cNvPr id="15" name="正方形/長方形 14">
            <a:extLst>
              <a:ext uri="{FF2B5EF4-FFF2-40B4-BE49-F238E27FC236}">
                <a16:creationId xmlns:a16="http://schemas.microsoft.com/office/drawing/2014/main" id="{DC29D0FE-D977-4D9E-9447-C981A9CA594F}"/>
              </a:ext>
            </a:extLst>
          </p:cNvPr>
          <p:cNvSpPr/>
          <p:nvPr/>
        </p:nvSpPr>
        <p:spPr>
          <a:xfrm>
            <a:off x="2933700" y="5799104"/>
            <a:ext cx="5580000" cy="7560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n"/>
            </a:pPr>
            <a:r>
              <a:rPr kumimoji="1" lang="en-US" altLang="ja-JP" sz="1100" dirty="0">
                <a:solidFill>
                  <a:schemeClr val="tx1"/>
                </a:solidFill>
              </a:rPr>
              <a:t>A measure of the changes in accounting rules, tax codes, governance rules and financial regulations and enforcement.</a:t>
            </a:r>
            <a:endParaRPr kumimoji="1" lang="ja-JP" altLang="en-US" sz="1100" dirty="0">
              <a:solidFill>
                <a:schemeClr val="tx1"/>
              </a:solidFill>
            </a:endParaRPr>
          </a:p>
        </p:txBody>
      </p:sp>
    </p:spTree>
    <p:extLst>
      <p:ext uri="{BB962C8B-B14F-4D97-AF65-F5344CB8AC3E}">
        <p14:creationId xmlns:p14="http://schemas.microsoft.com/office/powerpoint/2010/main" val="280480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6B61D56-8EC3-4503-862C-E0F45EEA9839}"/>
              </a:ext>
            </a:extLst>
          </p:cNvPr>
          <p:cNvSpPr/>
          <p:nvPr/>
        </p:nvSpPr>
        <p:spPr>
          <a:xfrm>
            <a:off x="1295400" y="1549400"/>
            <a:ext cx="1206500" cy="22098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ln w="0"/>
                <a:solidFill>
                  <a:schemeClr val="tx1"/>
                </a:solidFill>
                <a:effectLst>
                  <a:outerShdw blurRad="38100" dist="19050" dir="2700000" algn="tl" rotWithShape="0">
                    <a:schemeClr val="dk1">
                      <a:alpha val="40000"/>
                    </a:schemeClr>
                  </a:outerShdw>
                </a:effectLst>
              </a:rPr>
              <a:t>Liquid</a:t>
            </a:r>
          </a:p>
          <a:p>
            <a:pPr algn="ctr"/>
            <a:r>
              <a:rPr kumimoji="1" lang="en-US" altLang="ja-JP" dirty="0">
                <a:ln w="0"/>
                <a:solidFill>
                  <a:schemeClr val="tx1"/>
                </a:solidFill>
                <a:effectLst>
                  <a:outerShdw blurRad="38100" dist="19050" dir="2700000" algn="tl" rotWithShape="0">
                    <a:schemeClr val="dk1">
                      <a:alpha val="40000"/>
                    </a:schemeClr>
                  </a:outerShdw>
                </a:effectLst>
              </a:rPr>
              <a:t> Market </a:t>
            </a:r>
          </a:p>
          <a:p>
            <a:pPr algn="ctr"/>
            <a:r>
              <a:rPr kumimoji="1" lang="en-US" altLang="ja-JP" dirty="0">
                <a:ln w="0"/>
                <a:solidFill>
                  <a:schemeClr val="tx1"/>
                </a:solidFill>
                <a:effectLst>
                  <a:outerShdw blurRad="38100" dist="19050" dir="2700000" algn="tl" rotWithShape="0">
                    <a:schemeClr val="dk1">
                      <a:alpha val="40000"/>
                    </a:schemeClr>
                  </a:outerShdw>
                </a:effectLst>
              </a:rPr>
              <a:t>Factor</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5" name="正方形/長方形 4">
            <a:extLst>
              <a:ext uri="{FF2B5EF4-FFF2-40B4-BE49-F238E27FC236}">
                <a16:creationId xmlns:a16="http://schemas.microsoft.com/office/drawing/2014/main" id="{5DB8F848-C830-40D2-B033-3CF280C8F4DC}"/>
              </a:ext>
            </a:extLst>
          </p:cNvPr>
          <p:cNvSpPr/>
          <p:nvPr/>
        </p:nvSpPr>
        <p:spPr>
          <a:xfrm>
            <a:off x="2717800" y="1549400"/>
            <a:ext cx="4559300" cy="6096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ln w="0"/>
                <a:solidFill>
                  <a:schemeClr val="tx1"/>
                </a:solidFill>
                <a:effectLst>
                  <a:outerShdw blurRad="38100" dist="19050" dir="2700000" algn="tl" rotWithShape="0">
                    <a:schemeClr val="dk1">
                      <a:alpha val="40000"/>
                    </a:schemeClr>
                  </a:outerShdw>
                </a:effectLst>
              </a:rPr>
              <a:t>Equity Factor</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7D6BA775-A58A-45C4-BA74-CD177EC32662}"/>
              </a:ext>
            </a:extLst>
          </p:cNvPr>
          <p:cNvSpPr/>
          <p:nvPr/>
        </p:nvSpPr>
        <p:spPr>
          <a:xfrm>
            <a:off x="2717800" y="2349500"/>
            <a:ext cx="4559300" cy="609600"/>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ln w="0"/>
                <a:solidFill>
                  <a:schemeClr val="tx1"/>
                </a:solidFill>
                <a:effectLst>
                  <a:outerShdw blurRad="38100" dist="19050" dir="2700000" algn="tl" rotWithShape="0">
                    <a:schemeClr val="dk1">
                      <a:alpha val="40000"/>
                    </a:schemeClr>
                  </a:outerShdw>
                </a:effectLst>
              </a:rPr>
              <a:t>Interest Rate Factor</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B1B6E156-9239-426B-B72F-E90A584429DD}"/>
              </a:ext>
            </a:extLst>
          </p:cNvPr>
          <p:cNvSpPr/>
          <p:nvPr/>
        </p:nvSpPr>
        <p:spPr>
          <a:xfrm>
            <a:off x="2717800" y="3124200"/>
            <a:ext cx="455930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ln w="0"/>
                <a:solidFill>
                  <a:schemeClr val="tx1"/>
                </a:solidFill>
                <a:effectLst>
                  <a:outerShdw blurRad="38100" dist="19050" dir="2700000" algn="tl" rotWithShape="0">
                    <a:schemeClr val="dk1">
                      <a:alpha val="40000"/>
                    </a:schemeClr>
                  </a:outerShdw>
                </a:effectLst>
              </a:rPr>
              <a:t>Inflation Factor</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D830AD38-9D95-4493-BABE-9EB8FFCB4296}"/>
              </a:ext>
            </a:extLst>
          </p:cNvPr>
          <p:cNvSpPr/>
          <p:nvPr/>
        </p:nvSpPr>
        <p:spPr>
          <a:xfrm>
            <a:off x="2717800" y="3949700"/>
            <a:ext cx="4559300" cy="609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ln w="0"/>
                <a:solidFill>
                  <a:schemeClr val="tx1"/>
                </a:solidFill>
                <a:effectLst>
                  <a:outerShdw blurRad="38100" dist="19050" dir="2700000" algn="tl" rotWithShape="0">
                    <a:schemeClr val="dk1">
                      <a:alpha val="40000"/>
                    </a:schemeClr>
                  </a:outerShdw>
                </a:effectLst>
              </a:rPr>
              <a:t>Other Factors</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9" name="正方形/長方形 8">
            <a:extLst>
              <a:ext uri="{FF2B5EF4-FFF2-40B4-BE49-F238E27FC236}">
                <a16:creationId xmlns:a16="http://schemas.microsoft.com/office/drawing/2014/main" id="{D74BF3F2-47A5-453D-8509-094D00FA7332}"/>
              </a:ext>
            </a:extLst>
          </p:cNvPr>
          <p:cNvSpPr/>
          <p:nvPr/>
        </p:nvSpPr>
        <p:spPr>
          <a:xfrm>
            <a:off x="1263650" y="3949700"/>
            <a:ext cx="1206500" cy="609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ln w="0"/>
                <a:solidFill>
                  <a:schemeClr val="tx1"/>
                </a:solidFill>
                <a:effectLst>
                  <a:outerShdw blurRad="38100" dist="19050" dir="2700000" algn="tl" rotWithShape="0">
                    <a:schemeClr val="dk1">
                      <a:alpha val="40000"/>
                    </a:schemeClr>
                  </a:outerShdw>
                </a:effectLst>
              </a:rPr>
              <a:t>Illiquid</a:t>
            </a:r>
          </a:p>
          <a:p>
            <a:pPr algn="ctr"/>
            <a:r>
              <a:rPr kumimoji="1" lang="en-US" altLang="ja-JP" dirty="0">
                <a:ln w="0"/>
                <a:solidFill>
                  <a:schemeClr val="tx1"/>
                </a:solidFill>
                <a:effectLst>
                  <a:outerShdw blurRad="38100" dist="19050" dir="2700000" algn="tl" rotWithShape="0">
                    <a:schemeClr val="dk1">
                      <a:alpha val="40000"/>
                    </a:schemeClr>
                  </a:outerShdw>
                </a:effectLst>
              </a:rPr>
              <a:t>Factor</a:t>
            </a:r>
            <a:endParaRPr kumimoji="1" lang="ja-JP"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79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03F1A60-B6F6-4866-8EB0-40F0BBE637AD}"/>
              </a:ext>
            </a:extLst>
          </p:cNvPr>
          <p:cNvSpPr/>
          <p:nvPr/>
        </p:nvSpPr>
        <p:spPr>
          <a:xfrm>
            <a:off x="698500" y="2148900"/>
            <a:ext cx="2070100" cy="75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収益性</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a:extLst>
              <a:ext uri="{FF2B5EF4-FFF2-40B4-BE49-F238E27FC236}">
                <a16:creationId xmlns:a16="http://schemas.microsoft.com/office/drawing/2014/main" id="{65B9E683-769E-4D58-B3A5-2D8BFFC1D97D}"/>
              </a:ext>
            </a:extLst>
          </p:cNvPr>
          <p:cNvSpPr/>
          <p:nvPr/>
        </p:nvSpPr>
        <p:spPr>
          <a:xfrm>
            <a:off x="2921000" y="2148900"/>
            <a:ext cx="558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学術研究を通じて正当化されるものであり、中長期的に超過収益を生み出す</a:t>
            </a:r>
            <a:endPar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a:extLst>
              <a:ext uri="{FF2B5EF4-FFF2-40B4-BE49-F238E27FC236}">
                <a16:creationId xmlns:a16="http://schemas.microsoft.com/office/drawing/2014/main" id="{8E4EC97E-3507-4CB4-AC89-C597B082A3DA}"/>
              </a:ext>
            </a:extLst>
          </p:cNvPr>
          <p:cNvSpPr/>
          <p:nvPr/>
        </p:nvSpPr>
        <p:spPr>
          <a:xfrm>
            <a:off x="698500" y="2959100"/>
            <a:ext cx="2070100" cy="75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低相関</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0055396-DC82-49AB-A404-AB506B0ECF6A}"/>
                  </a:ext>
                </a:extLst>
              </p:cNvPr>
              <p:cNvSpPr/>
              <p:nvPr/>
            </p:nvSpPr>
            <p:spPr>
              <a:xfrm>
                <a:off x="2921000" y="2959100"/>
                <a:ext cx="558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伝統的</a:t>
                </a:r>
                <a: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資産</a:t>
                </a:r>
                <a: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市場</a:t>
                </a:r>
                <a14:m>
                  <m:oMath xmlns:m="http://schemas.openxmlformats.org/officeDocument/2006/math">
                    <m:r>
                      <a:rPr kumimoji="1" lang="en-US" altLang="ja-JP" sz="11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𝛽</m:t>
                    </m:r>
                  </m:oMath>
                </a14:m>
                <a: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に対する低相関性</a:t>
                </a:r>
                <a:endPar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各リスクプレミア戦略間の低相関性</a:t>
                </a:r>
              </a:p>
            </p:txBody>
          </p:sp>
        </mc:Choice>
        <mc:Fallback xmlns="">
          <p:sp>
            <p:nvSpPr>
              <p:cNvPr id="7" name="正方形/長方形 6">
                <a:extLst>
                  <a:ext uri="{FF2B5EF4-FFF2-40B4-BE49-F238E27FC236}">
                    <a16:creationId xmlns:a16="http://schemas.microsoft.com/office/drawing/2014/main" id="{90055396-DC82-49AB-A404-AB506B0ECF6A}"/>
                  </a:ext>
                </a:extLst>
              </p:cNvPr>
              <p:cNvSpPr>
                <a:spLocks noRot="1" noChangeAspect="1" noMove="1" noResize="1" noEditPoints="1" noAdjustHandles="1" noChangeArrowheads="1" noChangeShapeType="1" noTextEdit="1"/>
              </p:cNvSpPr>
              <p:nvPr/>
            </p:nvSpPr>
            <p:spPr>
              <a:xfrm>
                <a:off x="2921000" y="2959100"/>
                <a:ext cx="5580000" cy="756000"/>
              </a:xfrm>
              <a:prstGeom prst="rect">
                <a:avLst/>
              </a:prstGeom>
              <a:blipFill>
                <a:blip r:embed="rId2"/>
                <a:stretch>
                  <a:fillRect/>
                </a:stretch>
              </a:blipFill>
              <a:ln>
                <a:solidFill>
                  <a:schemeClr val="accent1"/>
                </a:solidFill>
              </a:ln>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689BEFD-EFA4-4209-ADAD-A0AF2B7736F7}"/>
              </a:ext>
            </a:extLst>
          </p:cNvPr>
          <p:cNvSpPr/>
          <p:nvPr/>
        </p:nvSpPr>
        <p:spPr>
          <a:xfrm>
            <a:off x="698500" y="3782000"/>
            <a:ext cx="2070100" cy="75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低コスト</a:t>
            </a:r>
          </a:p>
        </p:txBody>
      </p:sp>
      <p:sp>
        <p:nvSpPr>
          <p:cNvPr id="9" name="正方形/長方形 8">
            <a:extLst>
              <a:ext uri="{FF2B5EF4-FFF2-40B4-BE49-F238E27FC236}">
                <a16:creationId xmlns:a16="http://schemas.microsoft.com/office/drawing/2014/main" id="{60588FBB-3912-4BDE-BC44-18D3D67B65D7}"/>
              </a:ext>
            </a:extLst>
          </p:cNvPr>
          <p:cNvSpPr/>
          <p:nvPr/>
        </p:nvSpPr>
        <p:spPr>
          <a:xfrm>
            <a:off x="2921000" y="3782000"/>
            <a:ext cx="558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ルールベースでシステマティックな運用</a:t>
            </a:r>
            <a:b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ヘッジファンド対比で低コスト、</a:t>
            </a:r>
            <a: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ETF</a:t>
            </a: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等を用いて安価に再現・提供可能</a:t>
            </a:r>
          </a:p>
        </p:txBody>
      </p:sp>
      <p:sp>
        <p:nvSpPr>
          <p:cNvPr id="10" name="正方形/長方形 9">
            <a:extLst>
              <a:ext uri="{FF2B5EF4-FFF2-40B4-BE49-F238E27FC236}">
                <a16:creationId xmlns:a16="http://schemas.microsoft.com/office/drawing/2014/main" id="{8F2B905D-8DB1-4D4E-A8D7-959C52D211E2}"/>
              </a:ext>
            </a:extLst>
          </p:cNvPr>
          <p:cNvSpPr/>
          <p:nvPr/>
        </p:nvSpPr>
        <p:spPr>
          <a:xfrm>
            <a:off x="698500" y="4592200"/>
            <a:ext cx="2070100" cy="75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高流動性</a:t>
            </a:r>
          </a:p>
        </p:txBody>
      </p:sp>
      <p:sp>
        <p:nvSpPr>
          <p:cNvPr id="11" name="正方形/長方形 10">
            <a:extLst>
              <a:ext uri="{FF2B5EF4-FFF2-40B4-BE49-F238E27FC236}">
                <a16:creationId xmlns:a16="http://schemas.microsoft.com/office/drawing/2014/main" id="{9DEEEFA7-0356-4D2E-B32A-99282CEADF1F}"/>
              </a:ext>
            </a:extLst>
          </p:cNvPr>
          <p:cNvSpPr/>
          <p:nvPr/>
        </p:nvSpPr>
        <p:spPr>
          <a:xfrm>
            <a:off x="2921000" y="4592200"/>
            <a:ext cx="558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金融市場における高流動性資産で戦略が構成される</a:t>
            </a:r>
            <a:endPar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日次ベースでの現金化が可能 </a:t>
            </a:r>
            <a: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ヘッジファンドは月次・四半期が主流 </a:t>
            </a:r>
            <a:r>
              <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a:extLst>
              <a:ext uri="{FF2B5EF4-FFF2-40B4-BE49-F238E27FC236}">
                <a16:creationId xmlns:a16="http://schemas.microsoft.com/office/drawing/2014/main" id="{125EBE8D-8726-43F2-98C9-499A84EF530D}"/>
              </a:ext>
            </a:extLst>
          </p:cNvPr>
          <p:cNvSpPr/>
          <p:nvPr/>
        </p:nvSpPr>
        <p:spPr>
          <a:xfrm>
            <a:off x="698500" y="5392502"/>
            <a:ext cx="2070100" cy="75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透明性</a:t>
            </a:r>
          </a:p>
        </p:txBody>
      </p:sp>
      <p:sp>
        <p:nvSpPr>
          <p:cNvPr id="13" name="正方形/長方形 12">
            <a:extLst>
              <a:ext uri="{FF2B5EF4-FFF2-40B4-BE49-F238E27FC236}">
                <a16:creationId xmlns:a16="http://schemas.microsoft.com/office/drawing/2014/main" id="{6B1C50F8-5C3A-4E74-9728-94DBDF7CAB1C}"/>
              </a:ext>
            </a:extLst>
          </p:cNvPr>
          <p:cNvSpPr/>
          <p:nvPr/>
        </p:nvSpPr>
        <p:spPr>
          <a:xfrm>
            <a:off x="2921000" y="5392502"/>
            <a:ext cx="558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ルールベースでシステマティックな運用：定性判断が無く明確な運用プロセス</a:t>
            </a:r>
            <a:endParaRPr kumimoji="1" lang="en-US" altLang="ja-JP"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lnSpc>
                <a:spcPts val="1800"/>
              </a:lnSpc>
              <a:buFont typeface="Wingdings" panose="05000000000000000000" pitchFamily="2" charset="2"/>
              <a:buChar char="n"/>
            </a:pPr>
            <a:r>
              <a:rPr kumimoji="1" lang="ja-JP" altLang="en-US" sz="1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投資銀行では、取引ルールや日次評価、コスト計算方法を全開示</a:t>
            </a:r>
          </a:p>
        </p:txBody>
      </p:sp>
      <p:sp>
        <p:nvSpPr>
          <p:cNvPr id="16" name="テキスト ボックス 15">
            <a:extLst>
              <a:ext uri="{FF2B5EF4-FFF2-40B4-BE49-F238E27FC236}">
                <a16:creationId xmlns:a16="http://schemas.microsoft.com/office/drawing/2014/main" id="{E63E1C2F-2EEE-4A69-9563-222F19AE3945}"/>
              </a:ext>
            </a:extLst>
          </p:cNvPr>
          <p:cNvSpPr txBox="1"/>
          <p:nvPr/>
        </p:nvSpPr>
        <p:spPr>
          <a:xfrm>
            <a:off x="5791200" y="3249400"/>
            <a:ext cx="1689100" cy="276999"/>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 ⇒ 分散効果が期待</a:t>
            </a:r>
          </a:p>
        </p:txBody>
      </p:sp>
      <p:sp>
        <p:nvSpPr>
          <p:cNvPr id="17" name="右中かっこ 16">
            <a:extLst>
              <a:ext uri="{FF2B5EF4-FFF2-40B4-BE49-F238E27FC236}">
                <a16:creationId xmlns:a16="http://schemas.microsoft.com/office/drawing/2014/main" id="{D1E93FAB-DD69-4AF5-85A6-EA5640F913FA}"/>
              </a:ext>
            </a:extLst>
          </p:cNvPr>
          <p:cNvSpPr/>
          <p:nvPr/>
        </p:nvSpPr>
        <p:spPr>
          <a:xfrm>
            <a:off x="5711000" y="3160500"/>
            <a:ext cx="80200" cy="365899"/>
          </a:xfrm>
          <a:prstGeom prst="rightBrace">
            <a:avLst>
              <a:gd name="adj1" fmla="val 234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43550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2FB5172-33FA-4EAB-A4AF-CAF52BBE78EF}"/>
              </a:ext>
            </a:extLst>
          </p:cNvPr>
          <p:cNvSpPr/>
          <p:nvPr/>
        </p:nvSpPr>
        <p:spPr>
          <a:xfrm>
            <a:off x="596600" y="5087904"/>
            <a:ext cx="2679700" cy="75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リスク管理</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BAF5C210-3CEA-415B-BE5D-6AAA1BF119D5}"/>
                  </a:ext>
                </a:extLst>
              </p:cNvPr>
              <p:cNvSpPr/>
              <p:nvPr/>
            </p:nvSpPr>
            <p:spPr>
              <a:xfrm>
                <a:off x="3365200" y="5087904"/>
                <a:ext cx="522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保有ポートフォリオのファクターベースでのリスク管理ツール</a:t>
                </a:r>
                <a:endPar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lnSpc>
                    <a:spcPts val="1800"/>
                  </a:lnSpc>
                  <a:buFont typeface="Wingdings" panose="05000000000000000000" pitchFamily="2" charset="2"/>
                  <a:buChar char="n"/>
                </a:pPr>
                <a:r>
                  <a:rPr kumimoji="1" lang="ja-JP" altLang="en-US" sz="1050" b="0" dirty="0">
                    <a:solidFill>
                      <a:schemeClr val="tx1"/>
                    </a:solidFill>
                    <a:ea typeface="メイリオ" panose="020B0604030504040204" pitchFamily="50" charset="-128"/>
                    <a:cs typeface="メイリオ" panose="020B0604030504040204" pitchFamily="50" charset="-128"/>
                  </a:rPr>
                  <a:t>市場</a:t>
                </a:r>
                <a14:m>
                  <m:oMath xmlns:m="http://schemas.openxmlformats.org/officeDocument/2006/math">
                    <m:r>
                      <a:rPr kumimoji="1" lang="en-US" altLang="ja-JP" sz="105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𝛽</m:t>
                    </m:r>
                  </m:oMath>
                </a14:m>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とリスクプレミアを併用した収益源泉の観点でのリスクモニタリング</a:t>
                </a:r>
                <a:endPar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p:sp>
            <p:nvSpPr>
              <p:cNvPr id="5" name="正方形/長方形 4">
                <a:extLst>
                  <a:ext uri="{FF2B5EF4-FFF2-40B4-BE49-F238E27FC236}">
                    <a16:creationId xmlns:a16="http://schemas.microsoft.com/office/drawing/2014/main" id="{BAF5C210-3CEA-415B-BE5D-6AAA1BF119D5}"/>
                  </a:ext>
                </a:extLst>
              </p:cNvPr>
              <p:cNvSpPr>
                <a:spLocks noRot="1" noChangeAspect="1" noMove="1" noResize="1" noEditPoints="1" noAdjustHandles="1" noChangeArrowheads="1" noChangeShapeType="1" noTextEdit="1"/>
              </p:cNvSpPr>
              <p:nvPr/>
            </p:nvSpPr>
            <p:spPr>
              <a:xfrm>
                <a:off x="3365200" y="5087904"/>
                <a:ext cx="5220000" cy="756000"/>
              </a:xfrm>
              <a:prstGeom prst="rect">
                <a:avLst/>
              </a:prstGeom>
              <a:blipFill>
                <a:blip r:embed="rId2"/>
                <a:stretch>
                  <a:fillRect/>
                </a:stretch>
              </a:blipFill>
              <a:ln>
                <a:solidFill>
                  <a:schemeClr val="accent1"/>
                </a:solidFill>
              </a:ln>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F5F1280D-2133-4067-B911-554C1D4155EF}"/>
              </a:ext>
            </a:extLst>
          </p:cNvPr>
          <p:cNvSpPr/>
          <p:nvPr/>
        </p:nvSpPr>
        <p:spPr>
          <a:xfrm>
            <a:off x="1612900" y="1816100"/>
            <a:ext cx="16764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絶対収益戦略</a:t>
            </a:r>
          </a:p>
        </p:txBody>
      </p:sp>
      <p:sp>
        <p:nvSpPr>
          <p:cNvPr id="7" name="正方形/長方形 6">
            <a:extLst>
              <a:ext uri="{FF2B5EF4-FFF2-40B4-BE49-F238E27FC236}">
                <a16:creationId xmlns:a16="http://schemas.microsoft.com/office/drawing/2014/main" id="{7DAEC2CA-BAA7-48FB-8318-CD93CBB07F7B}"/>
              </a:ext>
            </a:extLst>
          </p:cNvPr>
          <p:cNvSpPr/>
          <p:nvPr/>
        </p:nvSpPr>
        <p:spPr>
          <a:xfrm>
            <a:off x="3378200" y="1816100"/>
            <a:ext cx="522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アセット・スタイル横断的に幅広い収益源泉</a:t>
            </a:r>
            <a:r>
              <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リスクプレミアム</a:t>
            </a:r>
            <a:r>
              <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に投資</a:t>
            </a:r>
            <a:endPar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lnSpc>
                <a:spcPts val="1800"/>
              </a:lnSpc>
              <a:buFont typeface="Wingdings" panose="05000000000000000000" pitchFamily="2" charset="2"/>
              <a:buChar char="n"/>
            </a:pP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分散効果を最大限に活かし、絶対収益を目指す</a:t>
            </a:r>
          </a:p>
        </p:txBody>
      </p:sp>
      <p:sp>
        <p:nvSpPr>
          <p:cNvPr id="8" name="正方形/長方形 7">
            <a:extLst>
              <a:ext uri="{FF2B5EF4-FFF2-40B4-BE49-F238E27FC236}">
                <a16:creationId xmlns:a16="http://schemas.microsoft.com/office/drawing/2014/main" id="{6831E9EB-3B3E-4FDF-8E9C-B7EB9C2FBECC}"/>
              </a:ext>
            </a:extLst>
          </p:cNvPr>
          <p:cNvSpPr/>
          <p:nvPr/>
        </p:nvSpPr>
        <p:spPr>
          <a:xfrm>
            <a:off x="1612900" y="2639000"/>
            <a:ext cx="16764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アウトカム</a:t>
            </a:r>
            <a:br>
              <a:rPr kumimoji="1"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オリエンテッド</a:t>
            </a:r>
          </a:p>
        </p:txBody>
      </p:sp>
      <p:sp>
        <p:nvSpPr>
          <p:cNvPr id="9" name="正方形/長方形 8">
            <a:extLst>
              <a:ext uri="{FF2B5EF4-FFF2-40B4-BE49-F238E27FC236}">
                <a16:creationId xmlns:a16="http://schemas.microsoft.com/office/drawing/2014/main" id="{66713A14-065F-422D-91D9-E6ACA1E95A1B}"/>
              </a:ext>
            </a:extLst>
          </p:cNvPr>
          <p:cNvSpPr/>
          <p:nvPr/>
        </p:nvSpPr>
        <p:spPr>
          <a:xfrm>
            <a:off x="3378200" y="2639000"/>
            <a:ext cx="522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目的を特定した形でのリスクプレミア投資</a:t>
            </a:r>
            <a:br>
              <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例</a:t>
            </a:r>
            <a:r>
              <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テールリスクヘッジ：保有ポートフォリオのリスクヘッジの観点での投資</a:t>
            </a:r>
            <a:br>
              <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例</a:t>
            </a:r>
            <a:r>
              <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 </a:t>
            </a: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インカム：保有ポートフォリオのインカム収益の底上げの観点での投資</a:t>
            </a:r>
            <a:endParaRPr kumimoji="1" lang="en-US" altLang="ja-JP"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a:extLst>
              <a:ext uri="{FF2B5EF4-FFF2-40B4-BE49-F238E27FC236}">
                <a16:creationId xmlns:a16="http://schemas.microsoft.com/office/drawing/2014/main" id="{815854DA-E589-431B-B36C-D2B77ADE92D9}"/>
              </a:ext>
            </a:extLst>
          </p:cNvPr>
          <p:cNvSpPr/>
          <p:nvPr/>
        </p:nvSpPr>
        <p:spPr>
          <a:xfrm>
            <a:off x="1612900" y="3461900"/>
            <a:ext cx="16764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ヘッジファンド代替</a:t>
            </a:r>
          </a:p>
        </p:txBody>
      </p:sp>
      <p:sp>
        <p:nvSpPr>
          <p:cNvPr id="11" name="正方形/長方形 10">
            <a:extLst>
              <a:ext uri="{FF2B5EF4-FFF2-40B4-BE49-F238E27FC236}">
                <a16:creationId xmlns:a16="http://schemas.microsoft.com/office/drawing/2014/main" id="{DBA442E2-1F97-4339-B3C5-98689B9A6E16}"/>
              </a:ext>
            </a:extLst>
          </p:cNvPr>
          <p:cNvSpPr/>
          <p:nvPr/>
        </p:nvSpPr>
        <p:spPr>
          <a:xfrm>
            <a:off x="3378200" y="3461900"/>
            <a:ext cx="522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ヘッジファンド投資に比べコストおよび流動性に優れていることから、ヘッジファンド投資をリスクプレミア投資で代替する</a:t>
            </a:r>
          </a:p>
        </p:txBody>
      </p:sp>
      <p:sp>
        <p:nvSpPr>
          <p:cNvPr id="12" name="正方形/長方形 11">
            <a:extLst>
              <a:ext uri="{FF2B5EF4-FFF2-40B4-BE49-F238E27FC236}">
                <a16:creationId xmlns:a16="http://schemas.microsoft.com/office/drawing/2014/main" id="{8DB9CBB1-4D6D-4131-A2D8-D84F3DC3FEDB}"/>
              </a:ext>
            </a:extLst>
          </p:cNvPr>
          <p:cNvSpPr/>
          <p:nvPr/>
        </p:nvSpPr>
        <p:spPr>
          <a:xfrm>
            <a:off x="1612900" y="4274902"/>
            <a:ext cx="16764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ポートフォリオ</a:t>
            </a:r>
            <a:br>
              <a:rPr kumimoji="1"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コンプリーション</a:t>
            </a:r>
          </a:p>
        </p:txBody>
      </p:sp>
      <p:sp>
        <p:nvSpPr>
          <p:cNvPr id="13" name="正方形/長方形 12">
            <a:extLst>
              <a:ext uri="{FF2B5EF4-FFF2-40B4-BE49-F238E27FC236}">
                <a16:creationId xmlns:a16="http://schemas.microsoft.com/office/drawing/2014/main" id="{198E0049-8A11-4039-AD79-47B59D2A90A4}"/>
              </a:ext>
            </a:extLst>
          </p:cNvPr>
          <p:cNvSpPr/>
          <p:nvPr/>
        </p:nvSpPr>
        <p:spPr>
          <a:xfrm>
            <a:off x="3378200" y="4274902"/>
            <a:ext cx="5220000" cy="756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1800"/>
              </a:lnSpc>
              <a:buFont typeface="Wingdings" panose="05000000000000000000" pitchFamily="2" charset="2"/>
              <a:buChar char="n"/>
            </a:pPr>
            <a:r>
              <a:rPr kumimoji="1" lang="ja-JP" altLang="en-US" sz="10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ファクターベースで特定の偏りがある場合に、保有するポートフォリオのリスク分散の観点から未保有のファクターをリスクプレミア投資で補う</a:t>
            </a:r>
          </a:p>
        </p:txBody>
      </p:sp>
      <p:sp>
        <p:nvSpPr>
          <p:cNvPr id="17" name="正方形/長方形 16">
            <a:extLst>
              <a:ext uri="{FF2B5EF4-FFF2-40B4-BE49-F238E27FC236}">
                <a16:creationId xmlns:a16="http://schemas.microsoft.com/office/drawing/2014/main" id="{5164B3E4-EA84-4EDB-B947-855C1E7DAFC2}"/>
              </a:ext>
            </a:extLst>
          </p:cNvPr>
          <p:cNvSpPr/>
          <p:nvPr/>
        </p:nvSpPr>
        <p:spPr>
          <a:xfrm>
            <a:off x="609600" y="1816100"/>
            <a:ext cx="901700" cy="32148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運用戦略</a:t>
            </a:r>
            <a:endPar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917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21FA6F-FC75-496B-A569-B4A9862D927D}"/>
              </a:ext>
            </a:extLst>
          </p:cNvPr>
          <p:cNvSpPr/>
          <p:nvPr/>
        </p:nvSpPr>
        <p:spPr>
          <a:xfrm>
            <a:off x="228300" y="2461224"/>
            <a:ext cx="2235800" cy="40840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スタイルファクター</a:t>
            </a:r>
            <a:endParaRPr kumimoji="1" lang="en-US" altLang="ja-JP" sz="12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リスクプレミア</a:t>
            </a:r>
            <a:r>
              <a:rPr kumimoji="1"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a:t>
            </a: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a:extLst>
              <a:ext uri="{FF2B5EF4-FFF2-40B4-BE49-F238E27FC236}">
                <a16:creationId xmlns:a16="http://schemas.microsoft.com/office/drawing/2014/main" id="{24309808-A0B8-4AD1-8C50-C2EE842ED568}"/>
              </a:ext>
            </a:extLst>
          </p:cNvPr>
          <p:cNvSpPr/>
          <p:nvPr/>
        </p:nvSpPr>
        <p:spPr>
          <a:xfrm>
            <a:off x="1308100" y="815299"/>
            <a:ext cx="11560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外生的手法</a:t>
            </a:r>
            <a:endParaRPr kumimoji="1"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a:extLst>
              <a:ext uri="{FF2B5EF4-FFF2-40B4-BE49-F238E27FC236}">
                <a16:creationId xmlns:a16="http://schemas.microsoft.com/office/drawing/2014/main" id="{32616ADA-9C2E-43D0-AA0D-A648A028B6BB}"/>
              </a:ext>
            </a:extLst>
          </p:cNvPr>
          <p:cNvSpPr/>
          <p:nvPr/>
        </p:nvSpPr>
        <p:spPr>
          <a:xfrm>
            <a:off x="1308100" y="1636549"/>
            <a:ext cx="11560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内生的手法</a:t>
            </a:r>
            <a:endParaRPr kumimoji="1"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a:extLst>
              <a:ext uri="{FF2B5EF4-FFF2-40B4-BE49-F238E27FC236}">
                <a16:creationId xmlns:a16="http://schemas.microsoft.com/office/drawing/2014/main" id="{BD1EE78E-B346-4D87-AB23-55428218B39D}"/>
              </a:ext>
            </a:extLst>
          </p:cNvPr>
          <p:cNvSpPr/>
          <p:nvPr/>
        </p:nvSpPr>
        <p:spPr>
          <a:xfrm>
            <a:off x="228300" y="815300"/>
            <a:ext cx="1016300" cy="15772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マクロ</a:t>
            </a:r>
            <a:endParaRPr kumimoji="1" lang="en-US" altLang="ja-JP" sz="12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ファクター</a:t>
            </a:r>
            <a:endParaRPr kumimoji="1" lang="en-US" altLang="ja-JP" sz="1200" b="1"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a:extLst>
              <a:ext uri="{FF2B5EF4-FFF2-40B4-BE49-F238E27FC236}">
                <a16:creationId xmlns:a16="http://schemas.microsoft.com/office/drawing/2014/main" id="{F310E7FA-C61A-4B2F-B4CD-E1C3EAB43154}"/>
              </a:ext>
            </a:extLst>
          </p:cNvPr>
          <p:cNvSpPr/>
          <p:nvPr/>
        </p:nvSpPr>
        <p:spPr>
          <a:xfrm>
            <a:off x="2527600" y="815299"/>
            <a:ext cx="22857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Wingdings" panose="05000000000000000000" pitchFamily="2" charset="2"/>
              <a:buChar char="n"/>
            </a:pPr>
            <a:r>
              <a:rPr kumimoji="1" lang="ja-JP" altLang="en-US"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経済的観点から直観的にポートフォリオがもつリスクを把握可能</a:t>
            </a:r>
            <a:endParaRPr kumimoji="1" lang="en-US" altLang="ja-JP"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buFont typeface="Wingdings" panose="05000000000000000000" pitchFamily="2" charset="2"/>
              <a:buChar char="n"/>
            </a:pPr>
            <a:r>
              <a:rPr kumimoji="1" lang="ja-JP" altLang="en-US"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モデルの説明力が高くない</a:t>
            </a:r>
            <a:endParaRPr kumimoji="1" lang="en-US" altLang="ja-JP"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buFont typeface="Wingdings" panose="05000000000000000000" pitchFamily="2" charset="2"/>
              <a:buChar char="n"/>
            </a:pPr>
            <a:r>
              <a:rPr kumimoji="1" lang="ja-JP" altLang="en-US"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資産ベースでの配分調整が必要</a:t>
            </a:r>
          </a:p>
        </p:txBody>
      </p:sp>
      <p:sp>
        <p:nvSpPr>
          <p:cNvPr id="11" name="正方形/長方形 10">
            <a:extLst>
              <a:ext uri="{FF2B5EF4-FFF2-40B4-BE49-F238E27FC236}">
                <a16:creationId xmlns:a16="http://schemas.microsoft.com/office/drawing/2014/main" id="{D4A18836-343D-40E9-90AC-75B6E892AFDE}"/>
              </a:ext>
            </a:extLst>
          </p:cNvPr>
          <p:cNvSpPr/>
          <p:nvPr/>
        </p:nvSpPr>
        <p:spPr>
          <a:xfrm>
            <a:off x="2527600" y="1636549"/>
            <a:ext cx="22857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Wingdings" panose="05000000000000000000" pitchFamily="2" charset="2"/>
              <a:buChar char="n"/>
            </a:pPr>
            <a:r>
              <a:rPr kumimoji="1" lang="ja-JP" altLang="en-US"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相関が独立なファクターを作成可能</a:t>
            </a:r>
            <a:endParaRPr kumimoji="1" lang="en-US" altLang="ja-JP"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buFont typeface="Wingdings" panose="05000000000000000000" pitchFamily="2" charset="2"/>
              <a:buChar char="n"/>
            </a:pPr>
            <a:r>
              <a:rPr kumimoji="1" lang="ja-JP" altLang="en-US" sz="9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必ずしも経済学的解釈が可能なファクターが生成されるとは限らない</a:t>
            </a:r>
          </a:p>
        </p:txBody>
      </p:sp>
      <p:sp>
        <p:nvSpPr>
          <p:cNvPr id="12" name="正方形/長方形 11">
            <a:extLst>
              <a:ext uri="{FF2B5EF4-FFF2-40B4-BE49-F238E27FC236}">
                <a16:creationId xmlns:a16="http://schemas.microsoft.com/office/drawing/2014/main" id="{53429FC6-F809-4381-94D4-690F22AB8368}"/>
              </a:ext>
            </a:extLst>
          </p:cNvPr>
          <p:cNvSpPr/>
          <p:nvPr/>
        </p:nvSpPr>
        <p:spPr>
          <a:xfrm>
            <a:off x="2527600" y="2461224"/>
            <a:ext cx="2285700" cy="408405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リスクプレミア投資の意義</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収益源泉に対する直接的アクセス</a:t>
            </a:r>
            <a:b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投資可能なファクター</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ファクター配分を直接調整可能</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効果的かつ効率的な超過収益</a:t>
            </a:r>
            <a:b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リスクプレミアム</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の獲得</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600"/>
              </a:lnSpc>
            </a:pP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600"/>
              </a:lnSpc>
            </a:pP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投資戦略の側面での特徴</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中長期的に正の収益</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ファクター間の低相関性</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低コスト、高流動性、透明性</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600"/>
              </a:lnSpc>
            </a:pP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600"/>
              </a:lnSpc>
            </a:pP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リスク管理の側面</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収益源泉のモニタリング</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7800" indent="-177800">
              <a:lnSpc>
                <a:spcPts val="1600"/>
              </a:lnSpc>
              <a:buFont typeface="Wingdings" panose="05000000000000000000" pitchFamily="2" charset="2"/>
              <a:buChar char="n"/>
            </a:pP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収益源泉の分散による収益安定化</a:t>
            </a:r>
          </a:p>
        </p:txBody>
      </p:sp>
      <p:sp>
        <p:nvSpPr>
          <p:cNvPr id="13" name="正方形/長方形 12">
            <a:extLst>
              <a:ext uri="{FF2B5EF4-FFF2-40B4-BE49-F238E27FC236}">
                <a16:creationId xmlns:a16="http://schemas.microsoft.com/office/drawing/2014/main" id="{240D2040-0A6C-40F7-BE3D-DF6E2FA8821F}"/>
              </a:ext>
            </a:extLst>
          </p:cNvPr>
          <p:cNvSpPr/>
          <p:nvPr/>
        </p:nvSpPr>
        <p:spPr>
          <a:xfrm>
            <a:off x="5434500" y="2467094"/>
            <a:ext cx="1728000" cy="756000"/>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絶対収益</a:t>
            </a:r>
          </a:p>
        </p:txBody>
      </p:sp>
      <p:sp>
        <p:nvSpPr>
          <p:cNvPr id="14" name="正方形/長方形 13">
            <a:extLst>
              <a:ext uri="{FF2B5EF4-FFF2-40B4-BE49-F238E27FC236}">
                <a16:creationId xmlns:a16="http://schemas.microsoft.com/office/drawing/2014/main" id="{8B1FA1D0-E996-4A24-8A8D-D6B1D9EDE80B}"/>
              </a:ext>
            </a:extLst>
          </p:cNvPr>
          <p:cNvSpPr/>
          <p:nvPr/>
        </p:nvSpPr>
        <p:spPr>
          <a:xfrm>
            <a:off x="5434500" y="4128184"/>
            <a:ext cx="1728000" cy="756000"/>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ヘッジファンド代替</a:t>
            </a:r>
          </a:p>
        </p:txBody>
      </p:sp>
      <p:sp>
        <p:nvSpPr>
          <p:cNvPr id="15" name="正方形/長方形 14">
            <a:extLst>
              <a:ext uri="{FF2B5EF4-FFF2-40B4-BE49-F238E27FC236}">
                <a16:creationId xmlns:a16="http://schemas.microsoft.com/office/drawing/2014/main" id="{3D4B71DE-D235-4071-AD67-0DBB10533D65}"/>
              </a:ext>
            </a:extLst>
          </p:cNvPr>
          <p:cNvSpPr/>
          <p:nvPr/>
        </p:nvSpPr>
        <p:spPr>
          <a:xfrm>
            <a:off x="5434500" y="3297639"/>
            <a:ext cx="1728000" cy="756000"/>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アウトカム</a:t>
            </a:r>
            <a:endParaRPr kumimoji="1"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オリエンテッド</a:t>
            </a:r>
          </a:p>
        </p:txBody>
      </p:sp>
      <p:sp>
        <p:nvSpPr>
          <p:cNvPr id="16" name="正方形/長方形 15">
            <a:extLst>
              <a:ext uri="{FF2B5EF4-FFF2-40B4-BE49-F238E27FC236}">
                <a16:creationId xmlns:a16="http://schemas.microsoft.com/office/drawing/2014/main" id="{3BAF345F-A657-4DE4-972F-11C1EA6BACCB}"/>
              </a:ext>
            </a:extLst>
          </p:cNvPr>
          <p:cNvSpPr/>
          <p:nvPr/>
        </p:nvSpPr>
        <p:spPr>
          <a:xfrm>
            <a:off x="5434500" y="4958729"/>
            <a:ext cx="1728000" cy="756000"/>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ポートフォリオ</a:t>
            </a:r>
            <a:endParaRPr kumimoji="1"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コンプリーション</a:t>
            </a:r>
          </a:p>
        </p:txBody>
      </p:sp>
      <p:sp>
        <p:nvSpPr>
          <p:cNvPr id="17" name="正方形/長方形 16">
            <a:extLst>
              <a:ext uri="{FF2B5EF4-FFF2-40B4-BE49-F238E27FC236}">
                <a16:creationId xmlns:a16="http://schemas.microsoft.com/office/drawing/2014/main" id="{5F652272-9979-4DE0-BCB5-9E1E75274391}"/>
              </a:ext>
            </a:extLst>
          </p:cNvPr>
          <p:cNvSpPr/>
          <p:nvPr/>
        </p:nvSpPr>
        <p:spPr>
          <a:xfrm>
            <a:off x="4876800" y="815299"/>
            <a:ext cx="22857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戦略的</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等の中長期的資産配分</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マクロ経済的観点のリスク管理</a:t>
            </a:r>
          </a:p>
        </p:txBody>
      </p:sp>
      <p:sp>
        <p:nvSpPr>
          <p:cNvPr id="18" name="正方形/長方形 17">
            <a:extLst>
              <a:ext uri="{FF2B5EF4-FFF2-40B4-BE49-F238E27FC236}">
                <a16:creationId xmlns:a16="http://schemas.microsoft.com/office/drawing/2014/main" id="{D7BFFF78-3F3C-4256-9608-00951B5C1D33}"/>
              </a:ext>
            </a:extLst>
          </p:cNvPr>
          <p:cNvSpPr/>
          <p:nvPr/>
        </p:nvSpPr>
        <p:spPr>
          <a:xfrm>
            <a:off x="4876800" y="1636549"/>
            <a:ext cx="22857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絶対収益追求戦略の構築</a:t>
            </a:r>
          </a:p>
        </p:txBody>
      </p:sp>
      <p:sp>
        <p:nvSpPr>
          <p:cNvPr id="19" name="正方形/長方形 18">
            <a:extLst>
              <a:ext uri="{FF2B5EF4-FFF2-40B4-BE49-F238E27FC236}">
                <a16:creationId xmlns:a16="http://schemas.microsoft.com/office/drawing/2014/main" id="{63949A9B-6D5E-4148-ACE4-8685BE2E76C3}"/>
              </a:ext>
            </a:extLst>
          </p:cNvPr>
          <p:cNvSpPr/>
          <p:nvPr/>
        </p:nvSpPr>
        <p:spPr>
          <a:xfrm>
            <a:off x="4876800" y="5789274"/>
            <a:ext cx="2285700" cy="756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リスク管理</a:t>
            </a:r>
          </a:p>
        </p:txBody>
      </p:sp>
      <p:sp>
        <p:nvSpPr>
          <p:cNvPr id="20" name="正方形/長方形 19">
            <a:extLst>
              <a:ext uri="{FF2B5EF4-FFF2-40B4-BE49-F238E27FC236}">
                <a16:creationId xmlns:a16="http://schemas.microsoft.com/office/drawing/2014/main" id="{91AD8EAA-7D55-45D3-9049-BDA537426B91}"/>
              </a:ext>
            </a:extLst>
          </p:cNvPr>
          <p:cNvSpPr/>
          <p:nvPr/>
        </p:nvSpPr>
        <p:spPr>
          <a:xfrm>
            <a:off x="7226000" y="815299"/>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単年度</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策定に</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おける活用</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[4.4</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節</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正方形/長方形 20">
            <a:extLst>
              <a:ext uri="{FF2B5EF4-FFF2-40B4-BE49-F238E27FC236}">
                <a16:creationId xmlns:a16="http://schemas.microsoft.com/office/drawing/2014/main" id="{9215CD6B-E247-4DD2-9AB9-C5B59876039C}"/>
              </a:ext>
            </a:extLst>
          </p:cNvPr>
          <p:cNvSpPr/>
          <p:nvPr/>
        </p:nvSpPr>
        <p:spPr>
          <a:xfrm>
            <a:off x="7238700" y="1636549"/>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特勘部：第二総合口</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株式部</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HF</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GRiPS</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投資</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a:extLst>
              <a:ext uri="{FF2B5EF4-FFF2-40B4-BE49-F238E27FC236}">
                <a16:creationId xmlns:a16="http://schemas.microsoft.com/office/drawing/2014/main" id="{10DB1175-F3FF-435F-A5D6-4D70ECC4218E}"/>
              </a:ext>
            </a:extLst>
          </p:cNvPr>
          <p:cNvSpPr/>
          <p:nvPr/>
        </p:nvSpPr>
        <p:spPr>
          <a:xfrm>
            <a:off x="7238700" y="2467094"/>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株式部</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HF</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：リスクプレミアファンド投資</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株式部欧州株：ファクターティルト戦略</a:t>
            </a:r>
          </a:p>
        </p:txBody>
      </p:sp>
      <p:sp>
        <p:nvSpPr>
          <p:cNvPr id="23" name="正方形/長方形 22">
            <a:extLst>
              <a:ext uri="{FF2B5EF4-FFF2-40B4-BE49-F238E27FC236}">
                <a16:creationId xmlns:a16="http://schemas.microsoft.com/office/drawing/2014/main" id="{36E645F6-B5D3-4670-9AAE-781D8AAD77EC}"/>
              </a:ext>
            </a:extLst>
          </p:cNvPr>
          <p:cNvSpPr/>
          <p:nvPr/>
        </p:nvSpPr>
        <p:spPr>
          <a:xfrm>
            <a:off x="7226000" y="3297639"/>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a:extLst>
              <a:ext uri="{FF2B5EF4-FFF2-40B4-BE49-F238E27FC236}">
                <a16:creationId xmlns:a16="http://schemas.microsoft.com/office/drawing/2014/main" id="{AE01DA38-866E-49D2-959D-FB9DDA962EFD}"/>
              </a:ext>
            </a:extLst>
          </p:cNvPr>
          <p:cNvSpPr/>
          <p:nvPr/>
        </p:nvSpPr>
        <p:spPr>
          <a:xfrm>
            <a:off x="7238700" y="4115852"/>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(HFI</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のファクター分析 </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[4.2</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節</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正方形/長方形 24">
            <a:extLst>
              <a:ext uri="{FF2B5EF4-FFF2-40B4-BE49-F238E27FC236}">
                <a16:creationId xmlns:a16="http://schemas.microsoft.com/office/drawing/2014/main" id="{83495E3A-4182-4C00-AC9B-2E6AF6A808BF}"/>
              </a:ext>
            </a:extLst>
          </p:cNvPr>
          <p:cNvSpPr/>
          <p:nvPr/>
        </p:nvSpPr>
        <p:spPr>
          <a:xfrm>
            <a:off x="7226000" y="4958729"/>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a:extLst>
              <a:ext uri="{FF2B5EF4-FFF2-40B4-BE49-F238E27FC236}">
                <a16:creationId xmlns:a16="http://schemas.microsoft.com/office/drawing/2014/main" id="{8A4D83BC-4973-40D7-8F7C-124E1598D229}"/>
              </a:ext>
            </a:extLst>
          </p:cNvPr>
          <p:cNvSpPr/>
          <p:nvPr/>
        </p:nvSpPr>
        <p:spPr>
          <a:xfrm>
            <a:off x="7226000" y="5789274"/>
            <a:ext cx="1587800" cy="756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単年度</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策定に</a:t>
            </a:r>
            <a:endPar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おける活用</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[4.4</a:t>
            </a:r>
            <a:r>
              <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節</a:t>
            </a:r>
            <a:r>
              <a:rPr kumimoji="1"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正方形/長方形 26">
            <a:extLst>
              <a:ext uri="{FF2B5EF4-FFF2-40B4-BE49-F238E27FC236}">
                <a16:creationId xmlns:a16="http://schemas.microsoft.com/office/drawing/2014/main" id="{90DFEEE6-2313-4096-970E-783473C4CBEE}"/>
              </a:ext>
            </a:extLst>
          </p:cNvPr>
          <p:cNvSpPr/>
          <p:nvPr/>
        </p:nvSpPr>
        <p:spPr>
          <a:xfrm>
            <a:off x="4876800" y="2457799"/>
            <a:ext cx="481500" cy="325693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運用</a:t>
            </a:r>
            <a:endParaRPr kumimoji="1" lang="en-US" altLang="ja-JP" sz="1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戦略</a:t>
            </a:r>
          </a:p>
        </p:txBody>
      </p:sp>
      <p:sp>
        <p:nvSpPr>
          <p:cNvPr id="28" name="正方形/長方形 27">
            <a:extLst>
              <a:ext uri="{FF2B5EF4-FFF2-40B4-BE49-F238E27FC236}">
                <a16:creationId xmlns:a16="http://schemas.microsoft.com/office/drawing/2014/main" id="{7C5C50AB-E1CC-492C-8FF2-4745EB4EDCF2}"/>
              </a:ext>
            </a:extLst>
          </p:cNvPr>
          <p:cNvSpPr/>
          <p:nvPr/>
        </p:nvSpPr>
        <p:spPr>
          <a:xfrm>
            <a:off x="228300" y="312726"/>
            <a:ext cx="2235800" cy="4338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ファクター名称</a:t>
            </a:r>
            <a:endPar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a:extLst>
              <a:ext uri="{FF2B5EF4-FFF2-40B4-BE49-F238E27FC236}">
                <a16:creationId xmlns:a16="http://schemas.microsoft.com/office/drawing/2014/main" id="{FFB12FE0-EC27-4B30-85B4-18F44FC721C1}"/>
              </a:ext>
            </a:extLst>
          </p:cNvPr>
          <p:cNvSpPr/>
          <p:nvPr/>
        </p:nvSpPr>
        <p:spPr>
          <a:xfrm>
            <a:off x="2527600" y="312726"/>
            <a:ext cx="2285700" cy="4338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資産運用への活用における</a:t>
            </a:r>
            <a:br>
              <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利点</a:t>
            </a:r>
            <a:r>
              <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欠点</a:t>
            </a:r>
            <a:endPar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a:extLst>
              <a:ext uri="{FF2B5EF4-FFF2-40B4-BE49-F238E27FC236}">
                <a16:creationId xmlns:a16="http://schemas.microsoft.com/office/drawing/2014/main" id="{D127DBB6-0547-4930-9841-21B9106B538B}"/>
              </a:ext>
            </a:extLst>
          </p:cNvPr>
          <p:cNvSpPr/>
          <p:nvPr/>
        </p:nvSpPr>
        <p:spPr>
          <a:xfrm>
            <a:off x="4876800" y="312726"/>
            <a:ext cx="2285700" cy="4338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latin typeface="メイリオ" panose="020B0604030504040204" pitchFamily="50" charset="-128"/>
                <a:ea typeface="メイリオ" panose="020B0604030504040204" pitchFamily="50" charset="-128"/>
                <a:cs typeface="メイリオ" panose="020B0604030504040204" pitchFamily="50" charset="-128"/>
              </a:rPr>
              <a:t>代表的用途</a:t>
            </a:r>
            <a:endParaRPr kumimoji="1" lang="en-US" altLang="ja-JP" sz="11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a:extLst>
              <a:ext uri="{FF2B5EF4-FFF2-40B4-BE49-F238E27FC236}">
                <a16:creationId xmlns:a16="http://schemas.microsoft.com/office/drawing/2014/main" id="{8E37E653-85A2-4EDE-801C-8402AD7C48C4}"/>
              </a:ext>
            </a:extLst>
          </p:cNvPr>
          <p:cNvSpPr/>
          <p:nvPr/>
        </p:nvSpPr>
        <p:spPr>
          <a:xfrm>
            <a:off x="7238700" y="312726"/>
            <a:ext cx="1587800" cy="4338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当社取り組み </a:t>
            </a:r>
            <a:r>
              <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 </a:t>
            </a:r>
            <a:br>
              <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本稿内の分析事例</a:t>
            </a:r>
            <a:r>
              <a:rPr kumimoji="1"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3" name="大かっこ 32">
            <a:extLst>
              <a:ext uri="{FF2B5EF4-FFF2-40B4-BE49-F238E27FC236}">
                <a16:creationId xmlns:a16="http://schemas.microsoft.com/office/drawing/2014/main" id="{D8AD5CCC-E28B-4890-9EFF-BE6C51835FDC}"/>
              </a:ext>
            </a:extLst>
          </p:cNvPr>
          <p:cNvSpPr/>
          <p:nvPr/>
        </p:nvSpPr>
        <p:spPr>
          <a:xfrm>
            <a:off x="317500" y="1760825"/>
            <a:ext cx="851200" cy="510873"/>
          </a:xfrm>
          <a:prstGeom prst="bracketPair">
            <a:avLst>
              <a:gd name="adj" fmla="val 10369"/>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マクロ経済的</a:t>
            </a:r>
            <a:endPar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解釈を有する</a:t>
            </a:r>
            <a:endPar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ファクター</a:t>
            </a:r>
            <a:endPar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mc:Choice xmlns:a14="http://schemas.microsoft.com/office/drawing/2010/main" Requires="a14">
          <p:sp>
            <p:nvSpPr>
              <p:cNvPr id="34" name="大かっこ 33">
                <a:extLst>
                  <a:ext uri="{FF2B5EF4-FFF2-40B4-BE49-F238E27FC236}">
                    <a16:creationId xmlns:a16="http://schemas.microsoft.com/office/drawing/2014/main" id="{D4869988-207C-4829-8053-7CA01EE778B1}"/>
                  </a:ext>
                </a:extLst>
              </p:cNvPr>
              <p:cNvSpPr/>
              <p:nvPr/>
            </p:nvSpPr>
            <p:spPr>
              <a:xfrm>
                <a:off x="640950" y="4268992"/>
                <a:ext cx="1334300" cy="621616"/>
              </a:xfrm>
              <a:prstGeom prst="bracketPair">
                <a:avLst>
                  <a:gd name="adj" fmla="val 10369"/>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0" tIns="0" rIns="0" bIns="36000" rtlCol="0" anchor="ctr"/>
              <a:lstStyle/>
              <a:p>
                <a:pPr algn="ctr">
                  <a:lnSpc>
                    <a:spcPts val="1600"/>
                  </a:lnSpc>
                </a:pP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市場</a:t>
                </a:r>
                <a14:m>
                  <m:oMath xmlns:m="http://schemas.openxmlformats.org/officeDocument/2006/math">
                    <m:r>
                      <a:rPr kumimoji="1" lang="en-US" altLang="ja-JP" sz="900" b="0" i="1" smtClean="0">
                        <a:solidFill>
                          <a:schemeClr val="bg1"/>
                        </a:solidFill>
                        <a:latin typeface="Cambria Math" panose="02040503050406030204" pitchFamily="18" charset="0"/>
                        <a:ea typeface="メイリオ" panose="020B0604030504040204" pitchFamily="50" charset="-128"/>
                        <a:cs typeface="メイリオ" panose="020B0604030504040204" pitchFamily="50" charset="-128"/>
                      </a:rPr>
                      <m:t>𝛽</m:t>
                    </m:r>
                    <m:r>
                      <a:rPr kumimoji="1" lang="ja-JP" altLang="en-US" sz="900" i="1">
                        <a:solidFill>
                          <a:schemeClr val="bg1"/>
                        </a:solidFill>
                        <a:latin typeface="Cambria Math" panose="02040503050406030204" pitchFamily="18" charset="0"/>
                        <a:ea typeface="メイリオ" panose="020B0604030504040204" pitchFamily="50" charset="-128"/>
                        <a:cs typeface="メイリオ" panose="020B0604030504040204" pitchFamily="50" charset="-128"/>
                      </a:rPr>
                      <m:t>に</m:t>
                    </m:r>
                  </m:oMath>
                </a14:m>
                <a:r>
                  <a:rPr kumimoji="1" lang="ja-JP" altLang="en-US" sz="900"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対する</a:t>
                </a:r>
                <a:endParaRPr kumimoji="1" lang="en-US" altLang="ja-JP" sz="900"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600"/>
                  </a:lnSpc>
                </a:pPr>
                <a:r>
                  <a:rPr kumimoji="1" lang="ja-JP" altLang="en-US" sz="900"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超過収益源泉に</a:t>
                </a:r>
                <a:endParaRPr kumimoji="1" lang="en-US" altLang="ja-JP" sz="900"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600"/>
                  </a:lnSpc>
                </a:pPr>
                <a:r>
                  <a:rPr kumimoji="1" lang="ja-JP" altLang="en-US" sz="900"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相当するファクター</a:t>
                </a:r>
                <a:endParaRPr kumimoji="1" lang="en-US" altLang="ja-JP" sz="900"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p:sp>
            <p:nvSpPr>
              <p:cNvPr id="34" name="大かっこ 33">
                <a:extLst>
                  <a:ext uri="{FF2B5EF4-FFF2-40B4-BE49-F238E27FC236}">
                    <a16:creationId xmlns:a16="http://schemas.microsoft.com/office/drawing/2014/main" id="{D4869988-207C-4829-8053-7CA01EE778B1}"/>
                  </a:ext>
                </a:extLst>
              </p:cNvPr>
              <p:cNvSpPr>
                <a:spLocks noRot="1" noChangeAspect="1" noMove="1" noResize="1" noEditPoints="1" noAdjustHandles="1" noChangeArrowheads="1" noChangeShapeType="1" noTextEdit="1"/>
              </p:cNvSpPr>
              <p:nvPr/>
            </p:nvSpPr>
            <p:spPr>
              <a:xfrm>
                <a:off x="640950" y="4268992"/>
                <a:ext cx="1334300" cy="621616"/>
              </a:xfrm>
              <a:prstGeom prst="bracketPair">
                <a:avLst>
                  <a:gd name="adj" fmla="val 10369"/>
                </a:avLst>
              </a:prstGeom>
              <a:blipFill>
                <a:blip r:embed="rId2"/>
                <a:stretch>
                  <a:fillRect b="-6796"/>
                </a:stretch>
              </a:blipFill>
              <a:ln>
                <a:solidFill>
                  <a:schemeClr val="bg1"/>
                </a:solidFill>
              </a:ln>
            </p:spPr>
            <p:txBody>
              <a:bodyPr/>
              <a:lstStyle/>
              <a:p>
                <a:r>
                  <a:rPr lang="ja-JP" altLang="en-US">
                    <a:noFill/>
                  </a:rPr>
                  <a:t> </a:t>
                </a:r>
              </a:p>
            </p:txBody>
          </p:sp>
        </mc:Fallback>
      </mc:AlternateContent>
      <p:sp>
        <p:nvSpPr>
          <p:cNvPr id="35" name="大かっこ 34">
            <a:extLst>
              <a:ext uri="{FF2B5EF4-FFF2-40B4-BE49-F238E27FC236}">
                <a16:creationId xmlns:a16="http://schemas.microsoft.com/office/drawing/2014/main" id="{23C04F7A-FB14-49B7-9885-28D910DA2EBF}"/>
              </a:ext>
            </a:extLst>
          </p:cNvPr>
          <p:cNvSpPr/>
          <p:nvPr/>
        </p:nvSpPr>
        <p:spPr>
          <a:xfrm>
            <a:off x="1346200" y="1250651"/>
            <a:ext cx="1067100" cy="234374"/>
          </a:xfrm>
          <a:prstGeom prst="bracketPair">
            <a:avLst>
              <a:gd name="adj" fmla="val 1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wrap="none" lIns="0" tIns="108000" rIns="0" bIns="72000" rtlCol="0" anchor="ctr"/>
          <a:lstStyle/>
          <a:p>
            <a:pPr algn="ctr"/>
            <a:r>
              <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rPr>
              <a:t>マクロ経済指標を</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rPr>
              <a:t>外生的に付与</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大かっこ 35">
            <a:extLst>
              <a:ext uri="{FF2B5EF4-FFF2-40B4-BE49-F238E27FC236}">
                <a16:creationId xmlns:a16="http://schemas.microsoft.com/office/drawing/2014/main" id="{E654E476-F6CB-4D39-8C8C-535E87E88BBC}"/>
              </a:ext>
            </a:extLst>
          </p:cNvPr>
          <p:cNvSpPr/>
          <p:nvPr/>
        </p:nvSpPr>
        <p:spPr>
          <a:xfrm>
            <a:off x="1346200" y="2075326"/>
            <a:ext cx="1067100" cy="234374"/>
          </a:xfrm>
          <a:prstGeom prst="bracketPair">
            <a:avLst>
              <a:gd name="adj" fmla="val 1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lIns="0" tIns="108000" rIns="0" bIns="72000" rtlCol="0" anchor="ctr"/>
          <a:lstStyle/>
          <a:p>
            <a:pPr algn="ctr"/>
            <a:r>
              <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rPr>
              <a:t>統計的手法</a:t>
            </a:r>
            <a:r>
              <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rPr>
              <a:t>(PCA)</a:t>
            </a:r>
          </a:p>
          <a:p>
            <a:pPr algn="ctr"/>
            <a:r>
              <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rPr>
              <a:t>で内生的に作成</a:t>
            </a:r>
            <a:endParaRPr kumimoji="1"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大かっこ 36">
            <a:extLst>
              <a:ext uri="{FF2B5EF4-FFF2-40B4-BE49-F238E27FC236}">
                <a16:creationId xmlns:a16="http://schemas.microsoft.com/office/drawing/2014/main" id="{529CA016-D2DD-4275-8493-2ABCAD23C878}"/>
              </a:ext>
            </a:extLst>
          </p:cNvPr>
          <p:cNvSpPr/>
          <p:nvPr/>
        </p:nvSpPr>
        <p:spPr>
          <a:xfrm>
            <a:off x="640950" y="5080134"/>
            <a:ext cx="1334300" cy="621616"/>
          </a:xfrm>
          <a:prstGeom prst="bracketPair">
            <a:avLst>
              <a:gd name="adj" fmla="val 10369"/>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0" tIns="0" rIns="0" bIns="36000" rtlCol="0" anchor="ctr"/>
          <a:lstStyle/>
          <a:p>
            <a:pPr algn="ctr">
              <a:lnSpc>
                <a:spcPts val="1600"/>
              </a:lnSpc>
            </a:pP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クオンツ手法を用いて</a:t>
            </a:r>
            <a:endPar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600"/>
              </a:lnSpc>
            </a:pP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ルールベースで構築</a:t>
            </a:r>
            <a:endPar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600"/>
              </a:lnSpc>
            </a:pPr>
            <a:r>
              <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ロングショート等</a:t>
            </a:r>
            <a:r>
              <a:rPr kumimoji="1" lang="en-US" altLang="ja-JP" sz="9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346088792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541</TotalTime>
  <Words>628</Words>
  <Application>Microsoft Office PowerPoint</Application>
  <PresentationFormat>画面に合わせる (4:3)</PresentationFormat>
  <Paragraphs>120</Paragraphs>
  <Slides>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ector>
  </HeadingPairs>
  <TitlesOfParts>
    <vt:vector size="14" baseType="lpstr">
      <vt:lpstr>メイリオ</vt:lpstr>
      <vt:lpstr>游ゴシック</vt:lpstr>
      <vt:lpstr>游ゴシック Light</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dc:creator>
  <cp:lastModifiedBy>Ryo</cp:lastModifiedBy>
  <cp:revision>80</cp:revision>
  <dcterms:created xsi:type="dcterms:W3CDTF">2018-11-04T06:02:03Z</dcterms:created>
  <dcterms:modified xsi:type="dcterms:W3CDTF">2018-11-11T16:35:55Z</dcterms:modified>
</cp:coreProperties>
</file>