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900"/>
    <a:srgbClr val="99CC00"/>
    <a:srgbClr val="33CC33"/>
    <a:srgbClr val="66FF33"/>
    <a:srgbClr val="99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7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7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3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6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9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5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26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70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6BD2-D7D2-4F64-92C4-41D0275E4D1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6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6F9625-B717-4CB7-948D-41DF7BC07F9B}"/>
              </a:ext>
            </a:extLst>
          </p:cNvPr>
          <p:cNvSpPr/>
          <p:nvPr/>
        </p:nvSpPr>
        <p:spPr>
          <a:xfrm>
            <a:off x="711200" y="1755200"/>
            <a:ext cx="2070100" cy="7560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Global Economic</a:t>
            </a:r>
            <a:br>
              <a:rPr kumimoji="1" lang="en-US" altLang="ja-JP" dirty="0"/>
            </a:br>
            <a:r>
              <a:rPr kumimoji="1" lang="en-US" altLang="ja-JP" dirty="0"/>
              <a:t>Growth</a:t>
            </a:r>
            <a:r>
              <a:rPr kumimoji="1" lang="ja-JP" altLang="en-US" dirty="0"/>
              <a:t> </a:t>
            </a:r>
            <a:r>
              <a:rPr kumimoji="1" lang="en-US" altLang="ja-JP" dirty="0"/>
              <a:t>Risk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902153-AC9D-469A-9462-A1809C6B1E0E}"/>
              </a:ext>
            </a:extLst>
          </p:cNvPr>
          <p:cNvSpPr/>
          <p:nvPr/>
        </p:nvSpPr>
        <p:spPr>
          <a:xfrm>
            <a:off x="2933700" y="1755200"/>
            <a:ext cx="5580000" cy="7560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ja-JP" sz="1100" dirty="0">
                <a:solidFill>
                  <a:schemeClr val="tx1"/>
                </a:solidFill>
              </a:rPr>
              <a:t>A measure of expected global economic activity and corporate profits.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C864B-70C4-4AE6-9D1C-86359272E518}"/>
              </a:ext>
            </a:extLst>
          </p:cNvPr>
          <p:cNvSpPr/>
          <p:nvPr/>
        </p:nvSpPr>
        <p:spPr>
          <a:xfrm>
            <a:off x="711200" y="2565400"/>
            <a:ext cx="2070100" cy="75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Interest Rate Risk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4ABFA2-83B7-4D1E-9556-94EBAF711FD7}"/>
              </a:ext>
            </a:extLst>
          </p:cNvPr>
          <p:cNvSpPr/>
          <p:nvPr/>
        </p:nvSpPr>
        <p:spPr>
          <a:xfrm>
            <a:off x="2933700" y="2565400"/>
            <a:ext cx="5580000" cy="75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ja-JP" sz="1100" dirty="0">
                <a:solidFill>
                  <a:schemeClr val="tx1"/>
                </a:solidFill>
              </a:rPr>
              <a:t>A measure of global interest rates, the direction of change for interest rates, the slope of the yield curve and especially the G20 Monetary Policy stance. Additionally.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ja-JP" sz="1100" dirty="0">
                <a:solidFill>
                  <a:schemeClr val="tx1"/>
                </a:solidFill>
              </a:rPr>
              <a:t>A measure of foreign currency levels and trends as well.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6C7F24-B328-40A6-8B78-E945C0B843AF}"/>
              </a:ext>
            </a:extLst>
          </p:cNvPr>
          <p:cNvSpPr/>
          <p:nvPr/>
        </p:nvSpPr>
        <p:spPr>
          <a:xfrm>
            <a:off x="711200" y="3388300"/>
            <a:ext cx="2070100" cy="7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Inflation Risk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87319-C3D9-40FC-932D-1314737A5779}"/>
              </a:ext>
            </a:extLst>
          </p:cNvPr>
          <p:cNvSpPr/>
          <p:nvPr/>
        </p:nvSpPr>
        <p:spPr>
          <a:xfrm>
            <a:off x="2933700" y="3388300"/>
            <a:ext cx="5580000" cy="756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future interest rate levels, monetary policy foreign currency levels and mostly the fear of growing inflation expectations as a risk to our portfolio.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3DD94EB-7ADC-4579-86B8-8C138BC6F1DE}"/>
              </a:ext>
            </a:extLst>
          </p:cNvPr>
          <p:cNvSpPr/>
          <p:nvPr/>
        </p:nvSpPr>
        <p:spPr>
          <a:xfrm>
            <a:off x="711200" y="4198500"/>
            <a:ext cx="2070100" cy="7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Liquidity-Fluid</a:t>
            </a:r>
            <a:br>
              <a:rPr kumimoji="1" lang="en-US" altLang="ja-JP" dirty="0"/>
            </a:br>
            <a:r>
              <a:rPr kumimoji="1" lang="en-US" altLang="ja-JP" dirty="0"/>
              <a:t>Market Risk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70B1D3-08E1-4642-A181-EF72F6C4C9C9}"/>
              </a:ext>
            </a:extLst>
          </p:cNvPr>
          <p:cNvSpPr/>
          <p:nvPr/>
        </p:nvSpPr>
        <p:spPr>
          <a:xfrm>
            <a:off x="2933700" y="4198500"/>
            <a:ext cx="5580000" cy="756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liquidity in the various market places and the fluidity of financial markets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absolute liquidity within the CalSTRS Portfolio and our unique cash flow requirements.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BF7326-6474-48B1-A961-1145F2FDB8FC}"/>
              </a:ext>
            </a:extLst>
          </p:cNvPr>
          <p:cNvSpPr/>
          <p:nvPr/>
        </p:nvSpPr>
        <p:spPr>
          <a:xfrm>
            <a:off x="711200" y="4998802"/>
            <a:ext cx="2070100" cy="756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Leverage </a:t>
            </a:r>
            <a:br>
              <a:rPr kumimoji="1" lang="en-US" altLang="ja-JP" dirty="0"/>
            </a:br>
            <a:r>
              <a:rPr kumimoji="1" lang="en-US" altLang="ja-JP" dirty="0"/>
              <a:t>Financing Risk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A53221A-8856-46B6-814B-519ECE9D378B}"/>
              </a:ext>
            </a:extLst>
          </p:cNvPr>
          <p:cNvSpPr/>
          <p:nvPr/>
        </p:nvSpPr>
        <p:spPr>
          <a:xfrm>
            <a:off x="2933700" y="4998802"/>
            <a:ext cx="5580000" cy="756000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amount of leverage in the financial system and within financial institutions.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availability of leverage and the terms of the leverage.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9818B-0628-4997-9DF6-FB641DBA2AF5}"/>
              </a:ext>
            </a:extLst>
          </p:cNvPr>
          <p:cNvSpPr/>
          <p:nvPr/>
        </p:nvSpPr>
        <p:spPr>
          <a:xfrm>
            <a:off x="711200" y="5799104"/>
            <a:ext cx="2070100" cy="75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Global Investment</a:t>
            </a:r>
            <a:br>
              <a:rPr kumimoji="1" lang="en-US" altLang="ja-JP" dirty="0"/>
            </a:br>
            <a:r>
              <a:rPr kumimoji="1" lang="en-US" altLang="ja-JP" dirty="0"/>
              <a:t>Governance Risk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9D0FE-D977-4D9E-9447-C981A9CA594F}"/>
              </a:ext>
            </a:extLst>
          </p:cNvPr>
          <p:cNvSpPr/>
          <p:nvPr/>
        </p:nvSpPr>
        <p:spPr>
          <a:xfrm>
            <a:off x="2933700" y="5799104"/>
            <a:ext cx="5580000" cy="7560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changes in accounting rules, tax codes, governance rules and financial regulations and enforcement.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B61D56-8EC3-4503-862C-E0F45EEA9839}"/>
              </a:ext>
            </a:extLst>
          </p:cNvPr>
          <p:cNvSpPr/>
          <p:nvPr/>
        </p:nvSpPr>
        <p:spPr>
          <a:xfrm>
            <a:off x="1295400" y="1549400"/>
            <a:ext cx="1206500" cy="22098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Liquid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 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B8F848-C830-40D2-B033-3CF280C8F4DC}"/>
              </a:ext>
            </a:extLst>
          </p:cNvPr>
          <p:cNvSpPr/>
          <p:nvPr/>
        </p:nvSpPr>
        <p:spPr>
          <a:xfrm>
            <a:off x="2717800" y="1549400"/>
            <a:ext cx="45593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Equity 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6BA775-A58A-45C4-BA74-CD177EC32662}"/>
              </a:ext>
            </a:extLst>
          </p:cNvPr>
          <p:cNvSpPr/>
          <p:nvPr/>
        </p:nvSpPr>
        <p:spPr>
          <a:xfrm>
            <a:off x="2717800" y="2349500"/>
            <a:ext cx="4559300" cy="6096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 Rate 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B6E156-9239-426B-B72F-E90A584429DD}"/>
              </a:ext>
            </a:extLst>
          </p:cNvPr>
          <p:cNvSpPr/>
          <p:nvPr/>
        </p:nvSpPr>
        <p:spPr>
          <a:xfrm>
            <a:off x="2717800" y="3124200"/>
            <a:ext cx="4559300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Inflation 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30AD38-9D95-4493-BABE-9EB8FFCB4296}"/>
              </a:ext>
            </a:extLst>
          </p:cNvPr>
          <p:cNvSpPr/>
          <p:nvPr/>
        </p:nvSpPr>
        <p:spPr>
          <a:xfrm>
            <a:off x="2717800" y="3949700"/>
            <a:ext cx="45593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Factors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BF3F2-47A5-453D-8509-094D00FA7332}"/>
              </a:ext>
            </a:extLst>
          </p:cNvPr>
          <p:cNvSpPr/>
          <p:nvPr/>
        </p:nvSpPr>
        <p:spPr>
          <a:xfrm>
            <a:off x="1263650" y="3949700"/>
            <a:ext cx="1206500" cy="609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Illiquid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3F1A60-B6F6-4866-8EB0-40F0BBE637AD}"/>
              </a:ext>
            </a:extLst>
          </p:cNvPr>
          <p:cNvSpPr/>
          <p:nvPr/>
        </p:nvSpPr>
        <p:spPr>
          <a:xfrm>
            <a:off x="698500" y="2148900"/>
            <a:ext cx="2070100" cy="75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収益性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B9E683-769E-4D58-B3A5-2D8BFFC1D97D}"/>
              </a:ext>
            </a:extLst>
          </p:cNvPr>
          <p:cNvSpPr/>
          <p:nvPr/>
        </p:nvSpPr>
        <p:spPr>
          <a:xfrm>
            <a:off x="2921000" y="2148900"/>
            <a:ext cx="5580000" cy="75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学術研究を通じて正当化されるものであり、中長期的に超過収益を生み出す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4EC97E-3507-4CB4-AC89-C597B082A3DA}"/>
              </a:ext>
            </a:extLst>
          </p:cNvPr>
          <p:cNvSpPr/>
          <p:nvPr/>
        </p:nvSpPr>
        <p:spPr>
          <a:xfrm>
            <a:off x="698500" y="2959100"/>
            <a:ext cx="2070100" cy="75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低相関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055396-DC82-49AB-A404-AB506B0ECF6A}"/>
                  </a:ext>
                </a:extLst>
              </p:cNvPr>
              <p:cNvSpPr/>
              <p:nvPr/>
            </p:nvSpPr>
            <p:spPr>
              <a:xfrm>
                <a:off x="2921000" y="2959100"/>
                <a:ext cx="5580000" cy="756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ts val="1800"/>
                  </a:lnSpc>
                  <a:buFont typeface="Wingdings" panose="05000000000000000000" pitchFamily="2" charset="2"/>
                  <a:buChar char="n"/>
                </a:pPr>
                <a:r>
                  <a:rPr kumimoji="1" lang="ja-JP" altLang="en-US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伝統的</a:t>
                </a:r>
                <a:r>
                  <a:rPr kumimoji="1" lang="en-US" altLang="ja-JP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4</a:t>
                </a:r>
                <a:r>
                  <a:rPr kumimoji="1" lang="ja-JP" altLang="en-US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資産</a:t>
                </a:r>
                <a:r>
                  <a:rPr kumimoji="1" lang="en-US" altLang="ja-JP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:r>
                  <a:rPr kumimoji="1" lang="ja-JP" altLang="en-US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市場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𝛽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kumimoji="1" lang="ja-JP" altLang="en-US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に対する低相関性</a:t>
                </a:r>
                <a:endParaRPr kumimoji="1" lang="en-US" altLang="ja-JP" sz="11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171450" indent="-171450">
                  <a:lnSpc>
                    <a:spcPts val="1800"/>
                  </a:lnSpc>
                  <a:buFont typeface="Wingdings" panose="05000000000000000000" pitchFamily="2" charset="2"/>
                  <a:buChar char="n"/>
                </a:pPr>
                <a:r>
                  <a:rPr kumimoji="1" lang="ja-JP" altLang="en-US" sz="11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各リスクプレミア戦略間の低相関性</a:t>
                </a: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055396-DC82-49AB-A404-AB506B0EC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0" y="2959100"/>
                <a:ext cx="5580000" cy="75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89BEFD-EFA4-4209-ADAD-A0AF2B7736F7}"/>
              </a:ext>
            </a:extLst>
          </p:cNvPr>
          <p:cNvSpPr/>
          <p:nvPr/>
        </p:nvSpPr>
        <p:spPr>
          <a:xfrm>
            <a:off x="698500" y="3782000"/>
            <a:ext cx="2070100" cy="75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低コスト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588FBB-3912-4BDE-BC44-18D3D67B65D7}"/>
              </a:ext>
            </a:extLst>
          </p:cNvPr>
          <p:cNvSpPr/>
          <p:nvPr/>
        </p:nvSpPr>
        <p:spPr>
          <a:xfrm>
            <a:off x="2921000" y="3782000"/>
            <a:ext cx="5580000" cy="75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ルールベースでシステマティックな運用</a:t>
            </a:r>
            <a:b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⇒ ヘッジファンド対比で低コスト、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ETF</a:t>
            </a: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等を用いて安価に再現・提供可能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F2B905D-8DB1-4D4E-A8D7-959C52D211E2}"/>
              </a:ext>
            </a:extLst>
          </p:cNvPr>
          <p:cNvSpPr/>
          <p:nvPr/>
        </p:nvSpPr>
        <p:spPr>
          <a:xfrm>
            <a:off x="698500" y="4592200"/>
            <a:ext cx="2070100" cy="75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高流動性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EEEFA7-0356-4D2E-B32A-99282CEADF1F}"/>
              </a:ext>
            </a:extLst>
          </p:cNvPr>
          <p:cNvSpPr/>
          <p:nvPr/>
        </p:nvSpPr>
        <p:spPr>
          <a:xfrm>
            <a:off x="2921000" y="4592200"/>
            <a:ext cx="5580000" cy="75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金融市場における高流動性資産で戦略が構成される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日次ベースでの現金化が可能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 </a:t>
            </a: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⇔ ヘッジファンドは月次・四半期が主流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5EBE8D-8726-43F2-98C9-499A84EF530D}"/>
              </a:ext>
            </a:extLst>
          </p:cNvPr>
          <p:cNvSpPr/>
          <p:nvPr/>
        </p:nvSpPr>
        <p:spPr>
          <a:xfrm>
            <a:off x="698500" y="5392502"/>
            <a:ext cx="2070100" cy="75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透明性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1C50F8-5C3A-4E74-9728-94DBDF7CAB1C}"/>
              </a:ext>
            </a:extLst>
          </p:cNvPr>
          <p:cNvSpPr/>
          <p:nvPr/>
        </p:nvSpPr>
        <p:spPr>
          <a:xfrm>
            <a:off x="2921000" y="5392502"/>
            <a:ext cx="5580000" cy="75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ルールベースでシステマティックな運用：定性判断が無く明確な運用プロセス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投資銀行では、取引ルールや日次評価、コスト計算方法を全開示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3E1C2F-2EEE-4A69-9563-222F19AE3945}"/>
              </a:ext>
            </a:extLst>
          </p:cNvPr>
          <p:cNvSpPr txBox="1"/>
          <p:nvPr/>
        </p:nvSpPr>
        <p:spPr>
          <a:xfrm>
            <a:off x="5791200" y="3249400"/>
            <a:ext cx="168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⇒ 分散効果が期待</a:t>
            </a:r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D1E93FAB-DD69-4AF5-85A6-EA5640F913FA}"/>
              </a:ext>
            </a:extLst>
          </p:cNvPr>
          <p:cNvSpPr/>
          <p:nvPr/>
        </p:nvSpPr>
        <p:spPr>
          <a:xfrm>
            <a:off x="5711000" y="3160500"/>
            <a:ext cx="80200" cy="365899"/>
          </a:xfrm>
          <a:prstGeom prst="rightBrace">
            <a:avLst>
              <a:gd name="adj1" fmla="val 234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50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295</Words>
  <Application>Microsoft Office PowerPoint</Application>
  <PresentationFormat>画面に合わせる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</dc:creator>
  <cp:lastModifiedBy>Ryo</cp:lastModifiedBy>
  <cp:revision>24</cp:revision>
  <dcterms:created xsi:type="dcterms:W3CDTF">2018-11-04T06:02:03Z</dcterms:created>
  <dcterms:modified xsi:type="dcterms:W3CDTF">2018-11-11T09:43:17Z</dcterms:modified>
</cp:coreProperties>
</file>