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9900"/>
    <a:srgbClr val="99CC00"/>
    <a:srgbClr val="33CC33"/>
    <a:srgbClr val="66FF33"/>
    <a:srgbClr val="99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75" d="100"/>
          <a:sy n="75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73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7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3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6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92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45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26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70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6BD2-D7D2-4F64-92C4-41D0275E4D1A}" type="datetimeFigureOut">
              <a:rPr kumimoji="1" lang="ja-JP" altLang="en-US" smtClean="0"/>
              <a:t>2018/11/10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B1E-F48D-478C-9FF1-FC98124DD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6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6F9625-B717-4CB7-948D-41DF7BC07F9B}"/>
              </a:ext>
            </a:extLst>
          </p:cNvPr>
          <p:cNvSpPr/>
          <p:nvPr/>
        </p:nvSpPr>
        <p:spPr>
          <a:xfrm>
            <a:off x="711200" y="1755200"/>
            <a:ext cx="2070100" cy="7560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Global Economic</a:t>
            </a:r>
            <a:br>
              <a:rPr kumimoji="1" lang="en-US" altLang="ja-JP" dirty="0"/>
            </a:br>
            <a:r>
              <a:rPr kumimoji="1" lang="en-US" altLang="ja-JP" dirty="0"/>
              <a:t>Growth</a:t>
            </a:r>
            <a:r>
              <a:rPr kumimoji="1" lang="ja-JP" altLang="en-US" dirty="0"/>
              <a:t> </a:t>
            </a:r>
            <a:r>
              <a:rPr kumimoji="1" lang="en-US" altLang="ja-JP" dirty="0"/>
              <a:t>Risk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902153-AC9D-469A-9462-A1809C6B1E0E}"/>
              </a:ext>
            </a:extLst>
          </p:cNvPr>
          <p:cNvSpPr/>
          <p:nvPr/>
        </p:nvSpPr>
        <p:spPr>
          <a:xfrm>
            <a:off x="2933700" y="1755200"/>
            <a:ext cx="5580000" cy="7560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ja-JP" sz="1100" dirty="0">
                <a:solidFill>
                  <a:schemeClr val="tx1"/>
                </a:solidFill>
              </a:rPr>
              <a:t>A measure of expected global economic activity and corporate profits.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CC864B-70C4-4AE6-9D1C-86359272E518}"/>
              </a:ext>
            </a:extLst>
          </p:cNvPr>
          <p:cNvSpPr/>
          <p:nvPr/>
        </p:nvSpPr>
        <p:spPr>
          <a:xfrm>
            <a:off x="711200" y="2565400"/>
            <a:ext cx="2070100" cy="75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Interest Rate Risk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F4ABFA2-83B7-4D1E-9556-94EBAF711FD7}"/>
              </a:ext>
            </a:extLst>
          </p:cNvPr>
          <p:cNvSpPr/>
          <p:nvPr/>
        </p:nvSpPr>
        <p:spPr>
          <a:xfrm>
            <a:off x="2933700" y="2565400"/>
            <a:ext cx="5580000" cy="756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ja-JP" sz="1100" dirty="0">
                <a:solidFill>
                  <a:schemeClr val="tx1"/>
                </a:solidFill>
              </a:rPr>
              <a:t>A measure of global interest rates, the direction of change for interest rates, the slope of the yield curve and especially the G20 Monetary Policy stance. Additionally.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ja-JP" sz="1100" dirty="0">
                <a:solidFill>
                  <a:schemeClr val="tx1"/>
                </a:solidFill>
              </a:rPr>
              <a:t>A measure of foreign currency levels and trends as well.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6C7F24-B328-40A6-8B78-E945C0B843AF}"/>
              </a:ext>
            </a:extLst>
          </p:cNvPr>
          <p:cNvSpPr/>
          <p:nvPr/>
        </p:nvSpPr>
        <p:spPr>
          <a:xfrm>
            <a:off x="711200" y="3388300"/>
            <a:ext cx="2070100" cy="7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Inflation Risk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87319-C3D9-40FC-932D-1314737A5779}"/>
              </a:ext>
            </a:extLst>
          </p:cNvPr>
          <p:cNvSpPr/>
          <p:nvPr/>
        </p:nvSpPr>
        <p:spPr>
          <a:xfrm>
            <a:off x="2933700" y="3388300"/>
            <a:ext cx="5580000" cy="756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future interest rate levels, monetary policy foreign currency levels and mostly the fear of growing inflation expectations as a risk to our portfolio.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3DD94EB-7ADC-4579-86B8-8C138BC6F1DE}"/>
              </a:ext>
            </a:extLst>
          </p:cNvPr>
          <p:cNvSpPr/>
          <p:nvPr/>
        </p:nvSpPr>
        <p:spPr>
          <a:xfrm>
            <a:off x="711200" y="4198500"/>
            <a:ext cx="2070100" cy="7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Liquidity-Fluid</a:t>
            </a:r>
            <a:br>
              <a:rPr kumimoji="1" lang="en-US" altLang="ja-JP" dirty="0"/>
            </a:br>
            <a:r>
              <a:rPr kumimoji="1" lang="en-US" altLang="ja-JP" dirty="0"/>
              <a:t>Market Risk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70B1D3-08E1-4642-A181-EF72F6C4C9C9}"/>
              </a:ext>
            </a:extLst>
          </p:cNvPr>
          <p:cNvSpPr/>
          <p:nvPr/>
        </p:nvSpPr>
        <p:spPr>
          <a:xfrm>
            <a:off x="2933700" y="4198500"/>
            <a:ext cx="5580000" cy="756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liquidity in the various market places and the fluidity of financial markets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absolute liquidity within the CalSTRS Portfolio and our unique cash flow requirements.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BF7326-6474-48B1-A961-1145F2FDB8FC}"/>
              </a:ext>
            </a:extLst>
          </p:cNvPr>
          <p:cNvSpPr/>
          <p:nvPr/>
        </p:nvSpPr>
        <p:spPr>
          <a:xfrm>
            <a:off x="711200" y="4998802"/>
            <a:ext cx="2070100" cy="756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Leverage </a:t>
            </a:r>
            <a:br>
              <a:rPr kumimoji="1" lang="en-US" altLang="ja-JP" dirty="0"/>
            </a:br>
            <a:r>
              <a:rPr kumimoji="1" lang="en-US" altLang="ja-JP" dirty="0"/>
              <a:t>Financing Risk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A53221A-8856-46B6-814B-519ECE9D378B}"/>
              </a:ext>
            </a:extLst>
          </p:cNvPr>
          <p:cNvSpPr/>
          <p:nvPr/>
        </p:nvSpPr>
        <p:spPr>
          <a:xfrm>
            <a:off x="2933700" y="4998802"/>
            <a:ext cx="5580000" cy="756000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amount of leverage in the financial system and within financial institutions. 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availability of leverage and the terms of the leverage.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F9818B-0628-4997-9DF6-FB641DBA2AF5}"/>
              </a:ext>
            </a:extLst>
          </p:cNvPr>
          <p:cNvSpPr/>
          <p:nvPr/>
        </p:nvSpPr>
        <p:spPr>
          <a:xfrm>
            <a:off x="711200" y="5799104"/>
            <a:ext cx="2070100" cy="75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Global Investment</a:t>
            </a:r>
            <a:br>
              <a:rPr kumimoji="1" lang="en-US" altLang="ja-JP" dirty="0"/>
            </a:br>
            <a:r>
              <a:rPr kumimoji="1" lang="en-US" altLang="ja-JP" dirty="0"/>
              <a:t>Governance Risk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C29D0FE-D977-4D9E-9447-C981A9CA594F}"/>
              </a:ext>
            </a:extLst>
          </p:cNvPr>
          <p:cNvSpPr/>
          <p:nvPr/>
        </p:nvSpPr>
        <p:spPr>
          <a:xfrm>
            <a:off x="2933700" y="5799104"/>
            <a:ext cx="5580000" cy="7560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kumimoji="1" lang="en-US" altLang="ja-JP" sz="1100" dirty="0">
                <a:solidFill>
                  <a:schemeClr val="tx1"/>
                </a:solidFill>
              </a:rPr>
              <a:t>A measure of the changes in accounting rules, tax codes, governance rules and financial regulations and enforcement.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B61D56-8EC3-4503-862C-E0F45EEA9839}"/>
              </a:ext>
            </a:extLst>
          </p:cNvPr>
          <p:cNvSpPr/>
          <p:nvPr/>
        </p:nvSpPr>
        <p:spPr>
          <a:xfrm>
            <a:off x="1295400" y="1549400"/>
            <a:ext cx="1206500" cy="22098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Liquid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Market 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DB8F848-C830-40D2-B033-3CF280C8F4DC}"/>
              </a:ext>
            </a:extLst>
          </p:cNvPr>
          <p:cNvSpPr/>
          <p:nvPr/>
        </p:nvSpPr>
        <p:spPr>
          <a:xfrm>
            <a:off x="2717800" y="1549400"/>
            <a:ext cx="4559300" cy="609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Equity 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6BA775-A58A-45C4-BA74-CD177EC32662}"/>
              </a:ext>
            </a:extLst>
          </p:cNvPr>
          <p:cNvSpPr/>
          <p:nvPr/>
        </p:nvSpPr>
        <p:spPr>
          <a:xfrm>
            <a:off x="2717800" y="2349500"/>
            <a:ext cx="4559300" cy="609600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 Rate 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B6E156-9239-426B-B72F-E90A584429DD}"/>
              </a:ext>
            </a:extLst>
          </p:cNvPr>
          <p:cNvSpPr/>
          <p:nvPr/>
        </p:nvSpPr>
        <p:spPr>
          <a:xfrm>
            <a:off x="2717800" y="3124200"/>
            <a:ext cx="4559300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Inflation 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30AD38-9D95-4493-BABE-9EB8FFCB4296}"/>
              </a:ext>
            </a:extLst>
          </p:cNvPr>
          <p:cNvSpPr/>
          <p:nvPr/>
        </p:nvSpPr>
        <p:spPr>
          <a:xfrm>
            <a:off x="2717800" y="3949700"/>
            <a:ext cx="45593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Factors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BF3F2-47A5-453D-8509-094D00FA7332}"/>
              </a:ext>
            </a:extLst>
          </p:cNvPr>
          <p:cNvSpPr/>
          <p:nvPr/>
        </p:nvSpPr>
        <p:spPr>
          <a:xfrm>
            <a:off x="1263650" y="3949700"/>
            <a:ext cx="1206500" cy="609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Illiquid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9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190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</dc:creator>
  <cp:lastModifiedBy>Ryo</cp:lastModifiedBy>
  <cp:revision>7</cp:revision>
  <dcterms:created xsi:type="dcterms:W3CDTF">2018-11-04T06:02:03Z</dcterms:created>
  <dcterms:modified xsi:type="dcterms:W3CDTF">2018-11-10T16:00:46Z</dcterms:modified>
</cp:coreProperties>
</file>