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d3f20c9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d3f20c9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 - Surprised by hard hard some of the technolgy was to learn.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Some of the backend entities needed to be changed a few times during development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d3f20c9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d3f20c9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 - React and that React sucks.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Single page application development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How to write code that integrates into other peoples code.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How to use mockito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Docker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d3d928a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d3d928a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d3d928a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d3d928a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 Nikita</a:t>
            </a:r>
            <a:br>
              <a:rPr lang="en-GB"/>
            </a:br>
            <a:r>
              <a:rPr lang="en-GB"/>
              <a:t>What we have built is a restful API that aims to automate the process of booking appointments with employees at certain types of business. Our service allows business owners to set working hours, and for customers to book appointments with them. This API can support many businesses simultanously, and it is fairly simple to build an application that consumes the API.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d3f20c9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d3f20c9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 Joel</a:t>
            </a:r>
            <a:br>
              <a:rPr lang="en-GB"/>
            </a:br>
            <a:r>
              <a:rPr lang="en-GB"/>
              <a:t>The two key features we want to stress are the </a:t>
            </a:r>
            <a:r>
              <a:rPr lang="en-GB"/>
              <a:t>flexibility</a:t>
            </a:r>
            <a:r>
              <a:rPr lang="en-GB"/>
              <a:t> of our API, and the full cloud deployment.</a:t>
            </a:r>
            <a:endParaRPr/>
          </a:p>
          <a:p>
            <a:pPr indent="0" lvl="0" marL="0" rtl="0" algn="l">
              <a:spcBef>
                <a:spcPts val="0"/>
              </a:spcBef>
              <a:spcAft>
                <a:spcPts val="0"/>
              </a:spcAft>
              <a:buNone/>
            </a:pPr>
            <a:r>
              <a:rPr lang="en-GB"/>
              <a:t>Our API is designed to work in a variety of contexts, and the API is structured well so that future releases of the software could easially expand upon the existing work.</a:t>
            </a:r>
            <a:endParaRPr/>
          </a:p>
          <a:p>
            <a:pPr indent="0" lvl="0" marL="0" rtl="0" algn="l">
              <a:spcBef>
                <a:spcPts val="0"/>
              </a:spcBef>
              <a:spcAft>
                <a:spcPts val="0"/>
              </a:spcAft>
              <a:buNone/>
            </a:pPr>
            <a:r>
              <a:rPr lang="en-GB"/>
              <a:t>In addition to this, our app runs completely on AWS, requiring zero deidcated physical machines to run.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d3f20c9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d3f20c9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 Jasper</a:t>
            </a:r>
            <a:br>
              <a:rPr lang="en-GB"/>
            </a:br>
            <a:r>
              <a:rPr lang="en-GB"/>
              <a:t>Our development process was in short a series of 2 week sprints leading to specific functional outcomes.</a:t>
            </a:r>
            <a:endParaRPr/>
          </a:p>
          <a:p>
            <a:pPr indent="0" lvl="0" marL="0" rtl="0" algn="l">
              <a:spcBef>
                <a:spcPts val="0"/>
              </a:spcBef>
              <a:spcAft>
                <a:spcPts val="0"/>
              </a:spcAft>
              <a:buNone/>
            </a:pPr>
            <a:r>
              <a:rPr lang="en-GB"/>
              <a:t>Our team would meet three days a week every week, checking in and ensuring that we were on track to complete the project on time.</a:t>
            </a:r>
            <a:endParaRPr/>
          </a:p>
          <a:p>
            <a:pPr indent="0" lvl="0" marL="0" rtl="0" algn="l">
              <a:spcBef>
                <a:spcPts val="0"/>
              </a:spcBef>
              <a:spcAft>
                <a:spcPts val="0"/>
              </a:spcAft>
              <a:buNone/>
            </a:pPr>
            <a:r>
              <a:rPr lang="en-GB"/>
              <a:t>Every sprint had a loose set of tasks to be completed by project members, these tasks were selected by team members in consultation with the product owner, team members would assign themselves to these tasks as they saw fit, completing them and pushing their work to the shared codebase for review. Each sprint would end with a review to discover issues within the project and the process, these issues would be addressed and the group would start another sprint.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d3f20c9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d3f20c9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Author: Michael</a:t>
            </a:r>
            <a:br>
              <a:rPr lang="en-GB">
                <a:solidFill>
                  <a:schemeClr val="dk1"/>
                </a:solidFill>
              </a:rPr>
            </a:br>
            <a:r>
              <a:rPr lang="en-GB">
                <a:solidFill>
                  <a:schemeClr val="dk1"/>
                </a:solidFill>
              </a:rPr>
              <a:t>	Github.</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Throughout development, we used Github as a remote code repository and a version control system. Updates to the code were developed on independent branches, then merged to the shared development branch until we were confident the code was stable enough to push to the master branch.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Clickup.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Clickup was our main task management tool for the project, any work that needed to be completed was placed here. The Clickup boards were set up for an Agile-Sprint task flow, with team members taking ‘open’ tasks, assigning them to themselves, then placing them in ‘complete’ after their code had been reviewed and merged into the development branch.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Maven.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Used to automate the building of the java based backend.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Node PackageManager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Used to automate the frontend demo builds.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Discord.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Team communication, voice meetings and text chats.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CircleCI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Continuous integration and continuous deployment platform.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d3f20c9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d3f20c9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 Harrison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d3f20c9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d3f20c9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 - Product owner seemed satisfied by the end result.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The team communicated well and worked hard to complete tasks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Team members picked their own tasks well.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d3f20c9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d3f20c9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 - Time estimates could have been better.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 There are some documented bugs that could be fixed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SEPT - Major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Surprises</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Difficulty learning web technologies</a:t>
            </a:r>
            <a:endParaRPr/>
          </a:p>
          <a:p>
            <a:pPr indent="-342900" lvl="0" marL="457200" rtl="0" algn="l">
              <a:spcBef>
                <a:spcPts val="0"/>
              </a:spcBef>
              <a:spcAft>
                <a:spcPts val="0"/>
              </a:spcAft>
              <a:buSzPts val="1800"/>
              <a:buChar char="●"/>
            </a:pPr>
            <a:r>
              <a:rPr lang="en-GB"/>
              <a:t>Database structure changes during development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SPA</a:t>
            </a:r>
            <a:endParaRPr/>
          </a:p>
          <a:p>
            <a:pPr indent="-342900" lvl="0" marL="457200" rtl="0" algn="l">
              <a:spcBef>
                <a:spcPts val="0"/>
              </a:spcBef>
              <a:spcAft>
                <a:spcPts val="0"/>
              </a:spcAft>
              <a:buSzPts val="1800"/>
              <a:buChar char="●"/>
            </a:pPr>
            <a:r>
              <a:rPr lang="en-GB"/>
              <a:t>Docker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members: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GB"/>
              <a:t>BURR, </a:t>
            </a:r>
            <a:r>
              <a:rPr lang="en-GB"/>
              <a:t>Harrison </a:t>
            </a:r>
            <a:r>
              <a:rPr lang="en-GB"/>
              <a:t>(s3708981)</a:t>
            </a:r>
            <a:endParaRPr/>
          </a:p>
          <a:p>
            <a:pPr indent="0" lvl="0" marL="457200" rtl="0" algn="l">
              <a:spcBef>
                <a:spcPts val="1200"/>
              </a:spcBef>
              <a:spcAft>
                <a:spcPts val="0"/>
              </a:spcAft>
              <a:buNone/>
            </a:pPr>
            <a:r>
              <a:rPr lang="en-GB"/>
              <a:t>HUANG, Jasper (s3423585)</a:t>
            </a:r>
            <a:endParaRPr/>
          </a:p>
          <a:p>
            <a:pPr indent="0" lvl="0" marL="457200" rtl="0" algn="l">
              <a:spcBef>
                <a:spcPts val="1200"/>
              </a:spcBef>
              <a:spcAft>
                <a:spcPts val="0"/>
              </a:spcAft>
              <a:buNone/>
            </a:pPr>
            <a:r>
              <a:rPr lang="en-GB"/>
              <a:t>LYBEROPOULOS, Michael (s3787260)</a:t>
            </a:r>
            <a:endParaRPr/>
          </a:p>
          <a:p>
            <a:pPr indent="0" lvl="0" marL="457200" rtl="0" algn="l">
              <a:spcBef>
                <a:spcPts val="1200"/>
              </a:spcBef>
              <a:spcAft>
                <a:spcPts val="0"/>
              </a:spcAft>
              <a:buNone/>
            </a:pPr>
            <a:r>
              <a:rPr lang="en-GB"/>
              <a:t>PHUNG, Nikita (s3783287)</a:t>
            </a:r>
            <a:endParaRPr/>
          </a:p>
          <a:p>
            <a:pPr indent="0" lvl="0" marL="457200" rtl="0" algn="l">
              <a:spcBef>
                <a:spcPts val="1200"/>
              </a:spcBef>
              <a:spcAft>
                <a:spcPts val="0"/>
              </a:spcAft>
              <a:buNone/>
            </a:pPr>
            <a:r>
              <a:rPr lang="en-GB"/>
              <a:t>TAN, Joel (s3758729)</a:t>
            </a:r>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we’ve built</a:t>
            </a:r>
            <a:endParaRPr/>
          </a:p>
        </p:txBody>
      </p:sp>
      <p:sp>
        <p:nvSpPr>
          <p:cNvPr id="67" name="Google Shape;67;p15"/>
          <p:cNvSpPr txBox="1"/>
          <p:nvPr/>
        </p:nvSpPr>
        <p:spPr>
          <a:xfrm>
            <a:off x="3074825" y="1178700"/>
            <a:ext cx="2211300" cy="623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React webapp</a:t>
            </a:r>
            <a:endParaRPr/>
          </a:p>
        </p:txBody>
      </p:sp>
      <p:sp>
        <p:nvSpPr>
          <p:cNvPr id="68" name="Google Shape;68;p15"/>
          <p:cNvSpPr txBox="1"/>
          <p:nvPr/>
        </p:nvSpPr>
        <p:spPr>
          <a:xfrm>
            <a:off x="3074825" y="2484075"/>
            <a:ext cx="2211300" cy="7695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RESTful Spring API</a:t>
            </a:r>
            <a:endParaRPr/>
          </a:p>
        </p:txBody>
      </p:sp>
      <p:sp>
        <p:nvSpPr>
          <p:cNvPr id="69" name="Google Shape;69;p15"/>
          <p:cNvSpPr txBox="1"/>
          <p:nvPr/>
        </p:nvSpPr>
        <p:spPr>
          <a:xfrm>
            <a:off x="3074825" y="3805450"/>
            <a:ext cx="2211300" cy="7695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HSQL database</a:t>
            </a:r>
            <a:endParaRPr/>
          </a:p>
        </p:txBody>
      </p:sp>
      <p:cxnSp>
        <p:nvCxnSpPr>
          <p:cNvPr id="70" name="Google Shape;70;p15"/>
          <p:cNvCxnSpPr>
            <a:stCxn id="67" idx="2"/>
            <a:endCxn id="68" idx="0"/>
          </p:cNvCxnSpPr>
          <p:nvPr/>
        </p:nvCxnSpPr>
        <p:spPr>
          <a:xfrm>
            <a:off x="4180475" y="1802100"/>
            <a:ext cx="0" cy="681900"/>
          </a:xfrm>
          <a:prstGeom prst="straightConnector1">
            <a:avLst/>
          </a:prstGeom>
          <a:noFill/>
          <a:ln cap="flat" cmpd="sng" w="28575">
            <a:solidFill>
              <a:srgbClr val="FFFFFF"/>
            </a:solidFill>
            <a:prstDash val="solid"/>
            <a:round/>
            <a:headEnd len="med" w="med" type="triangle"/>
            <a:tailEnd len="med" w="med" type="triangle"/>
          </a:ln>
        </p:spPr>
      </p:cxnSp>
      <p:cxnSp>
        <p:nvCxnSpPr>
          <p:cNvPr id="71" name="Google Shape;71;p15"/>
          <p:cNvCxnSpPr>
            <a:stCxn id="68" idx="2"/>
            <a:endCxn id="69" idx="0"/>
          </p:cNvCxnSpPr>
          <p:nvPr/>
        </p:nvCxnSpPr>
        <p:spPr>
          <a:xfrm>
            <a:off x="4180475" y="3253575"/>
            <a:ext cx="0" cy="552000"/>
          </a:xfrm>
          <a:prstGeom prst="straightConnector1">
            <a:avLst/>
          </a:prstGeom>
          <a:noFill/>
          <a:ln cap="flat" cmpd="sng" w="28575">
            <a:solidFill>
              <a:srgbClr val="FFFFFF"/>
            </a:solidFill>
            <a:prstDash val="solid"/>
            <a:round/>
            <a:headEnd len="med" w="med" type="triangl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features.</a:t>
            </a:r>
            <a:endParaRPr/>
          </a:p>
        </p:txBody>
      </p:sp>
      <p:sp>
        <p:nvSpPr>
          <p:cNvPr id="77" name="Google Shape;77;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Flexible</a:t>
            </a:r>
            <a:endParaRPr/>
          </a:p>
          <a:p>
            <a:pPr indent="-342900" lvl="0" marL="457200" rtl="0" algn="l">
              <a:spcBef>
                <a:spcPts val="0"/>
              </a:spcBef>
              <a:spcAft>
                <a:spcPts val="0"/>
              </a:spcAft>
              <a:buSzPts val="1800"/>
              <a:buChar char="●"/>
            </a:pPr>
            <a:r>
              <a:rPr lang="en-GB"/>
              <a:t>Prepared for the changing needs of the workplace</a:t>
            </a:r>
            <a:endParaRPr/>
          </a:p>
        </p:txBody>
      </p:sp>
      <p:pic>
        <p:nvPicPr>
          <p:cNvPr id="78" name="Google Shape;78;p16"/>
          <p:cNvPicPr preferRelativeResize="0"/>
          <p:nvPr/>
        </p:nvPicPr>
        <p:blipFill>
          <a:blip r:embed="rId3">
            <a:alphaModFix/>
          </a:blip>
          <a:stretch>
            <a:fillRect/>
          </a:stretch>
        </p:blipFill>
        <p:spPr>
          <a:xfrm>
            <a:off x="5367550" y="302125"/>
            <a:ext cx="3195000" cy="2396250"/>
          </a:xfrm>
          <a:prstGeom prst="rect">
            <a:avLst/>
          </a:prstGeom>
          <a:noFill/>
          <a:ln>
            <a:noFill/>
          </a:ln>
        </p:spPr>
      </p:pic>
      <p:pic>
        <p:nvPicPr>
          <p:cNvPr id="79" name="Google Shape;79;p16"/>
          <p:cNvPicPr preferRelativeResize="0"/>
          <p:nvPr/>
        </p:nvPicPr>
        <p:blipFill>
          <a:blip r:embed="rId4">
            <a:alphaModFix/>
          </a:blip>
          <a:stretch>
            <a:fillRect/>
          </a:stretch>
        </p:blipFill>
        <p:spPr>
          <a:xfrm>
            <a:off x="5573364" y="1422322"/>
            <a:ext cx="4564286" cy="2396250"/>
          </a:xfrm>
          <a:prstGeom prst="rect">
            <a:avLst/>
          </a:prstGeom>
          <a:noFill/>
          <a:ln>
            <a:noFill/>
          </a:ln>
        </p:spPr>
      </p:pic>
      <p:pic>
        <p:nvPicPr>
          <p:cNvPr id="80" name="Google Shape;80;p16"/>
          <p:cNvPicPr preferRelativeResize="0"/>
          <p:nvPr/>
        </p:nvPicPr>
        <p:blipFill>
          <a:blip r:embed="rId5">
            <a:alphaModFix/>
          </a:blip>
          <a:stretch>
            <a:fillRect/>
          </a:stretch>
        </p:blipFill>
        <p:spPr>
          <a:xfrm>
            <a:off x="5406525" y="2917217"/>
            <a:ext cx="1889426" cy="991950"/>
          </a:xfrm>
          <a:prstGeom prst="rect">
            <a:avLst/>
          </a:prstGeom>
          <a:noFill/>
          <a:ln>
            <a:noFill/>
          </a:ln>
        </p:spPr>
      </p:pic>
      <p:pic>
        <p:nvPicPr>
          <p:cNvPr id="81" name="Google Shape;81;p16"/>
          <p:cNvPicPr preferRelativeResize="0"/>
          <p:nvPr/>
        </p:nvPicPr>
        <p:blipFill>
          <a:blip r:embed="rId6">
            <a:alphaModFix/>
          </a:blip>
          <a:stretch>
            <a:fillRect/>
          </a:stretch>
        </p:blipFill>
        <p:spPr>
          <a:xfrm>
            <a:off x="6942300" y="3146500"/>
            <a:ext cx="2274650" cy="160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Development Process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8" name="Google Shape;88;p17"/>
          <p:cNvSpPr txBox="1"/>
          <p:nvPr/>
        </p:nvSpPr>
        <p:spPr>
          <a:xfrm>
            <a:off x="311700" y="1152475"/>
            <a:ext cx="2211300" cy="623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Task selection</a:t>
            </a:r>
            <a:endParaRPr/>
          </a:p>
        </p:txBody>
      </p:sp>
      <p:sp>
        <p:nvSpPr>
          <p:cNvPr id="89" name="Google Shape;89;p17"/>
          <p:cNvSpPr txBox="1"/>
          <p:nvPr/>
        </p:nvSpPr>
        <p:spPr>
          <a:xfrm>
            <a:off x="311700" y="2159125"/>
            <a:ext cx="2211300" cy="623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Code is written</a:t>
            </a:r>
            <a:endParaRPr/>
          </a:p>
        </p:txBody>
      </p:sp>
      <p:sp>
        <p:nvSpPr>
          <p:cNvPr id="90" name="Google Shape;90;p17"/>
          <p:cNvSpPr txBox="1"/>
          <p:nvPr/>
        </p:nvSpPr>
        <p:spPr>
          <a:xfrm>
            <a:off x="3122900" y="2159125"/>
            <a:ext cx="2211300" cy="623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Code is uploaded</a:t>
            </a:r>
            <a:endParaRPr/>
          </a:p>
        </p:txBody>
      </p:sp>
      <p:sp>
        <p:nvSpPr>
          <p:cNvPr id="91" name="Google Shape;91;p17"/>
          <p:cNvSpPr txBox="1"/>
          <p:nvPr/>
        </p:nvSpPr>
        <p:spPr>
          <a:xfrm>
            <a:off x="3122900" y="3165775"/>
            <a:ext cx="2211300" cy="623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Code reviewed by other team member</a:t>
            </a:r>
            <a:endParaRPr/>
          </a:p>
        </p:txBody>
      </p:sp>
      <p:sp>
        <p:nvSpPr>
          <p:cNvPr id="92" name="Google Shape;92;p17"/>
          <p:cNvSpPr txBox="1"/>
          <p:nvPr/>
        </p:nvSpPr>
        <p:spPr>
          <a:xfrm>
            <a:off x="5934100" y="3165775"/>
            <a:ext cx="2211300" cy="623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Code integrated into the codebase</a:t>
            </a:r>
            <a:endParaRPr/>
          </a:p>
        </p:txBody>
      </p:sp>
      <p:cxnSp>
        <p:nvCxnSpPr>
          <p:cNvPr id="93" name="Google Shape;93;p17"/>
          <p:cNvCxnSpPr>
            <a:stCxn id="88" idx="2"/>
            <a:endCxn id="89" idx="0"/>
          </p:cNvCxnSpPr>
          <p:nvPr/>
        </p:nvCxnSpPr>
        <p:spPr>
          <a:xfrm>
            <a:off x="1417350" y="1775875"/>
            <a:ext cx="0" cy="383400"/>
          </a:xfrm>
          <a:prstGeom prst="straightConnector1">
            <a:avLst/>
          </a:prstGeom>
          <a:noFill/>
          <a:ln cap="flat" cmpd="sng" w="28575">
            <a:solidFill>
              <a:srgbClr val="FFFFFF"/>
            </a:solidFill>
            <a:prstDash val="solid"/>
            <a:round/>
            <a:headEnd len="med" w="med" type="none"/>
            <a:tailEnd len="med" w="med" type="triangle"/>
          </a:ln>
        </p:spPr>
      </p:cxnSp>
      <p:cxnSp>
        <p:nvCxnSpPr>
          <p:cNvPr id="94" name="Google Shape;94;p17"/>
          <p:cNvCxnSpPr>
            <a:stCxn id="89" idx="3"/>
            <a:endCxn id="90" idx="1"/>
          </p:cNvCxnSpPr>
          <p:nvPr/>
        </p:nvCxnSpPr>
        <p:spPr>
          <a:xfrm>
            <a:off x="2523000" y="2470825"/>
            <a:ext cx="600000" cy="0"/>
          </a:xfrm>
          <a:prstGeom prst="straightConnector1">
            <a:avLst/>
          </a:prstGeom>
          <a:noFill/>
          <a:ln cap="flat" cmpd="sng" w="28575">
            <a:solidFill>
              <a:srgbClr val="FFFFFF"/>
            </a:solidFill>
            <a:prstDash val="solid"/>
            <a:round/>
            <a:headEnd len="med" w="med" type="none"/>
            <a:tailEnd len="med" w="med" type="triangle"/>
          </a:ln>
        </p:spPr>
      </p:cxnSp>
      <p:cxnSp>
        <p:nvCxnSpPr>
          <p:cNvPr id="95" name="Google Shape;95;p17"/>
          <p:cNvCxnSpPr>
            <a:stCxn id="90" idx="2"/>
            <a:endCxn id="91" idx="0"/>
          </p:cNvCxnSpPr>
          <p:nvPr/>
        </p:nvCxnSpPr>
        <p:spPr>
          <a:xfrm>
            <a:off x="4228550" y="2782525"/>
            <a:ext cx="0" cy="383400"/>
          </a:xfrm>
          <a:prstGeom prst="straightConnector1">
            <a:avLst/>
          </a:prstGeom>
          <a:noFill/>
          <a:ln cap="flat" cmpd="sng" w="28575">
            <a:solidFill>
              <a:srgbClr val="FFFFFF"/>
            </a:solidFill>
            <a:prstDash val="solid"/>
            <a:round/>
            <a:headEnd len="med" w="med" type="none"/>
            <a:tailEnd len="med" w="med" type="triangle"/>
          </a:ln>
        </p:spPr>
      </p:cxnSp>
      <p:cxnSp>
        <p:nvCxnSpPr>
          <p:cNvPr id="96" name="Google Shape;96;p17"/>
          <p:cNvCxnSpPr>
            <a:stCxn id="91" idx="3"/>
            <a:endCxn id="92" idx="1"/>
          </p:cNvCxnSpPr>
          <p:nvPr/>
        </p:nvCxnSpPr>
        <p:spPr>
          <a:xfrm>
            <a:off x="5334200" y="3477475"/>
            <a:ext cx="600000" cy="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Technologies</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103" name="Google Shape;103;p18"/>
          <p:cNvGrpSpPr/>
          <p:nvPr/>
        </p:nvGrpSpPr>
        <p:grpSpPr>
          <a:xfrm>
            <a:off x="830300" y="2691228"/>
            <a:ext cx="7483400" cy="1130000"/>
            <a:chOff x="830300" y="2691228"/>
            <a:chExt cx="7483400" cy="1130000"/>
          </a:xfrm>
        </p:grpSpPr>
        <p:pic>
          <p:nvPicPr>
            <p:cNvPr id="104" name="Google Shape;104;p18"/>
            <p:cNvPicPr preferRelativeResize="0"/>
            <p:nvPr/>
          </p:nvPicPr>
          <p:blipFill>
            <a:blip r:embed="rId3">
              <a:alphaModFix/>
            </a:blip>
            <a:stretch>
              <a:fillRect/>
            </a:stretch>
          </p:blipFill>
          <p:spPr>
            <a:xfrm>
              <a:off x="830300" y="2691228"/>
              <a:ext cx="5076172" cy="1130000"/>
            </a:xfrm>
            <a:prstGeom prst="rect">
              <a:avLst/>
            </a:prstGeom>
            <a:noFill/>
            <a:ln>
              <a:noFill/>
            </a:ln>
          </p:spPr>
        </p:pic>
        <p:pic>
          <p:nvPicPr>
            <p:cNvPr id="105" name="Google Shape;105;p18"/>
            <p:cNvPicPr preferRelativeResize="0"/>
            <p:nvPr/>
          </p:nvPicPr>
          <p:blipFill>
            <a:blip r:embed="rId4">
              <a:alphaModFix/>
            </a:blip>
            <a:stretch>
              <a:fillRect/>
            </a:stretch>
          </p:blipFill>
          <p:spPr>
            <a:xfrm>
              <a:off x="6161326" y="2691228"/>
              <a:ext cx="2152374" cy="1130000"/>
            </a:xfrm>
            <a:prstGeom prst="rect">
              <a:avLst/>
            </a:prstGeom>
            <a:noFill/>
            <a:ln>
              <a:noFill/>
            </a:ln>
          </p:spPr>
        </p:pic>
      </p:grpSp>
      <p:pic>
        <p:nvPicPr>
          <p:cNvPr id="106" name="Google Shape;106;p18"/>
          <p:cNvPicPr preferRelativeResize="0"/>
          <p:nvPr/>
        </p:nvPicPr>
        <p:blipFill>
          <a:blip r:embed="rId5">
            <a:alphaModFix/>
          </a:blip>
          <a:stretch>
            <a:fillRect/>
          </a:stretch>
        </p:blipFill>
        <p:spPr>
          <a:xfrm>
            <a:off x="320963" y="1322278"/>
            <a:ext cx="1130000" cy="1130000"/>
          </a:xfrm>
          <a:prstGeom prst="rect">
            <a:avLst/>
          </a:prstGeom>
          <a:noFill/>
          <a:ln>
            <a:noFill/>
          </a:ln>
        </p:spPr>
      </p:pic>
      <p:pic>
        <p:nvPicPr>
          <p:cNvPr id="107" name="Google Shape;107;p18"/>
          <p:cNvPicPr preferRelativeResize="0"/>
          <p:nvPr/>
        </p:nvPicPr>
        <p:blipFill>
          <a:blip r:embed="rId6">
            <a:alphaModFix/>
          </a:blip>
          <a:stretch>
            <a:fillRect/>
          </a:stretch>
        </p:blipFill>
        <p:spPr>
          <a:xfrm>
            <a:off x="1710763" y="1322276"/>
            <a:ext cx="2942878" cy="1130000"/>
          </a:xfrm>
          <a:prstGeom prst="rect">
            <a:avLst/>
          </a:prstGeom>
          <a:noFill/>
          <a:ln>
            <a:noFill/>
          </a:ln>
        </p:spPr>
      </p:pic>
      <p:pic>
        <p:nvPicPr>
          <p:cNvPr id="108" name="Google Shape;108;p18"/>
          <p:cNvPicPr preferRelativeResize="0"/>
          <p:nvPr/>
        </p:nvPicPr>
        <p:blipFill>
          <a:blip r:embed="rId7">
            <a:alphaModFix/>
          </a:blip>
          <a:stretch>
            <a:fillRect/>
          </a:stretch>
        </p:blipFill>
        <p:spPr>
          <a:xfrm>
            <a:off x="4913432" y="1322272"/>
            <a:ext cx="1130000" cy="1130000"/>
          </a:xfrm>
          <a:prstGeom prst="rect">
            <a:avLst/>
          </a:prstGeom>
          <a:noFill/>
          <a:ln>
            <a:noFill/>
          </a:ln>
        </p:spPr>
      </p:pic>
      <p:pic>
        <p:nvPicPr>
          <p:cNvPr id="109" name="Google Shape;109;p18"/>
          <p:cNvPicPr preferRelativeResize="0"/>
          <p:nvPr/>
        </p:nvPicPr>
        <p:blipFill>
          <a:blip r:embed="rId8">
            <a:alphaModFix/>
          </a:blip>
          <a:stretch>
            <a:fillRect/>
          </a:stretch>
        </p:blipFill>
        <p:spPr>
          <a:xfrm>
            <a:off x="6303238" y="1322278"/>
            <a:ext cx="1130000" cy="1130000"/>
          </a:xfrm>
          <a:prstGeom prst="rect">
            <a:avLst/>
          </a:prstGeom>
          <a:noFill/>
          <a:ln>
            <a:noFill/>
          </a:ln>
        </p:spPr>
      </p:pic>
      <p:pic>
        <p:nvPicPr>
          <p:cNvPr id="110" name="Google Shape;110;p18"/>
          <p:cNvPicPr preferRelativeResize="0"/>
          <p:nvPr/>
        </p:nvPicPr>
        <p:blipFill>
          <a:blip r:embed="rId9">
            <a:alphaModFix/>
          </a:blip>
          <a:stretch>
            <a:fillRect/>
          </a:stretch>
        </p:blipFill>
        <p:spPr>
          <a:xfrm>
            <a:off x="7693037" y="1322275"/>
            <a:ext cx="1130000" cy="113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Retrospective.</a:t>
            </a:r>
            <a:endParaRPr/>
          </a:p>
        </p:txBody>
      </p:sp>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Things that went well</a:t>
            </a:r>
            <a:endParaRPr/>
          </a:p>
        </p:txBody>
      </p:sp>
      <p:sp>
        <p:nvSpPr>
          <p:cNvPr id="122" name="Google Shape;12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Good end product</a:t>
            </a:r>
            <a:endParaRPr/>
          </a:p>
          <a:p>
            <a:pPr indent="-342900" lvl="0" marL="457200" rtl="0" algn="l">
              <a:spcBef>
                <a:spcPts val="0"/>
              </a:spcBef>
              <a:spcAft>
                <a:spcPts val="0"/>
              </a:spcAft>
              <a:buSzPts val="1800"/>
              <a:buChar char="●"/>
            </a:pPr>
            <a:r>
              <a:rPr lang="en-GB"/>
              <a:t>Frequent and high quality communication between team members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Improvements that could be made</a:t>
            </a:r>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Potential bottlenecks in existing code</a:t>
            </a:r>
            <a:endParaRPr/>
          </a:p>
          <a:p>
            <a:pPr indent="-342900" lvl="0" marL="457200" rtl="0" algn="l">
              <a:spcBef>
                <a:spcPts val="0"/>
              </a:spcBef>
              <a:spcAft>
                <a:spcPts val="0"/>
              </a:spcAft>
              <a:buSzPts val="1800"/>
              <a:buChar char="●"/>
            </a:pPr>
            <a:r>
              <a:rPr lang="en-GB"/>
              <a:t>Future task effort estimates should be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