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49" r:id="rId2"/>
  </p:sldMasterIdLst>
  <p:notesMasterIdLst>
    <p:notesMasterId r:id="rId28"/>
  </p:notesMasterIdLst>
  <p:handoutMasterIdLst>
    <p:handoutMasterId r:id="rId29"/>
  </p:handoutMasterIdLst>
  <p:sldIdLst>
    <p:sldId id="323" r:id="rId3"/>
    <p:sldId id="324" r:id="rId4"/>
    <p:sldId id="325" r:id="rId5"/>
    <p:sldId id="326" r:id="rId6"/>
    <p:sldId id="327" r:id="rId7"/>
    <p:sldId id="328" r:id="rId8"/>
    <p:sldId id="311" r:id="rId9"/>
    <p:sldId id="317" r:id="rId10"/>
    <p:sldId id="345" r:id="rId11"/>
    <p:sldId id="346" r:id="rId12"/>
    <p:sldId id="347" r:id="rId13"/>
    <p:sldId id="348" r:id="rId14"/>
    <p:sldId id="330" r:id="rId15"/>
    <p:sldId id="349" r:id="rId16"/>
    <p:sldId id="332" r:id="rId17"/>
    <p:sldId id="333" r:id="rId18"/>
    <p:sldId id="358" r:id="rId19"/>
    <p:sldId id="350" r:id="rId20"/>
    <p:sldId id="352" r:id="rId21"/>
    <p:sldId id="351" r:id="rId22"/>
    <p:sldId id="353" r:id="rId23"/>
    <p:sldId id="354" r:id="rId24"/>
    <p:sldId id="355" r:id="rId25"/>
    <p:sldId id="356" r:id="rId26"/>
    <p:sldId id="357" r:id="rId27"/>
  </p:sldIdLst>
  <p:sldSz cx="9144000" cy="6858000" type="screen4x3"/>
  <p:notesSz cx="6858000" cy="91440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53"/>
    <a:srgbClr val="FFCC66"/>
    <a:srgbClr val="F9BE00"/>
    <a:srgbClr val="FA8D29"/>
    <a:srgbClr val="F7B334"/>
    <a:srgbClr val="6F6F73"/>
    <a:srgbClr val="EF7622"/>
    <a:srgbClr val="C4DA5A"/>
    <a:srgbClr val="CB4398"/>
    <a:srgbClr val="F9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6" autoAdjust="0"/>
    <p:restoredTop sz="99520" autoAdjust="0"/>
  </p:normalViewPr>
  <p:slideViewPr>
    <p:cSldViewPr snapToGrid="0" snapToObjects="1">
      <p:cViewPr varScale="1">
        <p:scale>
          <a:sx n="70" d="100"/>
          <a:sy n="7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680A23AC-7150-364F-987A-5F47E79D1B1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A2FFAB93-3F4B-F349-BD0A-FE14ED856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E0705641-FB27-7B4E-B4C1-050F58A69A0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0298BAAB-21E0-0B46-B02F-0D23D229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2BE11-C140-E141-8CBA-CF0DF2C09D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9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9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9.e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9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9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9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9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S_PPT-05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049"/>
          <a:stretch/>
        </p:blipFill>
        <p:spPr>
          <a:xfrm>
            <a:off x="0" y="-22677"/>
            <a:ext cx="9144000" cy="535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4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5008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F8946A2B-3962-43D9-A9AC-0B639D6E6C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234052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F707A39C-6B6E-4424-A066-EF69EFEB02E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xmlns="" id="{1C346A6D-A8C7-48DA-BABE-75F550246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463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4071EEB4-0713-44D0-8965-567106CDF3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645692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AB314FA4-E6E7-4D03-8DD9-F5AE42C93CF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xmlns="" id="{D629A0EF-2B2E-4538-AF2D-10FC340A2D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2317086-9595-40B1-9E08-042F8E419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5D254E50-C88B-4570-9664-F94138A037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23351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67E08570-4DF1-47AB-BB6E-4A2429FFC4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680754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5D3C3B4E-FBE6-49B5-AA23-479CE81E7B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6" y="539883"/>
            <a:ext cx="7269233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E4C5AE3-3943-4AAD-B1CB-AAF9D9743CFF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674A073C-DAC7-41A9-9707-4BA3948880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xmlns="" id="{9400112F-566B-4C6D-862A-1FB8107816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11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6F13CB6D-B967-4051-B96F-5DDE63DCA1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820948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7E0B56BE-3ADA-4DD6-AF5B-4C1C7ADF97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80DF13-1FE3-4F42-A9BE-086BE52EDF7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xmlns="" id="{D806BC1A-BA58-43FE-B0DF-12489776F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xmlns="" id="{2FBA26A4-FF75-4A2C-BED4-B177AC712E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995C69E-73AA-43AC-BB8A-57CA3AE21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29C63470-0E4A-45F0-A0C6-A0FC9B7DCE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06484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55EE0896-5D0B-4957-8B66-9B539E8F8F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914274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D2D1C920-7E86-433A-878E-1A2DA5FD1F0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C62558-6CA7-4E6F-B2C6-55A69D010CD8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2A7777B-8080-433E-BEF8-BB44E850769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xmlns="" id="{1A6400C6-76AF-421D-9493-42B09853095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xmlns="" id="{F16DCEF4-F81E-437B-9456-190F4ABCBA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xmlns="" id="{EA096858-1EFD-4CFA-8CED-73FB0E537B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37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9AD71BC4-BBBC-47C0-8ABB-BDB50C6FE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53723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9F112B40-2A8B-4F27-B993-92670BD19BA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13E97A0-A00D-4FD0-8D61-E83DF8C60F34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CBE94A0-08CE-4DB7-BD8F-12D176FDA349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xmlns="" id="{0CC8433D-867B-4F1A-A3B7-05A95CF778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xmlns="" id="{D1678384-C475-4500-8C3C-327B02A18D1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xmlns="" id="{791665ED-B373-4917-8FE2-2E6514A816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37BF74DD-DCF4-4DAD-85DF-828FD8088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939048E9-8F87-40E8-89CC-C980E06B9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258086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416971"/>
            <a:ext cx="7266432" cy="205184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 sz="1300"/>
            </a:lvl1pPr>
          </a:lstStyle>
          <a:p>
            <a:r>
              <a:rPr lang="en-US"/>
              <a:t>For screenshots only: Title here, 10-pt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773856"/>
            <a:ext cx="8156568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53D8110-2103-4163-B0EE-8146662AABA9}"/>
              </a:ext>
            </a:extLst>
          </p:cNvPr>
          <p:cNvCxnSpPr>
            <a:cxnSpLocks/>
          </p:cNvCxnSpPr>
          <p:nvPr userDrawn="1"/>
        </p:nvCxnSpPr>
        <p:spPr>
          <a:xfrm>
            <a:off x="264161" y="773856"/>
            <a:ext cx="0" cy="608414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D7669B4-0262-435A-AFF4-C387B0B082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776" y="1428093"/>
            <a:ext cx="7000624" cy="4470275"/>
          </a:xfrm>
          <a:prstGeom prst="rect">
            <a:avLst/>
          </a:prstGeom>
        </p:spPr>
      </p:pic>
      <p:sp>
        <p:nvSpPr>
          <p:cNvPr id="21" name="Picture Placeholder 4">
            <a:extLst>
              <a:ext uri="{FF2B5EF4-FFF2-40B4-BE49-F238E27FC236}">
                <a16:creationId xmlns:a16="http://schemas.microsoft.com/office/drawing/2014/main" xmlns="" id="{6FE3AE98-44FF-46EA-B956-AB54180B26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13205" y="1748237"/>
            <a:ext cx="5344795" cy="3376213"/>
          </a:xfrm>
          <a:ln w="6350">
            <a:solidFill>
              <a:schemeClr val="tx1">
                <a:lumMod val="25000"/>
                <a:lumOff val="75000"/>
              </a:schemeClr>
            </a:solidFill>
          </a:ln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23C2761D-88C6-423D-A8C2-9E28F6C2DE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7431E698-9189-4C0E-BE43-0D67787C1E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3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712495DF-E9DC-4DB1-A6C3-541A9B8E30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2733963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484B992A-7990-44DB-B615-A6B1456BCE5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7CBE550-AE45-4BA8-99F6-0CB5850E5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D9B38D-7280-475D-9C81-8E7279EE2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56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7A28B6DD-4567-4F0A-B3C6-D7E3DAFEAA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948117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1CF7FFFA-E7DB-400D-949B-CA570CD45B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BA578C-A7FC-4149-91BF-22EFF5D614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73F942-AA81-45A2-89A3-FD8278DB7C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F3F5C6A-3AAA-4E1E-A485-ECF3DAD32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E16EAE5D-BADF-438E-AF5B-D4639F452C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3095166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#2">
    <p:bg>
      <p:bgPr>
        <a:solidFill>
          <a:srgbClr val="FC9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45205851-5C4F-485B-80B9-465BE104B44D}"/>
              </a:ext>
            </a:extLst>
          </p:cNvPr>
          <p:cNvSpPr txBox="1">
            <a:spLocks/>
          </p:cNvSpPr>
          <p:nvPr userDrawn="1"/>
        </p:nvSpPr>
        <p:spPr>
          <a:xfrm>
            <a:off x="795561" y="4457624"/>
            <a:ext cx="4055813" cy="82897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chemeClr val="accent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800" b="0" dirty="0">
              <a:latin typeface="Museo 700" panose="02000000000000000000" pitchFamily="50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23B28F31-6AA3-4148-B16C-0F09B783E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960" y="4713528"/>
            <a:ext cx="4055840" cy="27699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E882DF4B-D0D0-4424-A70A-B6E98D0B37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5C2950EF-6974-42F9-9996-78052E090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86" y="1953211"/>
            <a:ext cx="4332603" cy="1649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6077A2E-8026-4E89-9DE8-C8DCFBAF3B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4350388"/>
            <a:ext cx="5800299" cy="1262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CAB893D-172A-4F2D-BE32-4532335E07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773" y="5971266"/>
            <a:ext cx="1249767" cy="746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CDD9FB90-2F61-4566-9127-496AC3A1F2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4A2D86B-E488-4C35-A7E8-A951186121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6200000">
            <a:off x="7154885" y="279538"/>
            <a:ext cx="2272263" cy="17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" y="5485304"/>
            <a:ext cx="1505715" cy="138653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32147" y="332145"/>
            <a:ext cx="1371600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590910"/>
            <a:ext cx="8412480" cy="856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600203"/>
            <a:ext cx="8412480" cy="4190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knowledgement to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2C4A6C0-2CAB-403B-A164-09F1E31F1107}"/>
              </a:ext>
            </a:extLst>
          </p:cNvPr>
          <p:cNvSpPr/>
          <p:nvPr userDrawn="1"/>
        </p:nvSpPr>
        <p:spPr>
          <a:xfrm>
            <a:off x="628651" y="2400302"/>
            <a:ext cx="7600948" cy="2708845"/>
          </a:xfrm>
          <a:prstGeom prst="rect">
            <a:avLst/>
          </a:prstGeom>
          <a:solidFill>
            <a:srgbClr val="FCC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C91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60184FE-1281-4009-822A-1CACB6301359}"/>
              </a:ext>
            </a:extLst>
          </p:cNvPr>
          <p:cNvSpPr txBox="1"/>
          <p:nvPr userDrawn="1"/>
        </p:nvSpPr>
        <p:spPr>
          <a:xfrm>
            <a:off x="925697" y="2802627"/>
            <a:ext cx="700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Acknowledgment to Country on behalf of RMIT, I’d like to acknowledge the people of the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Woi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wurrung and Boon wurrung language groups of the eastern Kulin Nations on whose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unceded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lands we conduct the business of the University. And say that RMIT University respectfully acknowledges their Ancestors and Elders, past and present.</a:t>
            </a: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9C581FC-DDA3-49D1-9231-3D94A68AD0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7757" y="3754724"/>
            <a:ext cx="930546" cy="1345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201287E-450F-4659-B58C-FEA0E07E0060}"/>
              </a:ext>
            </a:extLst>
          </p:cNvPr>
          <p:cNvSpPr txBox="1"/>
          <p:nvPr userDrawn="1"/>
        </p:nvSpPr>
        <p:spPr>
          <a:xfrm>
            <a:off x="435015" y="166584"/>
            <a:ext cx="749582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AU" sz="3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 to Country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DB1BF834-B151-47C0-9B9D-E9492E6654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D574F6F-7A96-4D4B-8786-6970878F71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8481A2B-62B9-48DD-A387-E3B7299AFB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3D431E7-1779-4856-BB5E-3D96BD97A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5" y="1787143"/>
            <a:ext cx="7886700" cy="276999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B1EF1F2-803C-4B97-B575-D4EFC537B4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57F834C-B40F-4839-A70C-44BF2FBA51D7}"/>
              </a:ext>
            </a:extLst>
          </p:cNvPr>
          <p:cNvSpPr/>
          <p:nvPr userDrawn="1"/>
        </p:nvSpPr>
        <p:spPr>
          <a:xfrm>
            <a:off x="4798540" y="4572003"/>
            <a:ext cx="4345461" cy="228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D19FB4-9800-49FF-8C0D-2A644C3803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7341" y="5477420"/>
            <a:ext cx="949463" cy="683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C2D45D4-A086-4D25-9030-AC6B1BF9A4EA}"/>
              </a:ext>
            </a:extLst>
          </p:cNvPr>
          <p:cNvSpPr/>
          <p:nvPr userDrawn="1"/>
        </p:nvSpPr>
        <p:spPr>
          <a:xfrm>
            <a:off x="1" y="1095374"/>
            <a:ext cx="5242560" cy="57626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32A627-8433-4FAA-8436-BA986881C0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44" r="16454"/>
          <a:stretch/>
        </p:blipFill>
        <p:spPr>
          <a:xfrm>
            <a:off x="5904350" y="1095373"/>
            <a:ext cx="3239641" cy="29583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242560" y="0"/>
            <a:ext cx="0" cy="4572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4" y="1095375"/>
            <a:ext cx="9143999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242560" y="4572000"/>
            <a:ext cx="390144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4341339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4341339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 | Location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6B62D49-D0F5-44D5-9C95-63976523D2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:a16="http://schemas.microsoft.com/office/drawing/2014/main" xmlns="" id="{FF345AC9-1621-4D6E-A9D1-B9DA3B358A8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4933951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376CF0-8B72-4E4F-B567-81E888A35A45}"/>
              </a:ext>
            </a:extLst>
          </p:cNvPr>
          <p:cNvSpPr/>
          <p:nvPr userDrawn="1"/>
        </p:nvSpPr>
        <p:spPr>
          <a:xfrm>
            <a:off x="7411721" y="1714501"/>
            <a:ext cx="1468121" cy="1714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5943602" y="17145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943602" y="34290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5029200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5029200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 | Location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241549F-1DF9-44AF-A63B-AA2426F2D79B}"/>
              </a:ext>
            </a:extLst>
          </p:cNvPr>
          <p:cNvCxnSpPr>
            <a:cxnSpLocks/>
          </p:cNvCxnSpPr>
          <p:nvPr userDrawn="1"/>
        </p:nvCxnSpPr>
        <p:spPr>
          <a:xfrm flipV="1">
            <a:off x="887984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14509"/>
            <a:ext cx="0" cy="344350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DA88CFE-BD8D-4DEF-A876-F00F0DB8DD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978" y="2229971"/>
            <a:ext cx="949463" cy="683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41B6748-578E-416F-B05D-C4F964820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092" t="22116" r="-765"/>
          <a:stretch/>
        </p:blipFill>
        <p:spPr>
          <a:xfrm>
            <a:off x="5943604" y="3429004"/>
            <a:ext cx="2132789" cy="2426121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EF0D2050-68DA-4DAE-A890-B0D8799B5E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:a16="http://schemas.microsoft.com/office/drawing/2014/main" xmlns="" id="{57A910C2-70B0-49E3-9931-B9CABA97CE96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649249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5142739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2241554"/>
            <a:ext cx="657351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3048"/>
            <a:ext cx="0" cy="6861048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xmlns="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523DA7B2-0D35-497D-AC2E-C9EC730668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569" t="3623" r="5001" b="-2723"/>
          <a:stretch/>
        </p:blipFill>
        <p:spPr>
          <a:xfrm>
            <a:off x="7411720" y="7"/>
            <a:ext cx="1732280" cy="306617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A9160C16-0B21-47E6-A6FF-44CE14EE4F5C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DP MAS Executive Overview…">
            <a:extLst>
              <a:ext uri="{FF2B5EF4-FFF2-40B4-BE49-F238E27FC236}">
                <a16:creationId xmlns:a16="http://schemas.microsoft.com/office/drawing/2014/main" xmlns="" id="{0EC01AB2-D65A-41F8-ABA2-D760F681709C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2771220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3F90EBB-EB31-4CC3-B835-C36F4151A8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3429000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3788094"/>
            <a:ext cx="6573513" cy="656591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3429000"/>
            <a:ext cx="0" cy="3429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xmlns="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CC5AD8D-0522-4C0D-A9E6-7CF2680E1C40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DP MAS Executive Overview…">
            <a:extLst>
              <a:ext uri="{FF2B5EF4-FFF2-40B4-BE49-F238E27FC236}">
                <a16:creationId xmlns:a16="http://schemas.microsoft.com/office/drawing/2014/main" xmlns="" id="{DECAF130-C450-4018-A3E0-883F62CA0131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318975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679575"/>
            <a:ext cx="500057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xmlns="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xmlns="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8FA05-964E-43A7-A539-235996BC5362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8"/>
            <a:ext cx="0" cy="638482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DFC0944-010B-4BE3-B006-2F6349C778F9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AFA84C8-C62C-44AF-9AAF-1AA634839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634" t="-176" r="10303" b="2837"/>
          <a:stretch/>
        </p:blipFill>
        <p:spPr>
          <a:xfrm>
            <a:off x="5943601" y="3851586"/>
            <a:ext cx="1468120" cy="2518737"/>
          </a:xfrm>
          <a:prstGeom prst="rect">
            <a:avLst/>
          </a:prstGeom>
        </p:spPr>
      </p:pic>
      <p:sp>
        <p:nvSpPr>
          <p:cNvPr id="21" name="ADP MAS Executive Overview…">
            <a:extLst>
              <a:ext uri="{FF2B5EF4-FFF2-40B4-BE49-F238E27FC236}">
                <a16:creationId xmlns:a16="http://schemas.microsoft.com/office/drawing/2014/main" xmlns="" id="{293C33A0-9A41-4794-9798-D48CF130529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17876612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F38F4A54-6B7C-48F6-B89B-FAAA9DF491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47164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7B02EF5A-9206-47E7-B03E-650EFBD7987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6538D556-A6E4-4815-B814-50A4603C86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7143397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xmlns="" id="{A8736175-0B0A-4587-B0C0-F65FAA24AF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1AFD195-2A60-4777-9988-104D53137C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12" y="5867400"/>
            <a:ext cx="1723293" cy="1066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91572" y="6523039"/>
            <a:ext cx="4360863" cy="201612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6246169"/>
            <a:ext cx="609600" cy="23596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fld id="{D79FCBA7-D3FA-41C7-8C44-48835D5471AF}" type="slidenum">
              <a:rPr lang="en-US" sz="9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8" r:id="rId2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spcBef>
          <a:spcPct val="0"/>
        </a:spcBef>
        <a:buNone/>
        <a:defRPr lang="en-US" sz="2800" b="1" kern="1200" dirty="0">
          <a:solidFill>
            <a:srgbClr val="626262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26262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26262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rgbClr val="626262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26262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626262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xmlns="" id="{17F32CDE-32A2-4AA2-B842-D8D167E657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03914543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think-cell Slide" r:id="rId24" imgW="383" imgH="384" progId="TCLayout.ActiveDocument.1">
                  <p:embed/>
                </p:oleObj>
              </mc:Choice>
              <mc:Fallback>
                <p:oleObj name="think-cell Slide" r:id="rId2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xmlns="" id="{3921B097-93EC-48D2-97C7-60BB0027D1D2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9EE826A-F676-496D-943F-9B579DC9C5A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7204" y="368527"/>
            <a:ext cx="8229599" cy="57451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C97F75-0A19-49AC-8044-279F24B72B40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57200" y="1083786"/>
            <a:ext cx="8229600" cy="184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DCC5A5-085B-425E-AC19-EEF6E91EDEFF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373404" y="6552609"/>
            <a:ext cx="390144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r>
              <a:rPr lang="en-US" dirty="0" smtClean="0">
                <a:solidFill>
                  <a:srgbClr val="222222"/>
                </a:solidFill>
              </a:rPr>
              <a:t>Footer in sentence case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F97EA0-7F08-48C2-A1DD-79E84C0F17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724834" y="6552609"/>
            <a:ext cx="11702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fld id="{0C691DA3-4ABE-49F3-91E6-D9975CC9DD5F}" type="slidenum">
              <a:rPr lang="en-US" smtClean="0">
                <a:solidFill>
                  <a:srgbClr val="222222"/>
                </a:solidFill>
              </a:rPr>
              <a:pPr defTabSz="914332"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ADP MAS Executive Overview…">
            <a:extLst>
              <a:ext uri="{FF2B5EF4-FFF2-40B4-BE49-F238E27FC236}">
                <a16:creationId xmlns:a16="http://schemas.microsoft.com/office/drawing/2014/main" xmlns="" id="{9285B94E-864E-41A4-AF56-DCCA4B3C46BE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63BDD2D-33BB-4F90-9F7D-439C1ACD8F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92" r:id="rId17"/>
    <p:sldLayoutId id="2147483793" r:id="rId18"/>
    <p:sldLayoutId id="2147483794" r:id="rId19"/>
  </p:sldLayoutIdLst>
  <p:hf hdr="0" dt="0"/>
  <p:txStyles>
    <p:titleStyle>
      <a:lvl1pPr algn="l" defTabSz="685750" rtl="0" eaLnBrk="1" latinLnBrk="0" hangingPunct="1">
        <a:lnSpc>
          <a:spcPct val="100000"/>
        </a:lnSpc>
        <a:spcBef>
          <a:spcPct val="0"/>
        </a:spcBef>
        <a:buNone/>
        <a:defRPr sz="37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8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6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Taub Sans" pitchFamily="2" charset="0"/>
        <a:buChar char="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750" rtl="0" eaLnBrk="1" latinLnBrk="0" hangingPunct="1">
        <a:lnSpc>
          <a:spcPct val="100000"/>
        </a:lnSpc>
        <a:spcBef>
          <a:spcPts val="800"/>
        </a:spcBef>
        <a:spcAft>
          <a:spcPts val="160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4" pos="4104" userDrawn="1">
          <p15:clr>
            <a:srgbClr val="A4A3A4"/>
          </p15:clr>
        </p15:guide>
        <p15:guide id="5" orient="horz" pos="324" userDrawn="1">
          <p15:clr>
            <a:srgbClr val="A4A3A4"/>
          </p15:clr>
        </p15:guide>
        <p15:guide id="6" orient="horz" pos="3012" userDrawn="1">
          <p15:clr>
            <a:srgbClr val="A4A3A4"/>
          </p15:clr>
        </p15:guide>
        <p15:guide id="7" pos="1512" userDrawn="1">
          <p15:clr>
            <a:srgbClr val="F26B43"/>
          </p15:clr>
        </p15:guide>
        <p15:guide id="8" pos="2808" userDrawn="1">
          <p15:clr>
            <a:srgbClr val="F26B43"/>
          </p15:clr>
        </p15:guide>
        <p15:guide id="9" orient="horz" pos="8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7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6.png"/><Relationship Id="rId2" Type="http://schemas.openxmlformats.org/officeDocument/2006/relationships/tags" Target="../tags/tag24.xml"/><Relationship Id="rId16" Type="http://schemas.openxmlformats.org/officeDocument/2006/relationships/image" Target="../media/image29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5.png"/><Relationship Id="rId5" Type="http://schemas.openxmlformats.org/officeDocument/2006/relationships/tags" Target="../tags/tag27.xml"/><Relationship Id="rId1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tags" Target="../tags/tag26.xml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7EF1DD-207C-4C39-81EC-5973AC033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</p:spPr>
        <p:txBody>
          <a:bodyPr/>
          <a:lstStyle/>
          <a:p>
            <a:r>
              <a:rPr lang="en-AU" dirty="0" smtClean="0"/>
              <a:t>GV Vietnam Payroll and Time Blueprint Workshop</a:t>
            </a:r>
          </a:p>
        </p:txBody>
      </p:sp>
    </p:spTree>
    <p:extLst>
      <p:ext uri="{BB962C8B-B14F-4D97-AF65-F5344CB8AC3E}">
        <p14:creationId xmlns:p14="http://schemas.microsoft.com/office/powerpoint/2010/main" val="20918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3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Wednesday 14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93549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 Quotas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Bre Dawson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(</a:t>
                      </a:r>
                      <a:r>
                        <a:rPr lang="en-AU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con’t</a:t>
                      </a: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Centre Allocation</a:t>
                      </a:r>
                      <a:r>
                        <a:rPr lang="en-A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8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4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Thursday 15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14265"/>
              </p:ext>
            </p:extLst>
          </p:nvPr>
        </p:nvGraphicFramePr>
        <p:xfrm>
          <a:off x="292309" y="1494436"/>
          <a:ext cx="7847354" cy="38355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Terminations / Redundancies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Insurance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Taxation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Payroll Special Processing incl. yearly finalisation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Banking / EFT Details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Payslip Requirements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/ Authorisations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 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5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Friday 16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05985"/>
              </p:ext>
            </p:extLst>
          </p:nvPr>
        </p:nvGraphicFramePr>
        <p:xfrm>
          <a:off x="292309" y="1494436"/>
          <a:ext cx="7847354" cy="1899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 / Bre Dawson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Overview of Current Payroll and Time Processes </a:t>
            </a:r>
            <a:endParaRPr lang="en-AU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6" y="1422400"/>
            <a:ext cx="8285690" cy="3893374"/>
          </a:xfrm>
        </p:spPr>
        <p:txBody>
          <a:bodyPr anchor="t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Legacy System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altLang="zh-CN" sz="1100" dirty="0" smtClean="0"/>
              <a:t>Generic Introduction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Types of Employees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altLang="zh-CN" sz="1100" dirty="0" smtClean="0"/>
              <a:t>See BP worksheet draft</a:t>
            </a:r>
            <a:endParaRPr lang="en-AU" altLang="zh-CN" sz="11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Payroll Inputs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altLang="zh-CN" sz="1100" dirty="0"/>
              <a:t>Input </a:t>
            </a:r>
            <a:r>
              <a:rPr lang="en-AU" altLang="zh-CN" sz="1100" dirty="0" smtClean="0"/>
              <a:t>Source</a:t>
            </a:r>
            <a:endParaRPr lang="en-AU" altLang="zh-CN" sz="11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Time Inputs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/>
              <a:t>Process for scheduling / rostering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/>
              <a:t>Flexible working / shift swaps </a:t>
            </a:r>
            <a:endParaRPr lang="en-AU" sz="1100" dirty="0" smtClean="0"/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/>
              <a:t>Timesheet input – exception hours (negative) or all time worked (positive</a:t>
            </a:r>
            <a:r>
              <a:rPr lang="en-AU" sz="1100" dirty="0" smtClean="0"/>
              <a:t>)</a:t>
            </a: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Payroll Timings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altLang="zh-CN" sz="1100" dirty="0" smtClean="0"/>
              <a:t>Cycle and Payday </a:t>
            </a:r>
            <a:endParaRPr lang="en-AU" altLang="zh-CN" sz="11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Integrations</a:t>
            </a:r>
            <a:endParaRPr lang="en-AU" sz="1400" dirty="0"/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altLang="zh-CN" sz="1100" dirty="0" smtClean="0"/>
              <a:t>Legacy interfaces </a:t>
            </a:r>
            <a:endParaRPr lang="en-AU" altLang="zh-CN" sz="1100" dirty="0"/>
          </a:p>
          <a:p>
            <a:pPr>
              <a:spcAft>
                <a:spcPts val="600"/>
              </a:spcAft>
            </a:pPr>
            <a:endParaRPr lang="en-AU" sz="11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30" y="3217333"/>
            <a:ext cx="1747736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GlobalView Overview – Payroll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987552" y="1760333"/>
            <a:ext cx="527608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lnSpc>
                <a:spcPct val="10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altLang="zh-CN" sz="2000" b="1" dirty="0" smtClean="0"/>
              <a:t>&lt;Refer to the VN payroll presentation slide&gt;</a:t>
            </a:r>
          </a:p>
          <a:p>
            <a:pPr marL="0" indent="0" algn="l">
              <a:lnSpc>
                <a:spcPct val="10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marL="0" indent="0" algn="l">
              <a:lnSpc>
                <a:spcPct val="10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altLang="zh-CN" sz="2000" b="1" dirty="0" smtClean="0"/>
          </a:p>
          <a:p>
            <a:pPr marL="0" indent="0" algn="l">
              <a:lnSpc>
                <a:spcPct val="10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altLang="zh-CN" sz="2000" b="1" dirty="0"/>
          </a:p>
          <a:p>
            <a:pPr marL="0" indent="0" algn="l">
              <a:lnSpc>
                <a:spcPct val="10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zh-CN" altLang="en-US" sz="2000" b="1" dirty="0" smtClean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969502"/>
              </p:ext>
            </p:extLst>
          </p:nvPr>
        </p:nvGraphicFramePr>
        <p:xfrm>
          <a:off x="2834640" y="2434325"/>
          <a:ext cx="3191256" cy="191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Presentation" showAsIcon="1" r:id="rId3" imgW="914400" imgH="806400" progId="PowerPoint.Show.12">
                  <p:embed/>
                </p:oleObj>
              </mc:Choice>
              <mc:Fallback>
                <p:oleObj name="Presentation" showAsIcon="1" r:id="rId3" imgW="914400" imgH="80640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4640" y="2434325"/>
                        <a:ext cx="3191256" cy="191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6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GlobalView Overview – </a:t>
            </a:r>
            <a:r>
              <a:rPr lang="en-AU" dirty="0" smtClean="0"/>
              <a:t>Time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626620" y="3292856"/>
            <a:ext cx="7920644" cy="2474287"/>
            <a:chOff x="626620" y="3699272"/>
            <a:chExt cx="7920644" cy="2474287"/>
          </a:xfrm>
        </p:grpSpPr>
        <p:sp>
          <p:nvSpPr>
            <p:cNvPr id="6" name="Rounded Rectangle 5"/>
            <p:cNvSpPr/>
            <p:nvPr/>
          </p:nvSpPr>
          <p:spPr>
            <a:xfrm>
              <a:off x="3606439" y="4884758"/>
              <a:ext cx="4026909" cy="1288801"/>
            </a:xfrm>
            <a:prstGeom prst="roundRect">
              <a:avLst/>
            </a:prstGeom>
            <a:solidFill>
              <a:schemeClr val="accent3">
                <a:lumMod val="75000"/>
                <a:alpha val="23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5400000">
              <a:off x="5303035" y="4517981"/>
              <a:ext cx="616949" cy="462708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173368" y="3945049"/>
              <a:ext cx="616949" cy="462708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058808" y="3945049"/>
              <a:ext cx="616949" cy="462708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6620" y="3762757"/>
              <a:ext cx="1740665" cy="8272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 smtClean="0">
                  <a:solidFill>
                    <a:schemeClr val="tx1"/>
                  </a:solidFill>
                </a:rPr>
                <a:t>Master Data / Time Recording</a:t>
              </a: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4741178" y="3762757"/>
              <a:ext cx="1740665" cy="827293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 smtClean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6599" y="3762757"/>
              <a:ext cx="1740665" cy="8272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 smtClean="0">
                  <a:solidFill>
                    <a:schemeClr val="tx1"/>
                  </a:solidFill>
                </a:rPr>
                <a:t>Prepare for Next Day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71504" y="5127014"/>
              <a:ext cx="1740665" cy="8272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 smtClean="0">
                  <a:solidFill>
                    <a:schemeClr val="tx1"/>
                  </a:solidFill>
                </a:rPr>
                <a:t>Error Log Generated</a:t>
              </a:r>
            </a:p>
          </p:txBody>
        </p:sp>
        <p:sp>
          <p:nvSpPr>
            <p:cNvPr id="15" name="Bent-Up Arrow 14"/>
            <p:cNvSpPr/>
            <p:nvPr/>
          </p:nvSpPr>
          <p:spPr>
            <a:xfrm flipH="1">
              <a:off x="1254593" y="4590049"/>
              <a:ext cx="2500824" cy="1065717"/>
            </a:xfrm>
            <a:prstGeom prst="bentUp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22366" y="5127014"/>
              <a:ext cx="1740665" cy="8272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 smtClean="0">
                  <a:solidFill>
                    <a:schemeClr val="tx1"/>
                  </a:solidFill>
                </a:rPr>
                <a:t>PDC Indicator Set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6641" y="3699272"/>
              <a:ext cx="302968" cy="249299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NO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8072" y="4555688"/>
              <a:ext cx="394339" cy="249299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U" sz="18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YES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124229" y="3945049"/>
              <a:ext cx="616949" cy="462708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75757" y="3762757"/>
              <a:ext cx="1740665" cy="8272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 smtClean="0">
                  <a:solidFill>
                    <a:schemeClr val="tx1"/>
                  </a:solidFill>
                </a:rPr>
                <a:t>Time Evaluation</a:t>
              </a:r>
            </a:p>
          </p:txBody>
        </p:sp>
      </p:grpSp>
      <p:sp>
        <p:nvSpPr>
          <p:cNvPr id="22" name="Text Placeholder 2"/>
          <p:cNvSpPr txBox="1">
            <a:spLocks/>
          </p:cNvSpPr>
          <p:nvPr/>
        </p:nvSpPr>
        <p:spPr>
          <a:xfrm>
            <a:off x="434976" y="1422400"/>
            <a:ext cx="8285690" cy="14465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388" indent="-152388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776" indent="-152388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5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16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10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3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4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AU" sz="1400" dirty="0" smtClean="0"/>
              <a:t>High Level Process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Setup time data – work schedules, master data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Recording of time data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Evaluation of employee times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Input to payroll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Post processing of results / reports </a:t>
            </a:r>
          </a:p>
        </p:txBody>
      </p:sp>
    </p:spTree>
    <p:extLst>
      <p:ext uri="{BB962C8B-B14F-4D97-AF65-F5344CB8AC3E}">
        <p14:creationId xmlns:p14="http://schemas.microsoft.com/office/powerpoint/2010/main" val="34614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GlobalView Overview – </a:t>
            </a:r>
            <a:r>
              <a:rPr lang="en-AU" dirty="0" smtClean="0"/>
              <a:t>Time</a:t>
            </a:r>
            <a:endParaRPr lang="en-AU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34976" y="1422400"/>
            <a:ext cx="8285690" cy="218521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388" indent="-152388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776" indent="-152388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5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16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10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3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4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AU" sz="1400" dirty="0" smtClean="0"/>
              <a:t>Time Infotypes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Infotype 0007 – Planned Working Time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Infotype 2001 – Absences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Infotype 2002 – Attendances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Infotype 2003 – Substitutions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Infotype 2006 – Absence Quotas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Infotype 2010 – Employee Remuneration Info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Infotype 2012 – Time Transfer Specifications </a:t>
            </a:r>
          </a:p>
          <a:p>
            <a:pPr marL="677863" lvl="2" indent="-228600">
              <a:spcAft>
                <a:spcPts val="600"/>
              </a:spcAft>
              <a:buFont typeface="+mj-lt"/>
              <a:buAutoNum type="arabicPeriod"/>
            </a:pPr>
            <a:r>
              <a:rPr lang="en-AU" sz="1100" dirty="0" smtClean="0"/>
              <a:t>Infotype 2013 – Quota Corrections </a:t>
            </a:r>
          </a:p>
        </p:txBody>
      </p:sp>
    </p:spTree>
    <p:extLst>
      <p:ext uri="{BB962C8B-B14F-4D97-AF65-F5344CB8AC3E}">
        <p14:creationId xmlns:p14="http://schemas.microsoft.com/office/powerpoint/2010/main" val="20590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GlobalView Overview – </a:t>
            </a:r>
            <a:r>
              <a:rPr lang="en-AU" dirty="0" smtClean="0"/>
              <a:t>Time</a:t>
            </a:r>
            <a:endParaRPr lang="en-AU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34976" y="1422400"/>
            <a:ext cx="8285690" cy="8002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388" indent="-152388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776" indent="-152388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5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16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10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3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4" indent="-171438" algn="l" defTabSz="68575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AU" sz="1400" dirty="0" smtClean="0"/>
              <a:t>Blueprint Templates</a:t>
            </a:r>
          </a:p>
          <a:p>
            <a:pPr>
              <a:spcAft>
                <a:spcPts val="600"/>
              </a:spcAft>
            </a:pPr>
            <a:endParaRPr lang="en-AU" sz="1400" dirty="0"/>
          </a:p>
          <a:p>
            <a:pPr>
              <a:spcAft>
                <a:spcPts val="600"/>
              </a:spcAft>
            </a:pPr>
            <a:endParaRPr lang="en-AU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8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Company Structure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187338" y="1935738"/>
            <a:ext cx="2973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2">
              <a:spcAft>
                <a:spcPts val="600"/>
              </a:spcAft>
            </a:pPr>
            <a:r>
              <a:rPr lang="en-AU" altLang="zh-CN" sz="1400" b="1" dirty="0" smtClean="0"/>
              <a:t>Refer to BP worksheet draft </a:t>
            </a:r>
            <a:endParaRPr lang="en-AU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426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Employee Structure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187338" y="1935738"/>
            <a:ext cx="2973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2">
              <a:spcAft>
                <a:spcPts val="600"/>
              </a:spcAft>
            </a:pPr>
            <a:r>
              <a:rPr lang="en-AU" altLang="zh-CN" sz="1400" b="1" dirty="0" smtClean="0"/>
              <a:t>Refer to BP worksheet draft </a:t>
            </a:r>
            <a:endParaRPr lang="en-AU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5621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9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1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/>
              <a:t>Monday </a:t>
            </a:r>
            <a:r>
              <a:rPr lang="en-AU" sz="2400" dirty="0" smtClean="0"/>
              <a:t>12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34844"/>
              </p:ext>
            </p:extLst>
          </p:nvPr>
        </p:nvGraphicFramePr>
        <p:xfrm>
          <a:off x="292309" y="1494436"/>
          <a:ext cx="7847354" cy="37186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09:30 - 09:45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Introductions &amp; Welcome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Matt</a:t>
                      </a:r>
                      <a:r>
                        <a:rPr lang="en-AU" sz="1600" baseline="0" dirty="0" smtClean="0"/>
                        <a:t> Bailey &amp; Gary Adamson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09:45 - 10:15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Current Payroll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Processes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10:15 –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Overview of GlobalView</a:t>
                      </a:r>
                      <a:r>
                        <a:rPr lang="en-AU" sz="1600" baseline="0" dirty="0" smtClean="0"/>
                        <a:t> Payroll and Time </a:t>
                      </a:r>
                    </a:p>
                    <a:p>
                      <a:r>
                        <a:rPr lang="en-AU" sz="1600" baseline="0" dirty="0" smtClean="0"/>
                        <a:t>Company Structure</a:t>
                      </a:r>
                    </a:p>
                    <a:p>
                      <a:r>
                        <a:rPr lang="en-AU" sz="1600" baseline="0" dirty="0" smtClean="0"/>
                        <a:t>Employee Structure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 / Bre Dawson 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12:15 – 13:00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Lunch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b="1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 Frequencies / Off Cycles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/ Groups / Levels / Bands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Rates</a:t>
                      </a:r>
                      <a:r>
                        <a:rPr lang="en-A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Pay / Proration 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9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Pay Frequency / Off Cycles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187338" y="1935738"/>
            <a:ext cx="2973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2">
              <a:spcAft>
                <a:spcPts val="600"/>
              </a:spcAft>
            </a:pPr>
            <a:r>
              <a:rPr lang="en-AU" altLang="zh-CN" sz="1400" b="1" dirty="0" smtClean="0"/>
              <a:t>Refer to BP worksheet draft </a:t>
            </a:r>
            <a:endParaRPr lang="en-AU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7586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Salary / Groups / Levels / Bands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187338" y="1935738"/>
            <a:ext cx="2973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2">
              <a:spcAft>
                <a:spcPts val="600"/>
              </a:spcAft>
            </a:pPr>
            <a:r>
              <a:rPr lang="en-AU" altLang="zh-CN" sz="1400" b="1" dirty="0" smtClean="0"/>
              <a:t>Refer to BP worksheet draft </a:t>
            </a:r>
            <a:endParaRPr lang="en-AU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0511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Rates of Pay / Proration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187338" y="1935738"/>
            <a:ext cx="2973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2">
              <a:spcAft>
                <a:spcPts val="600"/>
              </a:spcAft>
            </a:pPr>
            <a:r>
              <a:rPr lang="en-AU" altLang="zh-CN" sz="1400" b="1" dirty="0" smtClean="0"/>
              <a:t>Refer to BP worksheet draft </a:t>
            </a:r>
            <a:endParaRPr lang="en-AU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42870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1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/>
              <a:t>Monday </a:t>
            </a:r>
            <a:r>
              <a:rPr lang="en-AU" sz="2400" dirty="0" smtClean="0"/>
              <a:t>12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02511"/>
              </p:ext>
            </p:extLst>
          </p:nvPr>
        </p:nvGraphicFramePr>
        <p:xfrm>
          <a:off x="292309" y="1494436"/>
          <a:ext cx="7847354" cy="37186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09:30 - 09:45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Introductions &amp; Welcome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Matt</a:t>
                      </a:r>
                      <a:r>
                        <a:rPr lang="en-AU" sz="1600" baseline="0" dirty="0" smtClean="0"/>
                        <a:t> Bailey &amp; Gary Adamson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09:45 - 10:15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Current Payroll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Processes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10:15 –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Overview of GlobalView</a:t>
                      </a:r>
                      <a:r>
                        <a:rPr lang="en-AU" sz="1600" baseline="0" dirty="0" smtClean="0"/>
                        <a:t> Payroll and Time </a:t>
                      </a:r>
                    </a:p>
                    <a:p>
                      <a:r>
                        <a:rPr lang="en-AU" sz="1600" baseline="0" dirty="0" smtClean="0"/>
                        <a:t>Company Structure</a:t>
                      </a:r>
                    </a:p>
                    <a:p>
                      <a:r>
                        <a:rPr lang="en-AU" sz="1600" baseline="0" dirty="0" smtClean="0"/>
                        <a:t>Employee Structure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 / Bre Dawson 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0" dirty="0" smtClean="0"/>
                        <a:t>12:15 – 13:00</a:t>
                      </a:r>
                      <a:endParaRPr lang="en-A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/>
                        <a:t>Lunch</a:t>
                      </a:r>
                      <a:endParaRPr lang="en-A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b="1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 Frequencies / Off Cycles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/ Groups / Levels / Bands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Rates</a:t>
                      </a:r>
                      <a:r>
                        <a:rPr lang="en-A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Pay / Proration 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17:00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Close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2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Tuesday 13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47098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Deduction Details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Schedules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8A81AA6F-93BD-44A0-B1BD-056D8FD82A1E}"/>
              </a:ext>
            </a:extLst>
          </p:cNvPr>
          <p:cNvSpPr txBox="1">
            <a:spLocks/>
          </p:cNvSpPr>
          <p:nvPr/>
        </p:nvSpPr>
        <p:spPr>
          <a:xfrm>
            <a:off x="110775" y="143225"/>
            <a:ext cx="9176100" cy="135678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0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chemeClr val="accent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You’re shaping the future of RMIT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2E90F69-48DF-4C3F-8428-30D5680DE1FF}"/>
              </a:ext>
            </a:extLst>
          </p:cNvPr>
          <p:cNvSpPr/>
          <p:nvPr/>
        </p:nvSpPr>
        <p:spPr>
          <a:xfrm>
            <a:off x="6152158" y="1725711"/>
            <a:ext cx="2864410" cy="3927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4E017F7-5F43-4F06-AC80-106D13D9E406}"/>
              </a:ext>
            </a:extLst>
          </p:cNvPr>
          <p:cNvSpPr txBox="1"/>
          <p:nvPr/>
        </p:nvSpPr>
        <p:spPr>
          <a:xfrm>
            <a:off x="6204238" y="1848145"/>
            <a:ext cx="2760251" cy="33085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 involvement and enthusiasm is essential, so: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100" dirty="0">
              <a:solidFill>
                <a:srgbClr val="000000"/>
              </a:solidFill>
              <a:latin typeface="Arial" panose="020B0604020202020204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100" dirty="0">
                <a:solidFill>
                  <a:srgbClr val="000000"/>
                </a:solidFill>
                <a:latin typeface="Arial" panose="020B0604020202020204"/>
              </a:rPr>
              <a:t>w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have a clear view of your current systems and processes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100" dirty="0">
                <a:solidFill>
                  <a:srgbClr val="000000"/>
                </a:solidFill>
                <a:latin typeface="Arial" panose="020B0604020202020204"/>
              </a:rPr>
              <a:t>you have input into our future systems and processes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100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solidFill>
                  <a:srgbClr val="000000"/>
                </a:solidFill>
                <a:latin typeface="Arial" panose="020B0604020202020204"/>
              </a:rPr>
              <a:t>our solution fits your needs and how you 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AU" sz="1100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solidFill>
                  <a:srgbClr val="000000"/>
                </a:solidFill>
                <a:latin typeface="Arial" panose="020B0604020202020204"/>
              </a:rPr>
              <a:t>We improve the staff and student experience at RMIT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100" dirty="0">
              <a:solidFill>
                <a:srgbClr val="000000"/>
              </a:solidFill>
              <a:latin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100" dirty="0">
              <a:solidFill>
                <a:srgbClr val="000000"/>
              </a:solidFill>
              <a:latin typeface="Arial" panose="020B0604020202020204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9CF328-8F47-4773-9F0D-548A9851995A}"/>
              </a:ext>
            </a:extLst>
          </p:cNvPr>
          <p:cNvSpPr txBox="1"/>
          <p:nvPr/>
        </p:nvSpPr>
        <p:spPr>
          <a:xfrm>
            <a:off x="1250185" y="1616858"/>
            <a:ext cx="4520235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1"/>
                </a:solidFill>
                <a:latin typeface="+mj-lt"/>
              </a:rPr>
              <a:t>We want to improve our experience at RMIT</a:t>
            </a:r>
          </a:p>
          <a:p>
            <a:r>
              <a:rPr lang="en-AU" sz="1400" dirty="0">
                <a:solidFill>
                  <a:srgbClr val="000000"/>
                </a:solidFill>
                <a:latin typeface="+mj-lt"/>
              </a:rPr>
              <a:t>Project Pi is an incredible opportunity to shape a better staff and student experience at RMIT.</a:t>
            </a:r>
            <a:br>
              <a:rPr lang="en-AU" sz="1400" dirty="0">
                <a:solidFill>
                  <a:srgbClr val="000000"/>
                </a:solidFill>
                <a:latin typeface="+mj-lt"/>
              </a:rPr>
            </a:br>
            <a:r>
              <a:rPr lang="en-AU" sz="1400" dirty="0">
                <a:solidFill>
                  <a:srgbClr val="000000"/>
                </a:solidFill>
                <a:latin typeface="+mj-lt"/>
              </a:rPr>
              <a:t/>
            </a:r>
            <a:br>
              <a:rPr lang="en-AU" sz="1400" dirty="0">
                <a:solidFill>
                  <a:srgbClr val="000000"/>
                </a:solidFill>
                <a:latin typeface="+mj-lt"/>
              </a:rPr>
            </a:br>
            <a:endParaRPr lang="en-AU" sz="1400" dirty="0">
              <a:solidFill>
                <a:srgbClr val="000000"/>
              </a:solidFill>
              <a:latin typeface="+mj-lt"/>
            </a:endParaRPr>
          </a:p>
          <a:p>
            <a:r>
              <a:rPr lang="en-AU" sz="14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To do this we need your help!</a:t>
            </a:r>
          </a:p>
          <a:p>
            <a:r>
              <a:rPr lang="en-AU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The project is a truly collaborative process and h</a:t>
            </a:r>
            <a:r>
              <a:rPr lang="en-AU" sz="1400" dirty="0">
                <a:solidFill>
                  <a:srgbClr val="000000"/>
                </a:solidFill>
                <a:latin typeface="+mj-lt"/>
              </a:rPr>
              <a:t>aving you involved in this workshop is essential to make sure we co-design the right solution for the university.</a:t>
            </a:r>
            <a:br>
              <a:rPr lang="en-AU" sz="1400" dirty="0">
                <a:solidFill>
                  <a:srgbClr val="000000"/>
                </a:solidFill>
                <a:latin typeface="+mj-lt"/>
              </a:rPr>
            </a:br>
            <a:r>
              <a:rPr lang="en-AU" sz="1400" dirty="0">
                <a:solidFill>
                  <a:srgbClr val="000000"/>
                </a:solidFill>
                <a:latin typeface="+mj-lt"/>
              </a:rPr>
              <a:t/>
            </a:r>
            <a:br>
              <a:rPr lang="en-AU" sz="1400" dirty="0">
                <a:solidFill>
                  <a:srgbClr val="000000"/>
                </a:solidFill>
                <a:latin typeface="+mj-lt"/>
              </a:rPr>
            </a:br>
            <a:endParaRPr lang="en-AU" sz="1400" dirty="0">
              <a:solidFill>
                <a:srgbClr val="000000"/>
              </a:solidFill>
              <a:latin typeface="+mj-lt"/>
            </a:endParaRPr>
          </a:p>
          <a:p>
            <a:r>
              <a:rPr lang="en-AU" sz="14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We also need your energy and enthusiasm</a:t>
            </a:r>
          </a:p>
          <a:p>
            <a:r>
              <a:rPr lang="en-AU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We are really excited about what this project is going to deliver and we want to bring that energy and enthusiasm to the workshop today.</a:t>
            </a:r>
            <a:endParaRPr lang="en-AU" sz="1400" b="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12E5D638-AD15-422D-A337-F00C07B14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433" y="4676437"/>
            <a:ext cx="1017587" cy="135678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8C28CE9-88B2-4F03-9F41-AC6FFE99166F}"/>
              </a:ext>
            </a:extLst>
          </p:cNvPr>
          <p:cNvGrpSpPr/>
          <p:nvPr/>
        </p:nvGrpSpPr>
        <p:grpSpPr>
          <a:xfrm>
            <a:off x="202231" y="902940"/>
            <a:ext cx="830727" cy="1840864"/>
            <a:chOff x="306134" y="1443178"/>
            <a:chExt cx="780258" cy="1296769"/>
          </a:xfrm>
        </p:grpSpPr>
        <p:grpSp>
          <p:nvGrpSpPr>
            <p:cNvPr id="5" name="Graphic 15">
              <a:extLst>
                <a:ext uri="{FF2B5EF4-FFF2-40B4-BE49-F238E27FC236}">
                  <a16:creationId xmlns="" xmlns:a16="http://schemas.microsoft.com/office/drawing/2014/main" id="{28B16070-255F-44F4-9DB4-325C413A1429}"/>
                </a:ext>
              </a:extLst>
            </p:cNvPr>
            <p:cNvGrpSpPr/>
            <p:nvPr/>
          </p:nvGrpSpPr>
          <p:grpSpPr>
            <a:xfrm>
              <a:off x="306134" y="1443178"/>
              <a:ext cx="780258" cy="1296769"/>
              <a:chOff x="306134" y="1443178"/>
              <a:chExt cx="780258" cy="129676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0D6E23E1-0647-4EF4-A7DF-4C2304A16AD8}"/>
                  </a:ext>
                </a:extLst>
              </p:cNvPr>
              <p:cNvSpPr/>
              <p:nvPr/>
            </p:nvSpPr>
            <p:spPr>
              <a:xfrm>
                <a:off x="306134" y="1959689"/>
                <a:ext cx="780258" cy="780258"/>
              </a:xfrm>
              <a:custGeom>
                <a:avLst/>
                <a:gdLst>
                  <a:gd name="connsiteX0" fmla="*/ 779963 w 780258"/>
                  <a:gd name="connsiteY0" fmla="*/ 390424 h 780258"/>
                  <a:gd name="connsiteX1" fmla="*/ 390424 w 780258"/>
                  <a:gd name="connsiteY1" fmla="*/ 779963 h 780258"/>
                  <a:gd name="connsiteX2" fmla="*/ 884 w 780258"/>
                  <a:gd name="connsiteY2" fmla="*/ 390424 h 780258"/>
                  <a:gd name="connsiteX3" fmla="*/ 390424 w 780258"/>
                  <a:gd name="connsiteY3" fmla="*/ 884 h 780258"/>
                  <a:gd name="connsiteX4" fmla="*/ 779963 w 780258"/>
                  <a:gd name="connsiteY4" fmla="*/ 390424 h 78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0258" h="780258">
                    <a:moveTo>
                      <a:pt x="779963" y="390424"/>
                    </a:moveTo>
                    <a:cubicBezTo>
                      <a:pt x="779963" y="605561"/>
                      <a:pt x="605561" y="779963"/>
                      <a:pt x="390424" y="779963"/>
                    </a:cubicBezTo>
                    <a:cubicBezTo>
                      <a:pt x="175287" y="779963"/>
                      <a:pt x="884" y="605561"/>
                      <a:pt x="884" y="390424"/>
                    </a:cubicBezTo>
                    <a:cubicBezTo>
                      <a:pt x="884" y="175287"/>
                      <a:pt x="175287" y="884"/>
                      <a:pt x="390424" y="884"/>
                    </a:cubicBezTo>
                    <a:cubicBezTo>
                      <a:pt x="605561" y="884"/>
                      <a:pt x="779963" y="175287"/>
                      <a:pt x="779963" y="3904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127A2A5-1396-4169-B4F8-E10BA1D078AA}"/>
                  </a:ext>
                </a:extLst>
              </p:cNvPr>
              <p:cNvSpPr/>
              <p:nvPr/>
            </p:nvSpPr>
            <p:spPr>
              <a:xfrm>
                <a:off x="773464" y="1443178"/>
                <a:ext cx="8250" cy="11786"/>
              </a:xfrm>
              <a:custGeom>
                <a:avLst/>
                <a:gdLst>
                  <a:gd name="connsiteX0" fmla="*/ 8427 w 8250"/>
                  <a:gd name="connsiteY0" fmla="*/ 884 h 11786"/>
                  <a:gd name="connsiteX1" fmla="*/ 884 w 8250"/>
                  <a:gd name="connsiteY1" fmla="*/ 884 h 11786"/>
                  <a:gd name="connsiteX2" fmla="*/ 8427 w 8250"/>
                  <a:gd name="connsiteY2" fmla="*/ 10902 h 11786"/>
                  <a:gd name="connsiteX3" fmla="*/ 8427 w 8250"/>
                  <a:gd name="connsiteY3" fmla="*/ 884 h 1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0" h="11786">
                    <a:moveTo>
                      <a:pt x="8427" y="884"/>
                    </a:moveTo>
                    <a:lnTo>
                      <a:pt x="884" y="884"/>
                    </a:lnTo>
                    <a:cubicBezTo>
                      <a:pt x="3477" y="4184"/>
                      <a:pt x="5952" y="7484"/>
                      <a:pt x="8427" y="10902"/>
                    </a:cubicBezTo>
                    <a:lnTo>
                      <a:pt x="8427" y="8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89A6CD2E-F8C5-433C-BC94-D16A624036D6}"/>
                </a:ext>
              </a:extLst>
            </p:cNvPr>
            <p:cNvSpPr/>
            <p:nvPr/>
          </p:nvSpPr>
          <p:spPr>
            <a:xfrm>
              <a:off x="389811" y="2046290"/>
              <a:ext cx="612903" cy="612903"/>
            </a:xfrm>
            <a:custGeom>
              <a:avLst/>
              <a:gdLst>
                <a:gd name="connsiteX0" fmla="*/ 779963 w 780258"/>
                <a:gd name="connsiteY0" fmla="*/ 390424 h 780258"/>
                <a:gd name="connsiteX1" fmla="*/ 390424 w 780258"/>
                <a:gd name="connsiteY1" fmla="*/ 779963 h 780258"/>
                <a:gd name="connsiteX2" fmla="*/ 884 w 780258"/>
                <a:gd name="connsiteY2" fmla="*/ 390424 h 780258"/>
                <a:gd name="connsiteX3" fmla="*/ 390424 w 780258"/>
                <a:gd name="connsiteY3" fmla="*/ 884 h 780258"/>
                <a:gd name="connsiteX4" fmla="*/ 779963 w 780258"/>
                <a:gd name="connsiteY4" fmla="*/ 390424 h 78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258" h="780258">
                  <a:moveTo>
                    <a:pt x="779963" y="390424"/>
                  </a:moveTo>
                  <a:cubicBezTo>
                    <a:pt x="779963" y="605561"/>
                    <a:pt x="605561" y="779963"/>
                    <a:pt x="390424" y="779963"/>
                  </a:cubicBezTo>
                  <a:cubicBezTo>
                    <a:pt x="175287" y="779963"/>
                    <a:pt x="884" y="605561"/>
                    <a:pt x="884" y="390424"/>
                  </a:cubicBezTo>
                  <a:cubicBezTo>
                    <a:pt x="884" y="175287"/>
                    <a:pt x="175287" y="884"/>
                    <a:pt x="390424" y="884"/>
                  </a:cubicBezTo>
                  <a:cubicBezTo>
                    <a:pt x="605561" y="884"/>
                    <a:pt x="779963" y="175287"/>
                    <a:pt x="779963" y="390424"/>
                  </a:cubicBez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pic>
          <p:nvPicPr>
            <p:cNvPr id="4" name="Graphic 3" descr="Dance">
              <a:extLst>
                <a:ext uri="{FF2B5EF4-FFF2-40B4-BE49-F238E27FC236}">
                  <a16:creationId xmlns="" xmlns:a16="http://schemas.microsoft.com/office/drawing/2014/main" id="{501CBBE9-9DE1-4BBD-86CD-2D5C8123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4589" y="2088145"/>
              <a:ext cx="523345" cy="523345"/>
            </a:xfrm>
            <a:prstGeom prst="rect">
              <a:avLst/>
            </a:prstGeom>
          </p:spPr>
        </p:pic>
      </p:grpSp>
      <p:grpSp>
        <p:nvGrpSpPr>
          <p:cNvPr id="30" name="Graphic 15">
            <a:extLst>
              <a:ext uri="{FF2B5EF4-FFF2-40B4-BE49-F238E27FC236}">
                <a16:creationId xmlns="" xmlns:a16="http://schemas.microsoft.com/office/drawing/2014/main" id="{B92A5732-E64A-450B-BD78-A5E59DDF0C0A}"/>
              </a:ext>
            </a:extLst>
          </p:cNvPr>
          <p:cNvGrpSpPr/>
          <p:nvPr/>
        </p:nvGrpSpPr>
        <p:grpSpPr>
          <a:xfrm>
            <a:off x="220862" y="2387971"/>
            <a:ext cx="830727" cy="1840864"/>
            <a:chOff x="306134" y="1443178"/>
            <a:chExt cx="780258" cy="129676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E5CC08FB-1BE4-4593-ACC1-8D99ADEC95CD}"/>
                </a:ext>
              </a:extLst>
            </p:cNvPr>
            <p:cNvSpPr/>
            <p:nvPr/>
          </p:nvSpPr>
          <p:spPr>
            <a:xfrm>
              <a:off x="306134" y="1959689"/>
              <a:ext cx="780258" cy="780258"/>
            </a:xfrm>
            <a:custGeom>
              <a:avLst/>
              <a:gdLst>
                <a:gd name="connsiteX0" fmla="*/ 779963 w 780258"/>
                <a:gd name="connsiteY0" fmla="*/ 390424 h 780258"/>
                <a:gd name="connsiteX1" fmla="*/ 390424 w 780258"/>
                <a:gd name="connsiteY1" fmla="*/ 779963 h 780258"/>
                <a:gd name="connsiteX2" fmla="*/ 884 w 780258"/>
                <a:gd name="connsiteY2" fmla="*/ 390424 h 780258"/>
                <a:gd name="connsiteX3" fmla="*/ 390424 w 780258"/>
                <a:gd name="connsiteY3" fmla="*/ 884 h 780258"/>
                <a:gd name="connsiteX4" fmla="*/ 779963 w 780258"/>
                <a:gd name="connsiteY4" fmla="*/ 390424 h 78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258" h="780258">
                  <a:moveTo>
                    <a:pt x="779963" y="390424"/>
                  </a:moveTo>
                  <a:cubicBezTo>
                    <a:pt x="779963" y="605561"/>
                    <a:pt x="605561" y="779963"/>
                    <a:pt x="390424" y="779963"/>
                  </a:cubicBezTo>
                  <a:cubicBezTo>
                    <a:pt x="175287" y="779963"/>
                    <a:pt x="884" y="605561"/>
                    <a:pt x="884" y="390424"/>
                  </a:cubicBezTo>
                  <a:cubicBezTo>
                    <a:pt x="884" y="175287"/>
                    <a:pt x="175287" y="884"/>
                    <a:pt x="390424" y="884"/>
                  </a:cubicBezTo>
                  <a:cubicBezTo>
                    <a:pt x="605561" y="884"/>
                    <a:pt x="779963" y="175287"/>
                    <a:pt x="779963" y="3904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1C78BFA9-839F-4EB7-812A-34151D6BDA10}"/>
                </a:ext>
              </a:extLst>
            </p:cNvPr>
            <p:cNvSpPr/>
            <p:nvPr/>
          </p:nvSpPr>
          <p:spPr>
            <a:xfrm>
              <a:off x="773464" y="1443178"/>
              <a:ext cx="8250" cy="11786"/>
            </a:xfrm>
            <a:custGeom>
              <a:avLst/>
              <a:gdLst>
                <a:gd name="connsiteX0" fmla="*/ 8427 w 8250"/>
                <a:gd name="connsiteY0" fmla="*/ 884 h 11786"/>
                <a:gd name="connsiteX1" fmla="*/ 884 w 8250"/>
                <a:gd name="connsiteY1" fmla="*/ 884 h 11786"/>
                <a:gd name="connsiteX2" fmla="*/ 8427 w 8250"/>
                <a:gd name="connsiteY2" fmla="*/ 10902 h 11786"/>
                <a:gd name="connsiteX3" fmla="*/ 8427 w 8250"/>
                <a:gd name="connsiteY3" fmla="*/ 884 h 1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0" h="11786">
                  <a:moveTo>
                    <a:pt x="8427" y="884"/>
                  </a:moveTo>
                  <a:lnTo>
                    <a:pt x="884" y="884"/>
                  </a:lnTo>
                  <a:cubicBezTo>
                    <a:pt x="3477" y="4184"/>
                    <a:pt x="5952" y="7484"/>
                    <a:pt x="8427" y="10902"/>
                  </a:cubicBezTo>
                  <a:lnTo>
                    <a:pt x="8427" y="8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C3C17981-47C8-4AE8-9417-66BFA82D0963}"/>
              </a:ext>
            </a:extLst>
          </p:cNvPr>
          <p:cNvSpPr/>
          <p:nvPr/>
        </p:nvSpPr>
        <p:spPr>
          <a:xfrm>
            <a:off x="309951" y="3244135"/>
            <a:ext cx="652547" cy="870063"/>
          </a:xfrm>
          <a:custGeom>
            <a:avLst/>
            <a:gdLst>
              <a:gd name="connsiteX0" fmla="*/ 779963 w 780258"/>
              <a:gd name="connsiteY0" fmla="*/ 390424 h 780258"/>
              <a:gd name="connsiteX1" fmla="*/ 390424 w 780258"/>
              <a:gd name="connsiteY1" fmla="*/ 779963 h 780258"/>
              <a:gd name="connsiteX2" fmla="*/ 884 w 780258"/>
              <a:gd name="connsiteY2" fmla="*/ 390424 h 780258"/>
              <a:gd name="connsiteX3" fmla="*/ 390424 w 780258"/>
              <a:gd name="connsiteY3" fmla="*/ 884 h 780258"/>
              <a:gd name="connsiteX4" fmla="*/ 779963 w 780258"/>
              <a:gd name="connsiteY4" fmla="*/ 390424 h 78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58" h="780258">
                <a:moveTo>
                  <a:pt x="779963" y="390424"/>
                </a:moveTo>
                <a:cubicBezTo>
                  <a:pt x="779963" y="605561"/>
                  <a:pt x="605561" y="779963"/>
                  <a:pt x="390424" y="779963"/>
                </a:cubicBezTo>
                <a:cubicBezTo>
                  <a:pt x="175287" y="779963"/>
                  <a:pt x="884" y="605561"/>
                  <a:pt x="884" y="390424"/>
                </a:cubicBezTo>
                <a:cubicBezTo>
                  <a:pt x="884" y="175287"/>
                  <a:pt x="175287" y="884"/>
                  <a:pt x="390424" y="884"/>
                </a:cubicBezTo>
                <a:cubicBezTo>
                  <a:pt x="605561" y="884"/>
                  <a:pt x="779963" y="175287"/>
                  <a:pt x="779963" y="390424"/>
                </a:cubicBezTo>
                <a:close/>
              </a:path>
            </a:pathLst>
          </a:custGeom>
          <a:noFill/>
          <a:ln w="381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pic>
        <p:nvPicPr>
          <p:cNvPr id="36" name="Graphic 35" descr="Questions">
            <a:extLst>
              <a:ext uri="{FF2B5EF4-FFF2-40B4-BE49-F238E27FC236}">
                <a16:creationId xmlns="" xmlns:a16="http://schemas.microsoft.com/office/drawing/2014/main" id="{F2F11362-87C3-4DD0-A692-C13BCB31A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409" y="3313256"/>
            <a:ext cx="489037" cy="6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Purpose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976" y="1348824"/>
            <a:ext cx="7886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What are the key objectives for the session?</a:t>
            </a:r>
            <a:b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94320" y="2094344"/>
            <a:ext cx="5757519" cy="1892826"/>
          </a:xfrm>
        </p:spPr>
        <p:txBody>
          <a:bodyPr anchor="t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Provide an overview of </a:t>
            </a:r>
            <a:r>
              <a:rPr lang="en-AU" sz="1400" b="1" dirty="0"/>
              <a:t>ADP Payroll functionality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Identify the key </a:t>
            </a:r>
            <a:r>
              <a:rPr lang="en-AU" sz="1400" b="1" dirty="0"/>
              <a:t>configuration elements </a:t>
            </a:r>
            <a:r>
              <a:rPr lang="en-AU" sz="1400" dirty="0"/>
              <a:t>for Payroll design (dropdowns, </a:t>
            </a:r>
            <a:r>
              <a:rPr lang="en-AU" sz="1400" dirty="0" err="1"/>
              <a:t>wagetypes</a:t>
            </a:r>
            <a:r>
              <a:rPr lang="en-AU" sz="1400" dirty="0"/>
              <a:t> usages, etc)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b="1" dirty="0"/>
              <a:t>Global Standardisation </a:t>
            </a:r>
            <a:r>
              <a:rPr lang="en-AU" sz="1400" dirty="0"/>
              <a:t>of system settings (Adopt not Adapt)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Validate HR future state </a:t>
            </a:r>
            <a:r>
              <a:rPr lang="en-AU" sz="1400" b="1" dirty="0"/>
              <a:t>Business Processes </a:t>
            </a:r>
            <a:r>
              <a:rPr lang="en-AU" sz="1400" dirty="0"/>
              <a:t>in the system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Assess </a:t>
            </a:r>
            <a:r>
              <a:rPr lang="en-AU" sz="1400" b="1" dirty="0"/>
              <a:t>the Scale of Change for RMIT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</p:txBody>
      </p:sp>
      <p:grpSp>
        <p:nvGrpSpPr>
          <p:cNvPr id="21" name="Group 726"/>
          <p:cNvGrpSpPr>
            <a:grpSpLocks noChangeAspect="1"/>
          </p:cNvGrpSpPr>
          <p:nvPr/>
        </p:nvGrpSpPr>
        <p:grpSpPr bwMode="auto">
          <a:xfrm>
            <a:off x="583768" y="2073619"/>
            <a:ext cx="1691432" cy="2255243"/>
            <a:chOff x="5022" y="3403"/>
            <a:chExt cx="340" cy="340"/>
          </a:xfrm>
          <a:solidFill>
            <a:schemeClr val="accent1"/>
          </a:solidFill>
        </p:grpSpPr>
        <p:sp>
          <p:nvSpPr>
            <p:cNvPr id="23" name="Freeform 727"/>
            <p:cNvSpPr>
              <a:spLocks noEditPoints="1"/>
            </p:cNvSpPr>
            <p:nvPr/>
          </p:nvSpPr>
          <p:spPr bwMode="auto">
            <a:xfrm>
              <a:off x="5022" y="340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728"/>
            <p:cNvSpPr>
              <a:spLocks noEditPoints="1"/>
            </p:cNvSpPr>
            <p:nvPr/>
          </p:nvSpPr>
          <p:spPr bwMode="auto">
            <a:xfrm>
              <a:off x="5100" y="3473"/>
              <a:ext cx="191" cy="192"/>
            </a:xfrm>
            <a:custGeom>
              <a:avLst/>
              <a:gdLst>
                <a:gd name="T0" fmla="*/ 256 w 288"/>
                <a:gd name="T1" fmla="*/ 32 h 288"/>
                <a:gd name="T2" fmla="*/ 245 w 288"/>
                <a:gd name="T3" fmla="*/ 0 h 288"/>
                <a:gd name="T4" fmla="*/ 235 w 288"/>
                <a:gd name="T5" fmla="*/ 39 h 288"/>
                <a:gd name="T6" fmla="*/ 139 w 288"/>
                <a:gd name="T7" fmla="*/ 11 h 288"/>
                <a:gd name="T8" fmla="*/ 44 w 288"/>
                <a:gd name="T9" fmla="*/ 251 h 288"/>
                <a:gd name="T10" fmla="*/ 24 w 288"/>
                <a:gd name="T11" fmla="*/ 285 h 288"/>
                <a:gd name="T12" fmla="*/ 40 w 288"/>
                <a:gd name="T13" fmla="*/ 285 h 288"/>
                <a:gd name="T14" fmla="*/ 139 w 288"/>
                <a:gd name="T15" fmla="*/ 288 h 288"/>
                <a:gd name="T16" fmla="*/ 238 w 288"/>
                <a:gd name="T17" fmla="*/ 285 h 288"/>
                <a:gd name="T18" fmla="*/ 253 w 288"/>
                <a:gd name="T19" fmla="*/ 285 h 288"/>
                <a:gd name="T20" fmla="*/ 233 w 288"/>
                <a:gd name="T21" fmla="*/ 251 h 288"/>
                <a:gd name="T22" fmla="*/ 244 w 288"/>
                <a:gd name="T23" fmla="*/ 60 h 288"/>
                <a:gd name="T24" fmla="*/ 277 w 288"/>
                <a:gd name="T25" fmla="*/ 54 h 288"/>
                <a:gd name="T26" fmla="*/ 277 w 288"/>
                <a:gd name="T27" fmla="*/ 32 h 288"/>
                <a:gd name="T28" fmla="*/ 139 w 288"/>
                <a:gd name="T29" fmla="*/ 267 h 288"/>
                <a:gd name="T30" fmla="*/ 139 w 288"/>
                <a:gd name="T31" fmla="*/ 32 h 288"/>
                <a:gd name="T32" fmla="*/ 199 w 288"/>
                <a:gd name="T33" fmla="*/ 75 h 288"/>
                <a:gd name="T34" fmla="*/ 43 w 288"/>
                <a:gd name="T35" fmla="*/ 150 h 288"/>
                <a:gd name="T36" fmla="*/ 235 w 288"/>
                <a:gd name="T37" fmla="*/ 150 h 288"/>
                <a:gd name="T38" fmla="*/ 229 w 288"/>
                <a:gd name="T39" fmla="*/ 75 h 288"/>
                <a:gd name="T40" fmla="*/ 213 w 288"/>
                <a:gd name="T41" fmla="*/ 150 h 288"/>
                <a:gd name="T42" fmla="*/ 64 w 288"/>
                <a:gd name="T43" fmla="*/ 150 h 288"/>
                <a:gd name="T44" fmla="*/ 183 w 288"/>
                <a:gd name="T45" fmla="*/ 90 h 288"/>
                <a:gd name="T46" fmla="*/ 139 w 288"/>
                <a:gd name="T47" fmla="*/ 96 h 288"/>
                <a:gd name="T48" fmla="*/ 139 w 288"/>
                <a:gd name="T49" fmla="*/ 203 h 288"/>
                <a:gd name="T50" fmla="*/ 183 w 288"/>
                <a:gd name="T51" fmla="*/ 120 h 288"/>
                <a:gd name="T52" fmla="*/ 213 w 288"/>
                <a:gd name="T53" fmla="*/ 150 h 288"/>
                <a:gd name="T54" fmla="*/ 139 w 288"/>
                <a:gd name="T55" fmla="*/ 182 h 288"/>
                <a:gd name="T56" fmla="*/ 139 w 288"/>
                <a:gd name="T57" fmla="*/ 118 h 288"/>
                <a:gd name="T58" fmla="*/ 131 w 288"/>
                <a:gd name="T59" fmla="*/ 142 h 288"/>
                <a:gd name="T60" fmla="*/ 139 w 288"/>
                <a:gd name="T61" fmla="*/ 160 h 288"/>
                <a:gd name="T62" fmla="*/ 167 w 288"/>
                <a:gd name="T63" fmla="*/ 13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288">
                  <a:moveTo>
                    <a:pt x="277" y="32"/>
                  </a:moveTo>
                  <a:cubicBezTo>
                    <a:pt x="256" y="32"/>
                    <a:pt x="256" y="32"/>
                    <a:pt x="256" y="32"/>
                  </a:cubicBezTo>
                  <a:cubicBezTo>
                    <a:pt x="256" y="11"/>
                    <a:pt x="256" y="11"/>
                    <a:pt x="256" y="11"/>
                  </a:cubicBezTo>
                  <a:cubicBezTo>
                    <a:pt x="256" y="5"/>
                    <a:pt x="251" y="0"/>
                    <a:pt x="245" y="0"/>
                  </a:cubicBezTo>
                  <a:cubicBezTo>
                    <a:pt x="239" y="0"/>
                    <a:pt x="235" y="5"/>
                    <a:pt x="235" y="11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05" y="24"/>
                    <a:pt x="173" y="11"/>
                    <a:pt x="139" y="11"/>
                  </a:cubicBezTo>
                  <a:cubicBezTo>
                    <a:pt x="62" y="11"/>
                    <a:pt x="0" y="73"/>
                    <a:pt x="0" y="150"/>
                  </a:cubicBezTo>
                  <a:cubicBezTo>
                    <a:pt x="0" y="189"/>
                    <a:pt x="17" y="225"/>
                    <a:pt x="44" y="251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20" y="274"/>
                    <a:pt x="20" y="281"/>
                    <a:pt x="24" y="285"/>
                  </a:cubicBezTo>
                  <a:cubicBezTo>
                    <a:pt x="27" y="287"/>
                    <a:pt x="29" y="288"/>
                    <a:pt x="32" y="288"/>
                  </a:cubicBezTo>
                  <a:cubicBezTo>
                    <a:pt x="35" y="288"/>
                    <a:pt x="37" y="287"/>
                    <a:pt x="40" y="285"/>
                  </a:cubicBezTo>
                  <a:cubicBezTo>
                    <a:pt x="61" y="264"/>
                    <a:pt x="61" y="264"/>
                    <a:pt x="61" y="264"/>
                  </a:cubicBezTo>
                  <a:cubicBezTo>
                    <a:pt x="83" y="279"/>
                    <a:pt x="110" y="288"/>
                    <a:pt x="139" y="288"/>
                  </a:cubicBezTo>
                  <a:cubicBezTo>
                    <a:pt x="168" y="288"/>
                    <a:pt x="194" y="279"/>
                    <a:pt x="217" y="264"/>
                  </a:cubicBezTo>
                  <a:cubicBezTo>
                    <a:pt x="238" y="285"/>
                    <a:pt x="238" y="285"/>
                    <a:pt x="238" y="285"/>
                  </a:cubicBezTo>
                  <a:cubicBezTo>
                    <a:pt x="240" y="287"/>
                    <a:pt x="243" y="288"/>
                    <a:pt x="245" y="288"/>
                  </a:cubicBezTo>
                  <a:cubicBezTo>
                    <a:pt x="248" y="288"/>
                    <a:pt x="251" y="287"/>
                    <a:pt x="253" y="285"/>
                  </a:cubicBezTo>
                  <a:cubicBezTo>
                    <a:pt x="257" y="281"/>
                    <a:pt x="257" y="274"/>
                    <a:pt x="253" y="270"/>
                  </a:cubicBezTo>
                  <a:cubicBezTo>
                    <a:pt x="233" y="251"/>
                    <a:pt x="233" y="251"/>
                    <a:pt x="233" y="251"/>
                  </a:cubicBezTo>
                  <a:cubicBezTo>
                    <a:pt x="260" y="225"/>
                    <a:pt x="277" y="189"/>
                    <a:pt x="277" y="150"/>
                  </a:cubicBezTo>
                  <a:cubicBezTo>
                    <a:pt x="277" y="115"/>
                    <a:pt x="265" y="84"/>
                    <a:pt x="244" y="60"/>
                  </a:cubicBezTo>
                  <a:cubicBezTo>
                    <a:pt x="250" y="54"/>
                    <a:pt x="250" y="54"/>
                    <a:pt x="250" y="54"/>
                  </a:cubicBezTo>
                  <a:cubicBezTo>
                    <a:pt x="277" y="54"/>
                    <a:pt x="277" y="54"/>
                    <a:pt x="277" y="54"/>
                  </a:cubicBezTo>
                  <a:cubicBezTo>
                    <a:pt x="283" y="54"/>
                    <a:pt x="288" y="49"/>
                    <a:pt x="288" y="43"/>
                  </a:cubicBezTo>
                  <a:cubicBezTo>
                    <a:pt x="288" y="37"/>
                    <a:pt x="283" y="32"/>
                    <a:pt x="277" y="32"/>
                  </a:cubicBezTo>
                  <a:close/>
                  <a:moveTo>
                    <a:pt x="256" y="150"/>
                  </a:moveTo>
                  <a:cubicBezTo>
                    <a:pt x="256" y="214"/>
                    <a:pt x="203" y="267"/>
                    <a:pt x="139" y="267"/>
                  </a:cubicBezTo>
                  <a:cubicBezTo>
                    <a:pt x="74" y="267"/>
                    <a:pt x="21" y="214"/>
                    <a:pt x="21" y="150"/>
                  </a:cubicBezTo>
                  <a:cubicBezTo>
                    <a:pt x="21" y="85"/>
                    <a:pt x="74" y="32"/>
                    <a:pt x="139" y="32"/>
                  </a:cubicBezTo>
                  <a:cubicBezTo>
                    <a:pt x="167" y="32"/>
                    <a:pt x="193" y="43"/>
                    <a:pt x="214" y="60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182" y="62"/>
                    <a:pt x="161" y="54"/>
                    <a:pt x="139" y="54"/>
                  </a:cubicBezTo>
                  <a:cubicBezTo>
                    <a:pt x="86" y="54"/>
                    <a:pt x="43" y="97"/>
                    <a:pt x="43" y="150"/>
                  </a:cubicBezTo>
                  <a:cubicBezTo>
                    <a:pt x="43" y="203"/>
                    <a:pt x="86" y="246"/>
                    <a:pt x="139" y="246"/>
                  </a:cubicBezTo>
                  <a:cubicBezTo>
                    <a:pt x="192" y="246"/>
                    <a:pt x="235" y="203"/>
                    <a:pt x="235" y="150"/>
                  </a:cubicBezTo>
                  <a:cubicBezTo>
                    <a:pt x="235" y="127"/>
                    <a:pt x="227" y="106"/>
                    <a:pt x="214" y="90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46" y="95"/>
                    <a:pt x="256" y="121"/>
                    <a:pt x="256" y="150"/>
                  </a:cubicBezTo>
                  <a:close/>
                  <a:moveTo>
                    <a:pt x="213" y="150"/>
                  </a:moveTo>
                  <a:cubicBezTo>
                    <a:pt x="213" y="191"/>
                    <a:pt x="180" y="224"/>
                    <a:pt x="139" y="224"/>
                  </a:cubicBezTo>
                  <a:cubicBezTo>
                    <a:pt x="97" y="224"/>
                    <a:pt x="64" y="191"/>
                    <a:pt x="64" y="150"/>
                  </a:cubicBezTo>
                  <a:cubicBezTo>
                    <a:pt x="64" y="108"/>
                    <a:pt x="97" y="75"/>
                    <a:pt x="139" y="75"/>
                  </a:cubicBezTo>
                  <a:cubicBezTo>
                    <a:pt x="155" y="75"/>
                    <a:pt x="171" y="81"/>
                    <a:pt x="183" y="90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0" y="100"/>
                    <a:pt x="150" y="96"/>
                    <a:pt x="139" y="96"/>
                  </a:cubicBezTo>
                  <a:cubicBezTo>
                    <a:pt x="109" y="96"/>
                    <a:pt x="85" y="120"/>
                    <a:pt x="85" y="150"/>
                  </a:cubicBezTo>
                  <a:cubicBezTo>
                    <a:pt x="85" y="179"/>
                    <a:pt x="109" y="203"/>
                    <a:pt x="139" y="203"/>
                  </a:cubicBezTo>
                  <a:cubicBezTo>
                    <a:pt x="168" y="203"/>
                    <a:pt x="192" y="179"/>
                    <a:pt x="192" y="150"/>
                  </a:cubicBezTo>
                  <a:cubicBezTo>
                    <a:pt x="192" y="139"/>
                    <a:pt x="189" y="129"/>
                    <a:pt x="183" y="120"/>
                  </a:cubicBezTo>
                  <a:cubicBezTo>
                    <a:pt x="198" y="105"/>
                    <a:pt x="198" y="105"/>
                    <a:pt x="198" y="105"/>
                  </a:cubicBezTo>
                  <a:cubicBezTo>
                    <a:pt x="208" y="118"/>
                    <a:pt x="213" y="133"/>
                    <a:pt x="213" y="150"/>
                  </a:cubicBezTo>
                  <a:close/>
                  <a:moveTo>
                    <a:pt x="171" y="150"/>
                  </a:moveTo>
                  <a:cubicBezTo>
                    <a:pt x="171" y="167"/>
                    <a:pt x="156" y="182"/>
                    <a:pt x="139" y="182"/>
                  </a:cubicBezTo>
                  <a:cubicBezTo>
                    <a:pt x="121" y="182"/>
                    <a:pt x="107" y="167"/>
                    <a:pt x="107" y="150"/>
                  </a:cubicBezTo>
                  <a:cubicBezTo>
                    <a:pt x="107" y="132"/>
                    <a:pt x="121" y="118"/>
                    <a:pt x="139" y="118"/>
                  </a:cubicBezTo>
                  <a:cubicBezTo>
                    <a:pt x="144" y="118"/>
                    <a:pt x="148" y="119"/>
                    <a:pt x="152" y="121"/>
                  </a:cubicBezTo>
                  <a:cubicBezTo>
                    <a:pt x="131" y="142"/>
                    <a:pt x="131" y="142"/>
                    <a:pt x="131" y="142"/>
                  </a:cubicBezTo>
                  <a:cubicBezTo>
                    <a:pt x="127" y="146"/>
                    <a:pt x="127" y="153"/>
                    <a:pt x="131" y="157"/>
                  </a:cubicBezTo>
                  <a:cubicBezTo>
                    <a:pt x="133" y="159"/>
                    <a:pt x="136" y="160"/>
                    <a:pt x="139" y="160"/>
                  </a:cubicBezTo>
                  <a:cubicBezTo>
                    <a:pt x="141" y="160"/>
                    <a:pt x="144" y="159"/>
                    <a:pt x="146" y="157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9" y="140"/>
                    <a:pt x="171" y="145"/>
                    <a:pt x="171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87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Design Principles</a:t>
            </a:r>
          </a:p>
        </p:txBody>
      </p:sp>
      <p:sp>
        <p:nvSpPr>
          <p:cNvPr id="4" name="Round Diagonal Corner Rectangle 3"/>
          <p:cNvSpPr>
            <a:spLocks noChangeAspect="1"/>
          </p:cNvSpPr>
          <p:nvPr/>
        </p:nvSpPr>
        <p:spPr>
          <a:xfrm>
            <a:off x="1888295" y="1273632"/>
            <a:ext cx="5517045" cy="740195"/>
          </a:xfrm>
          <a:prstGeom prst="round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2609" tIns="22609" rIns="22609" bIns="22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6504"/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  <a:endParaRPr lang="en-US" sz="12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86504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use, design and scalability</a:t>
            </a:r>
          </a:p>
        </p:txBody>
      </p:sp>
      <p:sp>
        <p:nvSpPr>
          <p:cNvPr id="5" name="Round Diagonal Corner Rectangle 4"/>
          <p:cNvSpPr>
            <a:spLocks noChangeAspect="1"/>
          </p:cNvSpPr>
          <p:nvPr/>
        </p:nvSpPr>
        <p:spPr>
          <a:xfrm>
            <a:off x="1888295" y="2884013"/>
            <a:ext cx="5517045" cy="837412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2609" tIns="22609" rIns="22609" bIns="22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61" algn="ctr" defTabSz="574299" fontAlgn="ctr">
              <a:lnSpc>
                <a:spcPts val="565"/>
              </a:lnSpc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</a:p>
          <a:p>
            <a:pPr marL="2261" algn="ctr" defTabSz="574299" fontAlgn="ctr">
              <a:lnSpc>
                <a:spcPts val="565"/>
              </a:lnSpc>
              <a:defRPr/>
            </a:pPr>
            <a:endParaRPr lang="en-US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61" algn="ctr" defTabSz="574299" fontAlgn="ctr">
              <a:lnSpc>
                <a:spcPts val="565"/>
              </a:lnSpc>
              <a:defRPr/>
            </a:pP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process, of data and by supporting self service</a:t>
            </a:r>
          </a:p>
        </p:txBody>
      </p:sp>
      <p:sp>
        <p:nvSpPr>
          <p:cNvPr id="6" name="Round Diagonal Corner Rectangle 5"/>
          <p:cNvSpPr>
            <a:spLocks noChangeAspect="1"/>
          </p:cNvSpPr>
          <p:nvPr/>
        </p:nvSpPr>
        <p:spPr>
          <a:xfrm>
            <a:off x="1888295" y="3776805"/>
            <a:ext cx="5517045" cy="756300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2609" tIns="22609" rIns="22609" bIns="22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61" algn="ctr" defTabSz="574299" fontAlgn="ctr">
              <a:lnSpc>
                <a:spcPts val="680"/>
              </a:lnSpc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 &amp; Accuracy</a:t>
            </a:r>
          </a:p>
          <a:p>
            <a:pPr marL="2261" algn="ctr" defTabSz="574299" fontAlgn="ctr">
              <a:lnSpc>
                <a:spcPts val="680"/>
              </a:lnSpc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61" algn="ctr" defTabSz="574299" fontAlgn="ctr">
              <a:lnSpc>
                <a:spcPts val="565"/>
              </a:lnSpc>
              <a:defRPr/>
            </a:pP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speed with confidence</a:t>
            </a:r>
          </a:p>
        </p:txBody>
      </p:sp>
      <p:sp>
        <p:nvSpPr>
          <p:cNvPr id="7" name="Round Diagonal Corner Rectangle 6"/>
          <p:cNvSpPr>
            <a:spLocks noChangeAspect="1"/>
          </p:cNvSpPr>
          <p:nvPr/>
        </p:nvSpPr>
        <p:spPr>
          <a:xfrm>
            <a:off x="1888294" y="2071292"/>
            <a:ext cx="5517045" cy="755257"/>
          </a:xfrm>
          <a:prstGeom prst="round2Diag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2609" tIns="22609" rIns="22609" bIns="22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61" algn="ctr" defTabSz="574299" fontAlgn="ctr">
              <a:lnSpc>
                <a:spcPts val="565"/>
              </a:lnSpc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  <a:p>
            <a:pPr marL="2261" algn="ctr" defTabSz="574299" fontAlgn="ctr">
              <a:lnSpc>
                <a:spcPts val="565"/>
              </a:lnSpc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61" algn="ctr" defTabSz="574299" fontAlgn="ctr">
              <a:lnSpc>
                <a:spcPts val="565"/>
              </a:lnSpc>
              <a:spcBef>
                <a:spcPts val="251"/>
              </a:spcBef>
              <a:defRPr/>
            </a:pP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process, control, data movement</a:t>
            </a:r>
          </a:p>
        </p:txBody>
      </p:sp>
      <p:sp>
        <p:nvSpPr>
          <p:cNvPr id="8" name="Round Diagonal Corner Rectangle 7"/>
          <p:cNvSpPr>
            <a:spLocks noChangeAspect="1"/>
          </p:cNvSpPr>
          <p:nvPr/>
        </p:nvSpPr>
        <p:spPr>
          <a:xfrm>
            <a:off x="1888292" y="5483361"/>
            <a:ext cx="5517045" cy="709239"/>
          </a:xfrm>
          <a:prstGeom prst="round2Diag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2609" tIns="22609" rIns="22609" bIns="22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6504"/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algn="ctr" defTabSz="286504"/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 and Engage</a:t>
            </a:r>
            <a:endParaRPr lang="en-AU" sz="12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 Diagonal Corner Rectangle 8"/>
          <p:cNvSpPr>
            <a:spLocks noChangeAspect="1"/>
          </p:cNvSpPr>
          <p:nvPr/>
        </p:nvSpPr>
        <p:spPr>
          <a:xfrm>
            <a:off x="1888293" y="4588484"/>
            <a:ext cx="5517045" cy="846304"/>
          </a:xfrm>
          <a:prstGeom prst="round2Diag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2609" tIns="11304" rIns="22609" bIns="22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 defTabSz="286504">
              <a:spcBef>
                <a:spcPts val="754"/>
              </a:spcBef>
              <a:buClr>
                <a:prstClr val="white"/>
              </a:buClr>
            </a:pPr>
            <a:r>
              <a:rPr lang="en-AU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Centricity</a:t>
            </a:r>
          </a:p>
          <a:p>
            <a:pPr marL="0" lvl="1" algn="ctr" defTabSz="286504">
              <a:buClr>
                <a:prstClr val="white"/>
              </a:buClr>
            </a:pP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the customer</a:t>
            </a:r>
            <a:endParaRPr lang="en-AU" sz="12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" t="3308" r="1292" b="-1"/>
          <a:stretch/>
        </p:blipFill>
        <p:spPr>
          <a:xfrm>
            <a:off x="1909942" y="2139851"/>
            <a:ext cx="501840" cy="6609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0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3" r="3432" b="2"/>
          <a:stretch/>
        </p:blipFill>
        <p:spPr>
          <a:xfrm>
            <a:off x="1883509" y="2927227"/>
            <a:ext cx="534614" cy="7381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" b="807"/>
          <a:stretch/>
        </p:blipFill>
        <p:spPr>
          <a:xfrm>
            <a:off x="1889382" y="1307977"/>
            <a:ext cx="522400" cy="705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2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3" r="3954" b="5881"/>
          <a:stretch/>
        </p:blipFill>
        <p:spPr>
          <a:xfrm>
            <a:off x="1889382" y="4630058"/>
            <a:ext cx="536630" cy="7011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3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3" b="7203"/>
          <a:stretch/>
        </p:blipFill>
        <p:spPr>
          <a:xfrm>
            <a:off x="1875695" y="3791744"/>
            <a:ext cx="549775" cy="7119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56" b="-874"/>
          <a:stretch/>
        </p:blipFill>
        <p:spPr>
          <a:xfrm>
            <a:off x="53667" y="2826549"/>
            <a:ext cx="1221490" cy="16654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6" cstate="email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r="13164"/>
          <a:stretch/>
        </p:blipFill>
        <p:spPr>
          <a:xfrm>
            <a:off x="1873963" y="5457582"/>
            <a:ext cx="479184" cy="7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/>
              <a:t>Ground Rules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58764D0D-8EEC-425A-91A4-E6D5B7E3C4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55876" y="1550818"/>
            <a:ext cx="5795963" cy="2970044"/>
          </a:xfrm>
        </p:spPr>
        <p:txBody>
          <a:bodyPr/>
          <a:lstStyle/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b="1" dirty="0"/>
              <a:t>Be present</a:t>
            </a:r>
            <a:r>
              <a:rPr lang="en-AU" sz="1400" dirty="0"/>
              <a:t>. Please don’t use phones during this session. Use laptops only for </a:t>
            </a:r>
            <a:r>
              <a:rPr lang="en-AU" sz="1400" dirty="0" err="1"/>
              <a:t>ThinkTank</a:t>
            </a:r>
            <a:r>
              <a:rPr lang="en-AU" sz="1400" dirty="0"/>
              <a:t> activities.</a:t>
            </a:r>
            <a:endParaRPr lang="en-US" sz="1400" dirty="0"/>
          </a:p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b="1" dirty="0"/>
              <a:t>Be respectful of others. </a:t>
            </a:r>
            <a:r>
              <a:rPr lang="en-AU" sz="1400" dirty="0"/>
              <a:t>One speaker at the time. There are no silly questions.</a:t>
            </a:r>
            <a:r>
              <a:rPr lang="en-US" sz="1400" dirty="0"/>
              <a:t>​</a:t>
            </a:r>
          </a:p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b="1" dirty="0"/>
              <a:t>Make decisions.</a:t>
            </a:r>
            <a:r>
              <a:rPr lang="en-AU" sz="1400" dirty="0"/>
              <a:t> We will only ‘park’ items where it is not possible to reach a consensus. All decisions will be captured ‘live’ and projected, and we will re-play these at the end of the session.</a:t>
            </a:r>
            <a:r>
              <a:rPr lang="en-US" sz="1400" dirty="0"/>
              <a:t>​</a:t>
            </a:r>
          </a:p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b="1" dirty="0"/>
              <a:t>Keep to time.</a:t>
            </a:r>
            <a:r>
              <a:rPr lang="en-AU" sz="1400" dirty="0"/>
              <a:t> We will follow the agenda quite strictly, and ‘off topic’ discussions will be parked. </a:t>
            </a:r>
            <a:r>
              <a:rPr lang="en-US" sz="1400" dirty="0"/>
              <a:t>​</a:t>
            </a:r>
          </a:p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b="1" dirty="0"/>
              <a:t>Focus on "one way same way"</a:t>
            </a:r>
            <a:r>
              <a:rPr lang="en-AU" sz="1400" dirty="0"/>
              <a:t> requirements, not exceptions.</a:t>
            </a:r>
            <a:r>
              <a:rPr lang="en-US" sz="1400" dirty="0"/>
              <a:t>​</a:t>
            </a:r>
          </a:p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400" b="1" dirty="0"/>
              <a:t>Be collaborative</a:t>
            </a:r>
            <a:r>
              <a:rPr lang="en-AU" sz="1400" dirty="0"/>
              <a:t>.  Work together to identify business requirements across different parts of the organisation.</a:t>
            </a:r>
          </a:p>
        </p:txBody>
      </p:sp>
      <p:grpSp>
        <p:nvGrpSpPr>
          <p:cNvPr id="6" name="Group 516"/>
          <p:cNvGrpSpPr>
            <a:grpSpLocks noChangeAspect="1"/>
          </p:cNvGrpSpPr>
          <p:nvPr/>
        </p:nvGrpSpPr>
        <p:grpSpPr bwMode="auto">
          <a:xfrm>
            <a:off x="557350" y="2084917"/>
            <a:ext cx="1692000" cy="2256000"/>
            <a:chOff x="5807" y="1879"/>
            <a:chExt cx="340" cy="340"/>
          </a:xfrm>
          <a:solidFill>
            <a:schemeClr val="accent1"/>
          </a:solidFill>
        </p:grpSpPr>
        <p:sp>
          <p:nvSpPr>
            <p:cNvPr id="8" name="Freeform 517"/>
            <p:cNvSpPr>
              <a:spLocks noEditPoints="1"/>
            </p:cNvSpPr>
            <p:nvPr/>
          </p:nvSpPr>
          <p:spPr bwMode="auto">
            <a:xfrm>
              <a:off x="5807" y="1879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518"/>
            <p:cNvSpPr>
              <a:spLocks noEditPoints="1"/>
            </p:cNvSpPr>
            <p:nvPr/>
          </p:nvSpPr>
          <p:spPr bwMode="auto">
            <a:xfrm>
              <a:off x="5956" y="1971"/>
              <a:ext cx="42" cy="42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43 h 64"/>
                <a:gd name="T12" fmla="*/ 21 w 64"/>
                <a:gd name="T13" fmla="*/ 32 h 64"/>
                <a:gd name="T14" fmla="*/ 32 w 64"/>
                <a:gd name="T15" fmla="*/ 22 h 64"/>
                <a:gd name="T16" fmla="*/ 42 w 64"/>
                <a:gd name="T17" fmla="*/ 32 h 64"/>
                <a:gd name="T18" fmla="*/ 32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  <a:moveTo>
                    <a:pt x="32" y="43"/>
                  </a:moveTo>
                  <a:cubicBezTo>
                    <a:pt x="26" y="43"/>
                    <a:pt x="21" y="38"/>
                    <a:pt x="21" y="32"/>
                  </a:cubicBezTo>
                  <a:cubicBezTo>
                    <a:pt x="21" y="26"/>
                    <a:pt x="26" y="22"/>
                    <a:pt x="32" y="22"/>
                  </a:cubicBezTo>
                  <a:cubicBezTo>
                    <a:pt x="38" y="22"/>
                    <a:pt x="42" y="26"/>
                    <a:pt x="42" y="32"/>
                  </a:cubicBezTo>
                  <a:cubicBezTo>
                    <a:pt x="42" y="38"/>
                    <a:pt x="38" y="43"/>
                    <a:pt x="3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519"/>
            <p:cNvSpPr>
              <a:spLocks noEditPoints="1"/>
            </p:cNvSpPr>
            <p:nvPr/>
          </p:nvSpPr>
          <p:spPr bwMode="auto">
            <a:xfrm>
              <a:off x="5956" y="2028"/>
              <a:ext cx="42" cy="42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42 h 64"/>
                <a:gd name="T12" fmla="*/ 21 w 64"/>
                <a:gd name="T13" fmla="*/ 32 h 64"/>
                <a:gd name="T14" fmla="*/ 32 w 64"/>
                <a:gd name="T15" fmla="*/ 21 h 64"/>
                <a:gd name="T16" fmla="*/ 42 w 64"/>
                <a:gd name="T17" fmla="*/ 32 h 64"/>
                <a:gd name="T18" fmla="*/ 32 w 64"/>
                <a:gd name="T1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32" y="42"/>
                  </a:move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2"/>
                    <a:pt x="3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520"/>
            <p:cNvSpPr>
              <a:spLocks noEditPoints="1"/>
            </p:cNvSpPr>
            <p:nvPr/>
          </p:nvSpPr>
          <p:spPr bwMode="auto">
            <a:xfrm>
              <a:off x="5956" y="2084"/>
              <a:ext cx="42" cy="43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32 w 64"/>
                <a:gd name="T11" fmla="*/ 43 h 64"/>
                <a:gd name="T12" fmla="*/ 21 w 64"/>
                <a:gd name="T13" fmla="*/ 32 h 64"/>
                <a:gd name="T14" fmla="*/ 32 w 64"/>
                <a:gd name="T15" fmla="*/ 21 h 64"/>
                <a:gd name="T16" fmla="*/ 42 w 64"/>
                <a:gd name="T17" fmla="*/ 32 h 64"/>
                <a:gd name="T18" fmla="*/ 32 w 64"/>
                <a:gd name="T1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lose/>
                  <a:moveTo>
                    <a:pt x="32" y="43"/>
                  </a:moveTo>
                  <a:cubicBezTo>
                    <a:pt x="26" y="43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3"/>
                    <a:pt x="3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521"/>
            <p:cNvSpPr>
              <a:spLocks noEditPoints="1"/>
            </p:cNvSpPr>
            <p:nvPr/>
          </p:nvSpPr>
          <p:spPr bwMode="auto">
            <a:xfrm>
              <a:off x="5892" y="1943"/>
              <a:ext cx="170" cy="212"/>
            </a:xfrm>
            <a:custGeom>
              <a:avLst/>
              <a:gdLst>
                <a:gd name="T0" fmla="*/ 256 w 256"/>
                <a:gd name="T1" fmla="*/ 128 h 320"/>
                <a:gd name="T2" fmla="*/ 245 w 256"/>
                <a:gd name="T3" fmla="*/ 117 h 320"/>
                <a:gd name="T4" fmla="*/ 202 w 256"/>
                <a:gd name="T5" fmla="*/ 117 h 320"/>
                <a:gd name="T6" fmla="*/ 202 w 256"/>
                <a:gd name="T7" fmla="*/ 95 h 320"/>
                <a:gd name="T8" fmla="*/ 256 w 256"/>
                <a:gd name="T9" fmla="*/ 32 h 320"/>
                <a:gd name="T10" fmla="*/ 245 w 256"/>
                <a:gd name="T11" fmla="*/ 21 h 320"/>
                <a:gd name="T12" fmla="*/ 196 w 256"/>
                <a:gd name="T13" fmla="*/ 21 h 320"/>
                <a:gd name="T14" fmla="*/ 160 w 256"/>
                <a:gd name="T15" fmla="*/ 0 h 320"/>
                <a:gd name="T16" fmla="*/ 96 w 256"/>
                <a:gd name="T17" fmla="*/ 0 h 320"/>
                <a:gd name="T18" fmla="*/ 59 w 256"/>
                <a:gd name="T19" fmla="*/ 21 h 320"/>
                <a:gd name="T20" fmla="*/ 10 w 256"/>
                <a:gd name="T21" fmla="*/ 21 h 320"/>
                <a:gd name="T22" fmla="*/ 0 w 256"/>
                <a:gd name="T23" fmla="*/ 32 h 320"/>
                <a:gd name="T24" fmla="*/ 53 w 256"/>
                <a:gd name="T25" fmla="*/ 95 h 320"/>
                <a:gd name="T26" fmla="*/ 53 w 256"/>
                <a:gd name="T27" fmla="*/ 117 h 320"/>
                <a:gd name="T28" fmla="*/ 10 w 256"/>
                <a:gd name="T29" fmla="*/ 117 h 320"/>
                <a:gd name="T30" fmla="*/ 0 w 256"/>
                <a:gd name="T31" fmla="*/ 128 h 320"/>
                <a:gd name="T32" fmla="*/ 53 w 256"/>
                <a:gd name="T33" fmla="*/ 191 h 320"/>
                <a:gd name="T34" fmla="*/ 53 w 256"/>
                <a:gd name="T35" fmla="*/ 213 h 320"/>
                <a:gd name="T36" fmla="*/ 10 w 256"/>
                <a:gd name="T37" fmla="*/ 213 h 320"/>
                <a:gd name="T38" fmla="*/ 0 w 256"/>
                <a:gd name="T39" fmla="*/ 224 h 320"/>
                <a:gd name="T40" fmla="*/ 54 w 256"/>
                <a:gd name="T41" fmla="*/ 287 h 320"/>
                <a:gd name="T42" fmla="*/ 96 w 256"/>
                <a:gd name="T43" fmla="*/ 320 h 320"/>
                <a:gd name="T44" fmla="*/ 160 w 256"/>
                <a:gd name="T45" fmla="*/ 320 h 320"/>
                <a:gd name="T46" fmla="*/ 201 w 256"/>
                <a:gd name="T47" fmla="*/ 287 h 320"/>
                <a:gd name="T48" fmla="*/ 256 w 256"/>
                <a:gd name="T49" fmla="*/ 224 h 320"/>
                <a:gd name="T50" fmla="*/ 245 w 256"/>
                <a:gd name="T51" fmla="*/ 213 h 320"/>
                <a:gd name="T52" fmla="*/ 202 w 256"/>
                <a:gd name="T53" fmla="*/ 213 h 320"/>
                <a:gd name="T54" fmla="*/ 202 w 256"/>
                <a:gd name="T55" fmla="*/ 191 h 320"/>
                <a:gd name="T56" fmla="*/ 256 w 256"/>
                <a:gd name="T57" fmla="*/ 128 h 320"/>
                <a:gd name="T58" fmla="*/ 233 w 256"/>
                <a:gd name="T59" fmla="*/ 138 h 320"/>
                <a:gd name="T60" fmla="*/ 202 w 256"/>
                <a:gd name="T61" fmla="*/ 169 h 320"/>
                <a:gd name="T62" fmla="*/ 202 w 256"/>
                <a:gd name="T63" fmla="*/ 138 h 320"/>
                <a:gd name="T64" fmla="*/ 233 w 256"/>
                <a:gd name="T65" fmla="*/ 138 h 320"/>
                <a:gd name="T66" fmla="*/ 233 w 256"/>
                <a:gd name="T67" fmla="*/ 42 h 320"/>
                <a:gd name="T68" fmla="*/ 202 w 256"/>
                <a:gd name="T69" fmla="*/ 73 h 320"/>
                <a:gd name="T70" fmla="*/ 202 w 256"/>
                <a:gd name="T71" fmla="*/ 42 h 320"/>
                <a:gd name="T72" fmla="*/ 233 w 256"/>
                <a:gd name="T73" fmla="*/ 42 h 320"/>
                <a:gd name="T74" fmla="*/ 22 w 256"/>
                <a:gd name="T75" fmla="*/ 42 h 320"/>
                <a:gd name="T76" fmla="*/ 53 w 256"/>
                <a:gd name="T77" fmla="*/ 42 h 320"/>
                <a:gd name="T78" fmla="*/ 53 w 256"/>
                <a:gd name="T79" fmla="*/ 73 h 320"/>
                <a:gd name="T80" fmla="*/ 22 w 256"/>
                <a:gd name="T81" fmla="*/ 42 h 320"/>
                <a:gd name="T82" fmla="*/ 22 w 256"/>
                <a:gd name="T83" fmla="*/ 138 h 320"/>
                <a:gd name="T84" fmla="*/ 53 w 256"/>
                <a:gd name="T85" fmla="*/ 138 h 320"/>
                <a:gd name="T86" fmla="*/ 53 w 256"/>
                <a:gd name="T87" fmla="*/ 169 h 320"/>
                <a:gd name="T88" fmla="*/ 22 w 256"/>
                <a:gd name="T89" fmla="*/ 138 h 320"/>
                <a:gd name="T90" fmla="*/ 22 w 256"/>
                <a:gd name="T91" fmla="*/ 234 h 320"/>
                <a:gd name="T92" fmla="*/ 53 w 256"/>
                <a:gd name="T93" fmla="*/ 234 h 320"/>
                <a:gd name="T94" fmla="*/ 53 w 256"/>
                <a:gd name="T95" fmla="*/ 265 h 320"/>
                <a:gd name="T96" fmla="*/ 22 w 256"/>
                <a:gd name="T97" fmla="*/ 234 h 320"/>
                <a:gd name="T98" fmla="*/ 181 w 256"/>
                <a:gd name="T99" fmla="*/ 277 h 320"/>
                <a:gd name="T100" fmla="*/ 160 w 256"/>
                <a:gd name="T101" fmla="*/ 298 h 320"/>
                <a:gd name="T102" fmla="*/ 96 w 256"/>
                <a:gd name="T103" fmla="*/ 298 h 320"/>
                <a:gd name="T104" fmla="*/ 74 w 256"/>
                <a:gd name="T105" fmla="*/ 277 h 320"/>
                <a:gd name="T106" fmla="*/ 74 w 256"/>
                <a:gd name="T107" fmla="*/ 42 h 320"/>
                <a:gd name="T108" fmla="*/ 96 w 256"/>
                <a:gd name="T109" fmla="*/ 21 h 320"/>
                <a:gd name="T110" fmla="*/ 160 w 256"/>
                <a:gd name="T111" fmla="*/ 21 h 320"/>
                <a:gd name="T112" fmla="*/ 181 w 256"/>
                <a:gd name="T113" fmla="*/ 42 h 320"/>
                <a:gd name="T114" fmla="*/ 181 w 256"/>
                <a:gd name="T115" fmla="*/ 277 h 320"/>
                <a:gd name="T116" fmla="*/ 233 w 256"/>
                <a:gd name="T117" fmla="*/ 234 h 320"/>
                <a:gd name="T118" fmla="*/ 202 w 256"/>
                <a:gd name="T119" fmla="*/ 265 h 320"/>
                <a:gd name="T120" fmla="*/ 202 w 256"/>
                <a:gd name="T121" fmla="*/ 234 h 320"/>
                <a:gd name="T122" fmla="*/ 233 w 256"/>
                <a:gd name="T123" fmla="*/ 23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6" h="320">
                  <a:moveTo>
                    <a:pt x="256" y="128"/>
                  </a:moveTo>
                  <a:cubicBezTo>
                    <a:pt x="256" y="122"/>
                    <a:pt x="251" y="117"/>
                    <a:pt x="245" y="117"/>
                  </a:cubicBezTo>
                  <a:cubicBezTo>
                    <a:pt x="202" y="117"/>
                    <a:pt x="202" y="117"/>
                    <a:pt x="202" y="117"/>
                  </a:cubicBezTo>
                  <a:cubicBezTo>
                    <a:pt x="202" y="95"/>
                    <a:pt x="202" y="95"/>
                    <a:pt x="202" y="95"/>
                  </a:cubicBezTo>
                  <a:cubicBezTo>
                    <a:pt x="244" y="89"/>
                    <a:pt x="256" y="52"/>
                    <a:pt x="256" y="32"/>
                  </a:cubicBezTo>
                  <a:cubicBezTo>
                    <a:pt x="256" y="26"/>
                    <a:pt x="251" y="21"/>
                    <a:pt x="245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89" y="8"/>
                    <a:pt x="175" y="0"/>
                    <a:pt x="16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0" y="0"/>
                    <a:pt x="66" y="8"/>
                    <a:pt x="5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26"/>
                    <a:pt x="0" y="32"/>
                  </a:cubicBezTo>
                  <a:cubicBezTo>
                    <a:pt x="0" y="52"/>
                    <a:pt x="11" y="89"/>
                    <a:pt x="53" y="95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4" y="117"/>
                    <a:pt x="0" y="122"/>
                    <a:pt x="0" y="128"/>
                  </a:cubicBezTo>
                  <a:cubicBezTo>
                    <a:pt x="0" y="148"/>
                    <a:pt x="11" y="185"/>
                    <a:pt x="53" y="191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4" y="213"/>
                    <a:pt x="0" y="218"/>
                    <a:pt x="0" y="224"/>
                  </a:cubicBezTo>
                  <a:cubicBezTo>
                    <a:pt x="0" y="244"/>
                    <a:pt x="11" y="282"/>
                    <a:pt x="54" y="287"/>
                  </a:cubicBezTo>
                  <a:cubicBezTo>
                    <a:pt x="59" y="306"/>
                    <a:pt x="76" y="320"/>
                    <a:pt x="96" y="320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180" y="320"/>
                    <a:pt x="196" y="306"/>
                    <a:pt x="201" y="287"/>
                  </a:cubicBezTo>
                  <a:cubicBezTo>
                    <a:pt x="244" y="282"/>
                    <a:pt x="256" y="244"/>
                    <a:pt x="256" y="224"/>
                  </a:cubicBezTo>
                  <a:cubicBezTo>
                    <a:pt x="256" y="218"/>
                    <a:pt x="251" y="213"/>
                    <a:pt x="245" y="213"/>
                  </a:cubicBezTo>
                  <a:cubicBezTo>
                    <a:pt x="202" y="213"/>
                    <a:pt x="202" y="213"/>
                    <a:pt x="202" y="213"/>
                  </a:cubicBezTo>
                  <a:cubicBezTo>
                    <a:pt x="202" y="191"/>
                    <a:pt x="202" y="191"/>
                    <a:pt x="202" y="191"/>
                  </a:cubicBezTo>
                  <a:cubicBezTo>
                    <a:pt x="244" y="185"/>
                    <a:pt x="256" y="148"/>
                    <a:pt x="256" y="128"/>
                  </a:cubicBezTo>
                  <a:close/>
                  <a:moveTo>
                    <a:pt x="233" y="138"/>
                  </a:moveTo>
                  <a:cubicBezTo>
                    <a:pt x="230" y="149"/>
                    <a:pt x="223" y="165"/>
                    <a:pt x="202" y="169"/>
                  </a:cubicBezTo>
                  <a:cubicBezTo>
                    <a:pt x="202" y="138"/>
                    <a:pt x="202" y="138"/>
                    <a:pt x="202" y="138"/>
                  </a:cubicBezTo>
                  <a:lnTo>
                    <a:pt x="233" y="138"/>
                  </a:lnTo>
                  <a:close/>
                  <a:moveTo>
                    <a:pt x="233" y="42"/>
                  </a:moveTo>
                  <a:cubicBezTo>
                    <a:pt x="230" y="53"/>
                    <a:pt x="223" y="69"/>
                    <a:pt x="202" y="73"/>
                  </a:cubicBezTo>
                  <a:cubicBezTo>
                    <a:pt x="202" y="42"/>
                    <a:pt x="202" y="42"/>
                    <a:pt x="202" y="42"/>
                  </a:cubicBezTo>
                  <a:lnTo>
                    <a:pt x="233" y="42"/>
                  </a:lnTo>
                  <a:close/>
                  <a:moveTo>
                    <a:pt x="22" y="42"/>
                  </a:moveTo>
                  <a:cubicBezTo>
                    <a:pt x="53" y="42"/>
                    <a:pt x="53" y="42"/>
                    <a:pt x="53" y="4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32" y="69"/>
                    <a:pt x="25" y="53"/>
                    <a:pt x="22" y="42"/>
                  </a:cubicBezTo>
                  <a:close/>
                  <a:moveTo>
                    <a:pt x="22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32" y="165"/>
                    <a:pt x="25" y="149"/>
                    <a:pt x="22" y="138"/>
                  </a:cubicBezTo>
                  <a:close/>
                  <a:moveTo>
                    <a:pt x="22" y="234"/>
                  </a:moveTo>
                  <a:cubicBezTo>
                    <a:pt x="53" y="234"/>
                    <a:pt x="53" y="234"/>
                    <a:pt x="53" y="234"/>
                  </a:cubicBezTo>
                  <a:cubicBezTo>
                    <a:pt x="53" y="265"/>
                    <a:pt x="53" y="265"/>
                    <a:pt x="53" y="265"/>
                  </a:cubicBezTo>
                  <a:cubicBezTo>
                    <a:pt x="32" y="261"/>
                    <a:pt x="25" y="245"/>
                    <a:pt x="22" y="234"/>
                  </a:cubicBezTo>
                  <a:close/>
                  <a:moveTo>
                    <a:pt x="181" y="277"/>
                  </a:moveTo>
                  <a:cubicBezTo>
                    <a:pt x="181" y="289"/>
                    <a:pt x="171" y="298"/>
                    <a:pt x="160" y="298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84" y="298"/>
                    <a:pt x="74" y="289"/>
                    <a:pt x="74" y="277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31"/>
                    <a:pt x="84" y="21"/>
                    <a:pt x="96" y="21"/>
                  </a:cubicBezTo>
                  <a:cubicBezTo>
                    <a:pt x="160" y="21"/>
                    <a:pt x="160" y="21"/>
                    <a:pt x="160" y="21"/>
                  </a:cubicBezTo>
                  <a:cubicBezTo>
                    <a:pt x="171" y="21"/>
                    <a:pt x="181" y="31"/>
                    <a:pt x="181" y="42"/>
                  </a:cubicBezTo>
                  <a:lnTo>
                    <a:pt x="181" y="277"/>
                  </a:lnTo>
                  <a:close/>
                  <a:moveTo>
                    <a:pt x="233" y="234"/>
                  </a:moveTo>
                  <a:cubicBezTo>
                    <a:pt x="230" y="245"/>
                    <a:pt x="223" y="261"/>
                    <a:pt x="202" y="265"/>
                  </a:cubicBezTo>
                  <a:cubicBezTo>
                    <a:pt x="202" y="234"/>
                    <a:pt x="202" y="234"/>
                    <a:pt x="202" y="234"/>
                  </a:cubicBezTo>
                  <a:lnTo>
                    <a:pt x="233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15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1AEF3A2-0CA0-47CB-B7C3-46784ABE9A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87176"/>
            <a:ext cx="4646951" cy="3434786"/>
          </a:xfrm>
        </p:spPr>
        <p:txBody>
          <a:bodyPr/>
          <a:lstStyle/>
          <a:p>
            <a:r>
              <a:rPr lang="en-US" dirty="0" smtClean="0"/>
              <a:t>Blueprint Workshop  Vietnam – Payroll + Time:</a:t>
            </a:r>
            <a:br>
              <a:rPr lang="en-US" dirty="0" smtClean="0"/>
            </a:br>
            <a:r>
              <a:rPr lang="en-US" sz="3600" dirty="0"/>
              <a:t>Introduction &amp;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0D46E5-AD0E-4B48-93CE-EDC066A1D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12 - 16 August | Melbourne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4" y="4877865"/>
            <a:ext cx="1851599" cy="6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1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/>
              <a:t>Monday </a:t>
            </a:r>
            <a:r>
              <a:rPr lang="en-AU" sz="2400" dirty="0" smtClean="0"/>
              <a:t>12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90690"/>
              </p:ext>
            </p:extLst>
          </p:nvPr>
        </p:nvGraphicFramePr>
        <p:xfrm>
          <a:off x="292309" y="1494436"/>
          <a:ext cx="7847354" cy="37186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09:30 - 09:45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Introductions &amp; Welcome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Matt</a:t>
                      </a:r>
                      <a:r>
                        <a:rPr lang="en-AU" sz="1600" baseline="0" dirty="0" smtClean="0"/>
                        <a:t> Bailey &amp; Gary Adamson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09:45 - 10:15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Current Payroll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Processes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10:15 –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Overview of GlobalView</a:t>
                      </a:r>
                      <a:r>
                        <a:rPr lang="en-AU" sz="1600" baseline="0" dirty="0" smtClean="0"/>
                        <a:t> Payroll and Time </a:t>
                      </a:r>
                    </a:p>
                    <a:p>
                      <a:r>
                        <a:rPr lang="en-AU" sz="1600" baseline="0" dirty="0" smtClean="0"/>
                        <a:t>Company Structure</a:t>
                      </a:r>
                    </a:p>
                    <a:p>
                      <a:r>
                        <a:rPr lang="en-AU" sz="1600" baseline="0" dirty="0" smtClean="0"/>
                        <a:t>Employee Structure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 / Bre Dawson 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 Frequencies / Off Cycles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/ Groups / Levels / Bands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Rates</a:t>
                      </a:r>
                      <a:r>
                        <a:rPr lang="en-A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Pay / Proration 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Qi Wang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8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2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Tuesday 13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67115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Deduction Details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Schedules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a9Db7.Q7iFtQ1VbJ8G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ZbDIeMeNyHBT4ygsfd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XLNGl8K5xtFHyTVFd5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OSMsJr9DKjQsna8BSC4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uhjG.ZSOCWDsqE4ZVd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8Usc_xD6Az2O6gNSoz6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p7lz.4AwDl.JL14fyW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5Gk2_H5_3dPyt9gDGr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throberts\AppData\Local\Temp\Templafy\PowerPointVsto\Assets\Backup_complete_Large_POS.p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throberts\AppData\Local\Temp\Templafy\PowerPointVsto\Assets\Bar_chart_1_Large_POS.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throberts\AppData\Local\Temp\Templafy\PowerPointVsto\Assets\Calculator_Large_POS.p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throberts\AppData\Local\Temp\Templafy\PowerPointVsto\Assets\Coffee_Large_POS.p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throberts\AppData\Local\Temp\Templafy\PowerPointVsto\Assets\Gesture_double_tap_Large_POS.p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throberts\AppData\Local\Temp\Templafy\PowerPointVsto\Assets\Globe_Large_POS.p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throberts\AppData\Local\Temp\Templafy\PowerPointVsto\Assets\Man_Large_POS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gjrhvk9_au34fGmHZ3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cA2fjMdLXI4Syx3Qpr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a6QO3ODlnKTGpZZGs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P_Blue Color Palette">
  <a:themeElements>
    <a:clrScheme name="ADP">
      <a:dk1>
        <a:srgbClr val="6F6F73"/>
      </a:dk1>
      <a:lt1>
        <a:sysClr val="window" lastClr="FFFFFF"/>
      </a:lt1>
      <a:dk2>
        <a:srgbClr val="AAA9AA"/>
      </a:dk2>
      <a:lt2>
        <a:srgbClr val="FFFFFF"/>
      </a:lt2>
      <a:accent1>
        <a:srgbClr val="F9A11A"/>
      </a:accent1>
      <a:accent2>
        <a:srgbClr val="CB4399"/>
      </a:accent2>
      <a:accent3>
        <a:srgbClr val="64BEEB"/>
      </a:accent3>
      <a:accent4>
        <a:srgbClr val="C4DA5A"/>
      </a:accent4>
      <a:accent5>
        <a:srgbClr val="AAA9AA"/>
      </a:accent5>
      <a:accent6>
        <a:srgbClr val="BDBBBB"/>
      </a:accent6>
      <a:hlink>
        <a:srgbClr val="0000FF"/>
      </a:hlink>
      <a:folHlink>
        <a:srgbClr val="C4DA5A"/>
      </a:folHlink>
    </a:clrScheme>
    <a:fontScheme name="AD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P 4:3 (Purple) | SketchDeck">
  <a:themeElements>
    <a:clrScheme name="ADP">
      <a:dk1>
        <a:srgbClr val="222222"/>
      </a:dk1>
      <a:lt1>
        <a:srgbClr val="FFFFFF"/>
      </a:lt1>
      <a:dk2>
        <a:srgbClr val="F2635D"/>
      </a:dk2>
      <a:lt2>
        <a:srgbClr val="EFDFD1"/>
      </a:lt2>
      <a:accent1>
        <a:srgbClr val="D0271D"/>
      </a:accent1>
      <a:accent2>
        <a:srgbClr val="F15C22"/>
      </a:accent2>
      <a:accent3>
        <a:srgbClr val="F9AC83"/>
      </a:accent3>
      <a:accent4>
        <a:srgbClr val="7967AE"/>
      </a:accent4>
      <a:accent5>
        <a:srgbClr val="26328C"/>
      </a:accent5>
      <a:accent6>
        <a:srgbClr val="121C4E"/>
      </a:accent6>
      <a:hlink>
        <a:srgbClr val="7D3420"/>
      </a:hlink>
      <a:folHlink>
        <a:srgbClr val="FAC8BF"/>
      </a:folHlink>
    </a:clrScheme>
    <a:fontScheme name="ADP">
      <a:majorFont>
        <a:latin typeface="Taub Sans"/>
        <a:ea typeface="Taub Sans 050"/>
        <a:cs typeface="Taub Sans 050"/>
      </a:majorFont>
      <a:minorFont>
        <a:latin typeface="Taub Sans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5"/>
          </a:solidFill>
        </a:ln>
      </a:spPr>
      <a:bodyPr lIns="0" tIns="0" rIns="0" bIns="0" rtlCol="0" anchor="ctr"/>
      <a:lstStyle>
        <a:defPPr algn="ctr">
          <a:spcAft>
            <a:spcPts val="1200"/>
          </a:spcAft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>
          <a:lnSpc>
            <a:spcPct val="100000"/>
          </a:lnSpc>
          <a:spcAft>
            <a:spcPts val="1200"/>
          </a:spcAft>
          <a:buClr>
            <a:schemeClr val="accent1"/>
          </a:buClr>
          <a:buFont typeface="Arial" panose="020B0604020202020204" pitchFamily="34" charset="0"/>
          <a:buNone/>
          <a:defRPr sz="11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2F705C3-C316-3B4B-A126-9F26EDBD4762}" vid="{48CEFB01-613B-3349-955F-5FC944BC26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4654</TotalTime>
  <Words>924</Words>
  <Application>Microsoft Office PowerPoint</Application>
  <PresentationFormat>On-screen Show (4:3)</PresentationFormat>
  <Paragraphs>297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Museo 700</vt:lpstr>
      <vt:lpstr>Taub Sans 050</vt:lpstr>
      <vt:lpstr>Arial</vt:lpstr>
      <vt:lpstr>Calibri</vt:lpstr>
      <vt:lpstr>Helvetica</vt:lpstr>
      <vt:lpstr>Taub Sans</vt:lpstr>
      <vt:lpstr>Times New Roman</vt:lpstr>
      <vt:lpstr>ADP_Blue Color Palette</vt:lpstr>
      <vt:lpstr>ADP 4:3 (Purple) | SketchDeck</vt:lpstr>
      <vt:lpstr>think-cell Slide</vt:lpstr>
      <vt:lpstr>Microsoft 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Day 1 Monday 12th August 2019</vt:lpstr>
      <vt:lpstr>Agenda Day 2 Tuesday 13th August 2019</vt:lpstr>
      <vt:lpstr>Agenda Day 3 Wednesday 14th August 2019</vt:lpstr>
      <vt:lpstr>Agenda Day 4 Thursday 15th August 2019</vt:lpstr>
      <vt:lpstr>Agenda Day 5 Friday 16th August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Day 1 Monday 12th August 2019</vt:lpstr>
      <vt:lpstr>PowerPoint Presentation</vt:lpstr>
      <vt:lpstr>PowerPoint Presentation</vt:lpstr>
      <vt:lpstr>PowerPoint Presentation</vt:lpstr>
      <vt:lpstr>Agenda Day 1 Monday 12th August 2019</vt:lpstr>
      <vt:lpstr>Agenda Day 2 Tuesday 13th August 2019</vt:lpstr>
    </vt:vector>
  </TitlesOfParts>
  <Company>Mullen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Lulkovitz</dc:creator>
  <cp:lastModifiedBy>Qi Wang</cp:lastModifiedBy>
  <cp:revision>269</cp:revision>
  <cp:lastPrinted>2019-06-16T06:21:30Z</cp:lastPrinted>
  <dcterms:created xsi:type="dcterms:W3CDTF">2015-05-13T14:54:49Z</dcterms:created>
  <dcterms:modified xsi:type="dcterms:W3CDTF">2019-08-12T06:49:29Z</dcterms:modified>
</cp:coreProperties>
</file>