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797675" cy="9926625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8" Type="http://schemas.openxmlformats.org/officeDocument/2006/relationships/slide" Target="slides/slide3.xml"/><Relationship Id="rId3" Type="http://schemas.openxmlformats.org/officeDocument/2006/relationships/tableStyles" Target="tableStyles.xml"/><Relationship Id="rId21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7" Type="http://schemas.openxmlformats.org/officeDocument/2006/relationships/slide" Target="slides/slide2.xml"/><Relationship Id="rId2" Type="http://schemas.openxmlformats.org/officeDocument/2006/relationships/presProps" Target="presProps.xml"/><Relationship Id="rId16" Type="http://schemas.openxmlformats.org/officeDocument/2006/relationships/slide" Target="slides/slide11.xml"/><Relationship Id="rId20" Type="http://schemas.openxmlformats.org/officeDocument/2006/relationships/customXml" Target="../customXml/item2.xml"/><Relationship Id="rId11" Type="http://schemas.openxmlformats.org/officeDocument/2006/relationships/slide" Target="slides/slide6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customXml" Target="../customXml/item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45976" cy="497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49591" y="0"/>
            <a:ext cx="2945976" cy="497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917575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79029" y="4714708"/>
            <a:ext cx="5439616" cy="4468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36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360"/>
              </a:spcBef>
              <a:spcAft>
                <a:spcPts val="0"/>
              </a:spcAft>
              <a:defRPr/>
            </a:lvl2pPr>
            <a:lvl3pPr indent="0" marL="914400" marR="0" rtl="0" algn="l">
              <a:spcBef>
                <a:spcPts val="360"/>
              </a:spcBef>
              <a:spcAft>
                <a:spcPts val="0"/>
              </a:spcAft>
              <a:defRPr/>
            </a:lvl3pPr>
            <a:lvl4pPr indent="0" marL="1371600" marR="0" rtl="0" algn="l">
              <a:spcBef>
                <a:spcPts val="360"/>
              </a:spcBef>
              <a:spcAft>
                <a:spcPts val="0"/>
              </a:spcAft>
              <a:defRPr/>
            </a:lvl4pPr>
            <a:lvl5pPr indent="0" marL="1828800" marR="0" rtl="0" algn="l">
              <a:spcBef>
                <a:spcPts val="360"/>
              </a:spcBef>
              <a:spcAft>
                <a:spcPts val="0"/>
              </a:spcAft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9427199"/>
            <a:ext cx="2945976" cy="4972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49591" y="9427199"/>
            <a:ext cx="2945976" cy="4972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50" rIns="91450" tIns="457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917575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79029" y="4714708"/>
            <a:ext cx="5439616" cy="4468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50" rIns="91450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3849591" y="9427199"/>
            <a:ext cx="2945976" cy="4972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50" rIns="91450" tIns="457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917575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79029" y="4714708"/>
            <a:ext cx="5439616" cy="4468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50" rIns="91450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3849591" y="9427199"/>
            <a:ext cx="2945976" cy="4972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50" rIns="91450" tIns="457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917575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79029" y="4714708"/>
            <a:ext cx="5439616" cy="4468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50" rIns="91450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3849591" y="9427199"/>
            <a:ext cx="2945976" cy="4972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50" rIns="91450" tIns="457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917575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79029" y="4714708"/>
            <a:ext cx="5439616" cy="4468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50" rIns="91450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3849591" y="9427199"/>
            <a:ext cx="2945976" cy="4972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50" rIns="91450" tIns="457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917575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79029" y="4714708"/>
            <a:ext cx="5439616" cy="4468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50" rIns="91450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3849591" y="9427199"/>
            <a:ext cx="2945976" cy="4972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50" rIns="91450" tIns="457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79029" y="4714708"/>
            <a:ext cx="5439616" cy="446831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917575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917575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79029" y="4714708"/>
            <a:ext cx="5439616" cy="4468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50" rIns="91450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3849591" y="9427199"/>
            <a:ext cx="2945976" cy="4972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50" rIns="91450" tIns="457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917575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79029" y="4714708"/>
            <a:ext cx="5439616" cy="4468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50" rIns="91450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A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‘Academic knowledge’ isn’t just recording and rewriting what information already exists.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baseline="0" i="0" lang="en-A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about demonstrating your research, your analysis and evaluation of the information you have found.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baseline="0" i="0" lang="en-A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need to add other (credible and authoritative) voices to support your own by using citations and by referencing.</a:t>
            </a:r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3849591" y="9427199"/>
            <a:ext cx="2945976" cy="4972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50" rIns="91450" tIns="457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79029" y="4714708"/>
            <a:ext cx="5439616" cy="446831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917575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79029" y="4714708"/>
            <a:ext cx="5439616" cy="446831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917575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79029" y="4714708"/>
            <a:ext cx="5439616" cy="446831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917575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917575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79029" y="4714708"/>
            <a:ext cx="5439616" cy="4468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50" rIns="91450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3849591" y="9427199"/>
            <a:ext cx="2945976" cy="4972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50" rIns="91450" tIns="457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917575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79029" y="4714708"/>
            <a:ext cx="5439616" cy="4468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50" rIns="91450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3849591" y="9427199"/>
            <a:ext cx="2945976" cy="4972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50" rIns="91450" tIns="457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2625" y="1557337"/>
            <a:ext cx="6553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682625" y="3357562"/>
            <a:ext cx="5859462" cy="5032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11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  <a:defRPr/>
            </a:lvl1pPr>
            <a:lvl2pPr indent="-53975" marL="485775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2pPr>
            <a:lvl3pPr indent="-58737" marL="795338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3pPr>
            <a:lvl4pPr indent="-61912" marL="1090613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4pPr>
            <a:lvl5pPr indent="-57150" marL="1390650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5pPr>
            <a:lvl6pPr indent="-57150" marL="1847850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6pPr>
            <a:lvl7pPr indent="-57150" marL="2305050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7pPr>
            <a:lvl8pPr indent="-57150" marL="2762250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8pPr>
            <a:lvl9pPr indent="-57150" marL="3219450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81000" y="274637"/>
            <a:ext cx="8229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44500" y="65659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2611438" y="6575425"/>
            <a:ext cx="3832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23037" y="65786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1000" y="1300162"/>
            <a:ext cx="8229600" cy="4865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6675" marL="180975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•"/>
              <a:defRPr/>
            </a:lvl1pPr>
            <a:lvl2pPr indent="-53975" marL="485775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2pPr>
            <a:lvl3pPr indent="-58737" marL="795338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3pPr>
            <a:lvl4pPr indent="-61912" marL="1090613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4pPr>
            <a:lvl5pPr indent="-57150" marL="139065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5pPr>
            <a:lvl6pPr indent="-57150" marL="184785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6pPr>
            <a:lvl7pPr indent="-57150" marL="230505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7pPr>
            <a:lvl8pPr indent="-57150" marL="276225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8pPr>
            <a:lvl9pPr indent="-57150" marL="321945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Activity - writing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81000" y="274637"/>
            <a:ext cx="8229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81000" y="1300162"/>
            <a:ext cx="8229600" cy="4865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6675" marL="180975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•"/>
              <a:defRPr/>
            </a:lvl1pPr>
            <a:lvl2pPr indent="-53975" marL="485775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2pPr>
            <a:lvl3pPr indent="-58737" marL="795338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3pPr>
            <a:lvl4pPr indent="-61912" marL="1090613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4pPr>
            <a:lvl5pPr indent="-57150" marL="139065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5pPr>
            <a:lvl6pPr indent="-57150" marL="184785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6pPr>
            <a:lvl7pPr indent="-57150" marL="230505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7pPr>
            <a:lvl8pPr indent="-57150" marL="276225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8pPr>
            <a:lvl9pPr indent="-57150" marL="321945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444500" y="65659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2611438" y="6575425"/>
            <a:ext cx="3832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523037" y="65786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30" name="Shape 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038" y="80963"/>
            <a:ext cx="1116012" cy="1116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 - speaking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1000" y="274637"/>
            <a:ext cx="8229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81000" y="1300162"/>
            <a:ext cx="8229600" cy="4865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6675" marL="180975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•"/>
              <a:defRPr/>
            </a:lvl1pPr>
            <a:lvl2pPr indent="-53975" marL="485775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2pPr>
            <a:lvl3pPr indent="-58737" marL="795338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3pPr>
            <a:lvl4pPr indent="-61912" marL="1090613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4pPr>
            <a:lvl5pPr indent="-57150" marL="139065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5pPr>
            <a:lvl6pPr indent="-57150" marL="184785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6pPr>
            <a:lvl7pPr indent="-57150" marL="230505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7pPr>
            <a:lvl8pPr indent="-57150" marL="276225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8pPr>
            <a:lvl9pPr indent="-57150" marL="321945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44500" y="65659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2611438" y="6575425"/>
            <a:ext cx="3832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23037" y="65786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66840" y="174625"/>
            <a:ext cx="1425638" cy="878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 - reading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81000" y="274637"/>
            <a:ext cx="8229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81000" y="1300162"/>
            <a:ext cx="8229600" cy="4865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6675" marL="180975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•"/>
              <a:defRPr/>
            </a:lvl1pPr>
            <a:lvl2pPr indent="-53975" marL="485775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2pPr>
            <a:lvl3pPr indent="-58737" marL="795338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3pPr>
            <a:lvl4pPr indent="-61912" marL="1090613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4pPr>
            <a:lvl5pPr indent="-57150" marL="139065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5pPr>
            <a:lvl6pPr indent="-57150" marL="184785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6pPr>
            <a:lvl7pPr indent="-57150" marL="230505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7pPr>
            <a:lvl8pPr indent="-57150" marL="276225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8pPr>
            <a:lvl9pPr indent="-57150" marL="321945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44500" y="65659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2611438" y="6575425"/>
            <a:ext cx="3832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23037" y="65786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44" name="Shape 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52320" y="115886"/>
            <a:ext cx="1512292" cy="1026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81000" y="274637"/>
            <a:ext cx="8229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81000" y="1300162"/>
            <a:ext cx="4038599" cy="4865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572000" y="1300162"/>
            <a:ext cx="4038599" cy="4865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444500" y="65659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2611438" y="6575425"/>
            <a:ext cx="3832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523037" y="65786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44500" y="65659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2611438" y="6575425"/>
            <a:ext cx="3832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23037" y="65786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0" type="dt"/>
          </p:nvPr>
        </p:nvSpPr>
        <p:spPr>
          <a:xfrm>
            <a:off x="444500" y="65659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2611438" y="6575425"/>
            <a:ext cx="3832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23037" y="65786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81000" y="274637"/>
            <a:ext cx="8229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444500" y="65659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2611438" y="6575425"/>
            <a:ext cx="3832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6523037" y="65786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534150"/>
            <a:ext cx="9144000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/>
          <p:nvPr>
            <p:ph type="title"/>
          </p:nvPr>
        </p:nvSpPr>
        <p:spPr>
          <a:xfrm>
            <a:off x="381000" y="274637"/>
            <a:ext cx="8229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81000" y="1300162"/>
            <a:ext cx="8229600" cy="4865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6675" marL="180975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•"/>
              <a:defRPr/>
            </a:lvl1pPr>
            <a:lvl2pPr indent="-53975" marL="485775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2pPr>
            <a:lvl3pPr indent="-58737" marL="795338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3pPr>
            <a:lvl4pPr indent="-61912" marL="1090613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4pPr>
            <a:lvl5pPr indent="-57150" marL="1390650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5pPr>
            <a:lvl6pPr indent="-57150" marL="1847850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6pPr>
            <a:lvl7pPr indent="-57150" marL="2305050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7pPr>
            <a:lvl8pPr indent="-57150" marL="2762250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8pPr>
            <a:lvl9pPr indent="-57150" marL="3219450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44500" y="65659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2611438" y="6575425"/>
            <a:ext cx="3832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23037" y="65786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png"/><Relationship Id="rId4" Type="http://schemas.openxmlformats.org/officeDocument/2006/relationships/hyperlink" Target="http://www1.rmit.edu.au/library/referencing-guides" TargetMode="External"/><Relationship Id="rId5" Type="http://schemas.openxmlformats.org/officeDocument/2006/relationships/hyperlink" Target="https://emedia.rmit.edu.au/learninglab/" TargetMode="External"/><Relationship Id="rId6" Type="http://schemas.openxmlformats.org/officeDocument/2006/relationships/hyperlink" Target="https://emedia.rmit.edu.au/learninglab/" TargetMode="External"/><Relationship Id="rId7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681929" y="764704"/>
            <a:ext cx="8210550" cy="237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AU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CourseCode Course Name</a:t>
            </a:r>
            <a:br>
              <a:rPr b="0" baseline="0" i="0" lang="en-AU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baseline="0" i="0" lang="en-AU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baseline="0" i="0" lang="en-AU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AU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Referencing</a:t>
            </a:r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682625" y="3717851"/>
            <a:ext cx="5859462" cy="503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Study and Learning Centre</a:t>
            </a:r>
          </a:p>
          <a:p>
            <a:pPr indent="0" lvl="0" marL="0" marR="0" rtl="0" algn="l">
              <a:spcBef>
                <a:spcPts val="11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81000" y="274637"/>
            <a:ext cx="8229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500" u="none" cap="none" strike="noStrike">
              <a:solidFill>
                <a:srgbClr val="EE3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81000" y="1300162"/>
            <a:ext cx="8229600" cy="4865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Writing activity/exercise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 txBox="1"/>
          <p:nvPr>
            <p:ph idx="10" type="dt"/>
          </p:nvPr>
        </p:nvSpPr>
        <p:spPr>
          <a:xfrm>
            <a:off x="444500" y="65659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RMIT University©2015</a:t>
            </a:r>
          </a:p>
        </p:txBody>
      </p:sp>
      <p:sp>
        <p:nvSpPr>
          <p:cNvPr id="167" name="Shape 167"/>
          <p:cNvSpPr txBox="1"/>
          <p:nvPr>
            <p:ph idx="11" type="ftr"/>
          </p:nvPr>
        </p:nvSpPr>
        <p:spPr>
          <a:xfrm>
            <a:off x="2611438" y="6575425"/>
            <a:ext cx="3832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Study and Learning Centre</a:t>
            </a: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6523037" y="65786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381000" y="1300162"/>
            <a:ext cx="8229600" cy="4865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Speaking/discussion activity/exercise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6675" lvl="0" marL="180975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444500" y="65659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RMIT University©2015</a:t>
            </a:r>
          </a:p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2611438" y="6575425"/>
            <a:ext cx="3832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Study and Learning Centre</a:t>
            </a: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6523037" y="65786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78" name="Shape 178"/>
          <p:cNvSpPr txBox="1"/>
          <p:nvPr>
            <p:ph type="title"/>
          </p:nvPr>
        </p:nvSpPr>
        <p:spPr>
          <a:xfrm>
            <a:off x="381000" y="274637"/>
            <a:ext cx="8229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500" u="none" cap="none" strike="noStrike">
              <a:solidFill>
                <a:srgbClr val="EE32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81000" y="274637"/>
            <a:ext cx="8229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500" u="none" cap="none" strike="noStrike">
              <a:solidFill>
                <a:srgbClr val="EE3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81000" y="1300162"/>
            <a:ext cx="8229600" cy="4865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Reading activity/exercise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6675" lvl="0" marL="180975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/>
          <p:nvPr>
            <p:ph idx="10" type="dt"/>
          </p:nvPr>
        </p:nvSpPr>
        <p:spPr>
          <a:xfrm>
            <a:off x="444500" y="65659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RMIT University©2015</a:t>
            </a:r>
          </a:p>
        </p:txBody>
      </p:sp>
      <p:sp>
        <p:nvSpPr>
          <p:cNvPr id="187" name="Shape 187"/>
          <p:cNvSpPr txBox="1"/>
          <p:nvPr>
            <p:ph idx="11" type="ftr"/>
          </p:nvPr>
        </p:nvSpPr>
        <p:spPr>
          <a:xfrm>
            <a:off x="2611438" y="6575425"/>
            <a:ext cx="3832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Study and Learning Centre</a:t>
            </a: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6523037" y="65786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81000" y="274637"/>
            <a:ext cx="8229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AU" sz="2500" u="none" cap="none" strike="noStrike">
                <a:solidFill>
                  <a:srgbClr val="EE3224"/>
                </a:solidFill>
                <a:latin typeface="Arial"/>
                <a:ea typeface="Arial"/>
                <a:cs typeface="Arial"/>
                <a:sym typeface="Arial"/>
              </a:rPr>
              <a:t>What have you learned?</a:t>
            </a:r>
          </a:p>
        </p:txBody>
      </p:sp>
      <p:sp>
        <p:nvSpPr>
          <p:cNvPr id="195" name="Shape 195"/>
          <p:cNvSpPr txBox="1"/>
          <p:nvPr>
            <p:ph idx="10" type="dt"/>
          </p:nvPr>
        </p:nvSpPr>
        <p:spPr>
          <a:xfrm>
            <a:off x="444500" y="65659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RMIT University©2015</a:t>
            </a:r>
          </a:p>
        </p:txBody>
      </p:sp>
      <p:sp>
        <p:nvSpPr>
          <p:cNvPr id="196" name="Shape 196"/>
          <p:cNvSpPr txBox="1"/>
          <p:nvPr>
            <p:ph idx="11" type="ftr"/>
          </p:nvPr>
        </p:nvSpPr>
        <p:spPr>
          <a:xfrm>
            <a:off x="2611438" y="6575425"/>
            <a:ext cx="3832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Study and Learning Centre</a:t>
            </a: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6523037" y="65786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81000" y="1300162"/>
            <a:ext cx="8229600" cy="4865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0975" lvl="0" marL="180975" marR="0" rtl="0" algn="l">
              <a:spcBef>
                <a:spcPts val="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Char char="•"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</a:p>
          <a:p>
            <a:pPr indent="-168275" lvl="1" marL="485775" marR="0" rtl="0" algn="l">
              <a:spcBef>
                <a:spcPts val="60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Char char="–"/>
            </a:pPr>
            <a:r>
              <a:rPr b="0" baseline="0" i="0" lang="en-AU" sz="24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</a:p>
          <a:p>
            <a:pPr indent="-180975" lvl="0" marL="180975" marR="0" rtl="0" algn="l">
              <a:spcBef>
                <a:spcPts val="120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Char char="•"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</a:p>
          <a:p>
            <a:pPr indent="-168275" lvl="1" marL="485775" marR="0" rtl="0" algn="l">
              <a:spcBef>
                <a:spcPts val="60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Char char="–"/>
            </a:pPr>
            <a:r>
              <a:rPr b="0" baseline="0" i="0" lang="en-AU" sz="24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</a:p>
          <a:p>
            <a:pPr indent="-66675" lvl="0" marL="180975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6675" lvl="0" marL="180975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81000" y="274637"/>
            <a:ext cx="8229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AU" sz="3600" u="none" cap="none" strike="noStrike">
                <a:solidFill>
                  <a:srgbClr val="EE3224"/>
                </a:solidFill>
                <a:latin typeface="Arial"/>
                <a:ea typeface="Arial"/>
                <a:cs typeface="Arial"/>
                <a:sym typeface="Arial"/>
              </a:rPr>
              <a:t>University culture</a:t>
            </a:r>
          </a:p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44500" y="65659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RMIT University©2015</a:t>
            </a:r>
          </a:p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2611438" y="6575425"/>
            <a:ext cx="3832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 and Learning Centre</a:t>
            </a:r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23037" y="65786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1000" y="1268758"/>
            <a:ext cx="4623047" cy="4897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Universities are like another country. </a:t>
            </a:r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have their own unique culture, rules, customs and language.</a:t>
            </a:r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entering a new culture you need to understand what these are. </a:t>
            </a:r>
          </a:p>
          <a:p>
            <a:pPr indent="-66675" lvl="0" marL="180975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0071" y="404663"/>
            <a:ext cx="3699495" cy="605371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7689664" y="6340278"/>
            <a:ext cx="1233635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AU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(Source: Google. Image by unknown)</a:t>
            </a:r>
            <a:r>
              <a:rPr b="0" baseline="0" i="0" lang="en-A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5482" l="4819" r="11631" t="6286"/>
          <a:stretch/>
        </p:blipFill>
        <p:spPr>
          <a:xfrm>
            <a:off x="84378" y="3207792"/>
            <a:ext cx="8952117" cy="33175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>
            <p:ph type="title"/>
          </p:nvPr>
        </p:nvSpPr>
        <p:spPr>
          <a:xfrm>
            <a:off x="381000" y="274637"/>
            <a:ext cx="8229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AU" sz="3200" u="none" cap="none" strike="noStrike">
                <a:solidFill>
                  <a:srgbClr val="EE3224"/>
                </a:solidFill>
                <a:latin typeface="Arial"/>
                <a:ea typeface="Arial"/>
                <a:cs typeface="Arial"/>
                <a:sym typeface="Arial"/>
              </a:rPr>
              <a:t>Becoming part of a ‘knowledge community’</a:t>
            </a:r>
            <a:br>
              <a:rPr b="0" baseline="0" i="0" lang="en-AU" sz="2800" u="none" cap="none" strike="noStrike">
                <a:solidFill>
                  <a:srgbClr val="EE3224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baseline="0" i="0" lang="en-AU" sz="2800" u="none" cap="none" strike="noStrike">
                <a:solidFill>
                  <a:srgbClr val="EE3224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444500" y="65659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RMIT University©2015</a:t>
            </a:r>
          </a:p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2611438" y="6575425"/>
            <a:ext cx="3832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Study and Learning Centre</a:t>
            </a: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6523037" y="65786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1000" y="1052737"/>
            <a:ext cx="8229600" cy="511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0975" lvl="0" marL="180975" marR="0" rtl="0" algn="l">
              <a:spcBef>
                <a:spcPts val="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Char char="•"/>
            </a:pPr>
            <a:r>
              <a:rPr b="0" baseline="0" i="0" lang="en-A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University communities value knowledge creation</a:t>
            </a:r>
          </a:p>
          <a:p>
            <a:pPr indent="-180975" lvl="0" marL="180975" marR="0" rtl="0" algn="l">
              <a:spcBef>
                <a:spcPts val="110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Char char="•"/>
            </a:pPr>
            <a:r>
              <a:rPr b="0" baseline="0" i="0" lang="en-A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knowledge builds on the work of many</a:t>
            </a:r>
          </a:p>
          <a:p>
            <a:pPr indent="0" lvl="1" marL="0" marR="0" rtl="0" algn="l">
              <a:spcBef>
                <a:spcPts val="125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University culture expects students to be respectful of this prior knowledge and of the people who generated it </a:t>
            </a:r>
          </a:p>
          <a:p>
            <a:pPr indent="0" lvl="1" marL="0" marR="0" rtl="0" algn="l">
              <a:spcBef>
                <a:spcPts val="60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(Hathaway 2015)</a:t>
            </a: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84378" y="6235026"/>
            <a:ext cx="2111358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A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(Source: RMIT. Image by Graduation)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21809" l="0" r="0" t="0"/>
          <a:stretch/>
        </p:blipFill>
        <p:spPr>
          <a:xfrm>
            <a:off x="0" y="3702612"/>
            <a:ext cx="9144000" cy="289473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>
            <p:ph type="title"/>
          </p:nvPr>
        </p:nvSpPr>
        <p:spPr>
          <a:xfrm>
            <a:off x="381000" y="274637"/>
            <a:ext cx="8229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AU" sz="3200" u="none" cap="none" strike="noStrike">
                <a:solidFill>
                  <a:srgbClr val="EE3224"/>
                </a:solidFill>
                <a:latin typeface="Arial"/>
                <a:ea typeface="Arial"/>
                <a:cs typeface="Arial"/>
                <a:sym typeface="Arial"/>
              </a:rPr>
              <a:t>How? 	Reference!			</a:t>
            </a:r>
          </a:p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444500" y="65659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RMIT University©2015</a:t>
            </a:r>
          </a:p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2611438" y="6575425"/>
            <a:ext cx="3832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 and Learning Centre</a:t>
            </a: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523037" y="65786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81000" y="908720"/>
            <a:ext cx="8367464" cy="3522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Academic knowledge is about being ‘critical’ </a:t>
            </a:r>
          </a:p>
          <a:p>
            <a:pPr indent="-342900" lvl="1" marL="647700" marR="0" rtl="0" algn="l">
              <a:spcBef>
                <a:spcPts val="60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Char char="–"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analysing, comparing and  evaluating information</a:t>
            </a:r>
          </a:p>
          <a:p>
            <a:pPr indent="-342900" lvl="1" marL="647700" marR="0" rtl="0" algn="l">
              <a:spcBef>
                <a:spcPts val="60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Char char="–"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incorporating other voices </a:t>
            </a:r>
            <a:r>
              <a:rPr b="0" baseline="0" i="1" lang="en-A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(as well as your own)</a:t>
            </a:r>
          </a:p>
          <a:p>
            <a:pPr indent="-180975" lvl="0" marL="180975" marR="0" rtl="0" algn="l">
              <a:spcBef>
                <a:spcPts val="120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Char char="•"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builds on knowledge using previous contributions </a:t>
            </a:r>
          </a:p>
          <a:p>
            <a:pPr indent="-180975" lvl="0" marL="180975" marR="0" rtl="0" algn="l">
              <a:spcBef>
                <a:spcPts val="120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Char char="•"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acknowledge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baseline="0" i="1" lang="en-A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(reference &amp; cite) 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contributions</a:t>
            </a:r>
          </a:p>
          <a:p>
            <a:pPr indent="-66675" lvl="0" marL="180975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6675" lvl="0" marL="180975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6675" lvl="0" marL="180975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6675" lvl="0" marL="180975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7055767" y="6381907"/>
            <a:ext cx="208823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A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Flickr. Image by Harmes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0" type="dt"/>
          </p:nvPr>
        </p:nvSpPr>
        <p:spPr>
          <a:xfrm>
            <a:off x="444500" y="65659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RMIT University©2015</a:t>
            </a:r>
          </a:p>
        </p:txBody>
      </p:sp>
      <p:sp>
        <p:nvSpPr>
          <p:cNvPr id="114" name="Shape 114"/>
          <p:cNvSpPr txBox="1"/>
          <p:nvPr>
            <p:ph idx="11" type="ftr"/>
          </p:nvPr>
        </p:nvSpPr>
        <p:spPr>
          <a:xfrm>
            <a:off x="2611438" y="6575425"/>
            <a:ext cx="3832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 and Learning Centre</a:t>
            </a: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6523037" y="65786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81000" y="1300162"/>
            <a:ext cx="8229600" cy="5081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need to reference all information taken from external sources to: </a:t>
            </a:r>
          </a:p>
          <a:p>
            <a:pPr indent="-342900" lvl="0" marL="342900" marR="0" rtl="0" algn="l">
              <a:spcBef>
                <a:spcPts val="110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AutoNum type="arabicPeriod"/>
            </a:pPr>
            <a:r>
              <a:rPr b="0" baseline="0" i="0" lang="en-A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credibility to your work</a:t>
            </a:r>
          </a:p>
          <a:p>
            <a:pPr indent="0" lvl="1" marL="304800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Acknowledgement of academic sources shows that you have undertaken research, rather than inventing information. </a:t>
            </a:r>
          </a:p>
          <a:p>
            <a:pPr indent="-342900" lvl="0" marL="342900" marR="0" rtl="0" algn="l">
              <a:spcBef>
                <a:spcPts val="110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AutoNum type="arabicPeriod"/>
            </a:pPr>
            <a:r>
              <a:rPr b="0" baseline="0" i="0" lang="en-A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acknowledge the work of others </a:t>
            </a:r>
          </a:p>
          <a:p>
            <a:pPr indent="0" lvl="1" marL="304800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 should be given to authors whose work or ideas you have used.  </a:t>
            </a:r>
          </a:p>
          <a:p>
            <a:pPr indent="-342900" lvl="0" marL="342900" marR="0" rtl="0" algn="l">
              <a:spcBef>
                <a:spcPts val="110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AutoNum type="arabicPeriod"/>
            </a:pPr>
            <a:r>
              <a:rPr b="0" baseline="0" i="0" lang="en-A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your ‘voice’ </a:t>
            </a:r>
          </a:p>
          <a:p>
            <a:pPr indent="0" lvl="1" marL="304800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argument needs to be distinguished from the sources you have used.</a:t>
            </a:r>
          </a:p>
          <a:p>
            <a:pPr indent="-342900" lvl="0" marL="342900" marR="0" rtl="0" algn="l">
              <a:spcBef>
                <a:spcPts val="110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AutoNum type="arabicPeriod"/>
            </a:pPr>
            <a:r>
              <a:rPr b="0" baseline="0" i="0" lang="en-A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 against accusations of plagiarism</a:t>
            </a:r>
          </a:p>
          <a:p>
            <a:pPr indent="-6350" lvl="1" marL="323850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 referencing, your original arguments and ideas may not be credited. </a:t>
            </a:r>
          </a:p>
        </p:txBody>
      </p:sp>
      <p:sp>
        <p:nvSpPr>
          <p:cNvPr id="117" name="Shape 117"/>
          <p:cNvSpPr txBox="1"/>
          <p:nvPr>
            <p:ph type="title"/>
          </p:nvPr>
        </p:nvSpPr>
        <p:spPr>
          <a:xfrm>
            <a:off x="381000" y="274637"/>
            <a:ext cx="8229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AU" sz="3200" u="none" cap="none" strike="noStrike">
                <a:solidFill>
                  <a:srgbClr val="EE3224"/>
                </a:solidFill>
                <a:latin typeface="Arial"/>
                <a:ea typeface="Arial"/>
                <a:cs typeface="Arial"/>
                <a:sym typeface="Arial"/>
              </a:rPr>
              <a:t>Why do I reference?				Part 1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0" type="dt"/>
          </p:nvPr>
        </p:nvSpPr>
        <p:spPr>
          <a:xfrm>
            <a:off x="444500" y="65659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RMIT University©2015</a:t>
            </a:r>
          </a:p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2611438" y="6575425"/>
            <a:ext cx="3832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 and Learning Centre</a:t>
            </a:r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523037" y="65786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81000" y="1300162"/>
            <a:ext cx="8229600" cy="4865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AutoNum type="arabicPeriod"/>
            </a:pPr>
            <a:r>
              <a:rPr b="0" baseline="0" i="0" lang="en-A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words I use to organise and add to the structure of the assignment restating themes that have been cited</a:t>
            </a:r>
          </a:p>
          <a:p>
            <a:pPr indent="-342900" lvl="0" marL="342900" marR="0" rtl="0" algn="l">
              <a:spcBef>
                <a:spcPts val="240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AutoNum type="arabicPeriod"/>
            </a:pPr>
            <a:r>
              <a:rPr b="0" baseline="0" i="0" lang="en-A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knowledge general or specific to my area of study</a:t>
            </a:r>
          </a:p>
          <a:p>
            <a:pPr indent="-342900" lvl="0" marL="342900" marR="0" rtl="0" algn="l">
              <a:spcBef>
                <a:spcPts val="240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AutoNum type="arabicPeriod"/>
            </a:pPr>
            <a:r>
              <a:rPr b="0" baseline="0" i="0" lang="en-A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original work – ideas, findings from research or experiments, designs or artworks </a:t>
            </a:r>
            <a:r>
              <a:rPr b="0" baseline="0" i="0" lang="en-A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(unless it has been published or exhibited already)</a:t>
            </a: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x="381000" y="274637"/>
            <a:ext cx="8229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AU" sz="3200" u="none" cap="none" strike="noStrike">
                <a:solidFill>
                  <a:srgbClr val="EE3224"/>
                </a:solidFill>
                <a:latin typeface="Arial"/>
                <a:ea typeface="Arial"/>
                <a:cs typeface="Arial"/>
                <a:sym typeface="Arial"/>
              </a:rPr>
              <a:t>But I don’t need to reference …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81000" y="274637"/>
            <a:ext cx="8229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AU" sz="3200" u="none" cap="none" strike="noStrike">
                <a:solidFill>
                  <a:srgbClr val="EE3224"/>
                </a:solidFill>
                <a:latin typeface="Arial"/>
                <a:ea typeface="Arial"/>
                <a:cs typeface="Arial"/>
                <a:sym typeface="Arial"/>
              </a:rPr>
              <a:t>Referencing and plagiarism</a:t>
            </a:r>
          </a:p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444500" y="65659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RMIT University©2015</a:t>
            </a:r>
          </a:p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2611438" y="6575425"/>
            <a:ext cx="3832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 and Learning Centre</a:t>
            </a: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6523037" y="65786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81000" y="1300162"/>
            <a:ext cx="8229600" cy="4865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1" baseline="0" i="0" lang="en-A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Referencing</a:t>
            </a:r>
          </a:p>
          <a:p>
            <a:pPr indent="0" lvl="0" marL="0" marR="0" rtl="0" algn="l">
              <a:spcBef>
                <a:spcPts val="110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Acknowledging the ideas of experts in your own writing</a:t>
            </a: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1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1" baseline="0" i="0" lang="en-A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Plagiarism</a:t>
            </a:r>
          </a:p>
          <a:p>
            <a:pPr indent="0" lvl="0" marL="0" marR="0" rtl="0" algn="l">
              <a:spcBef>
                <a:spcPts val="110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work of others without acknowledgement (cheating)</a:t>
            </a: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90550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Char char="–"/>
            </a:pPr>
            <a:r>
              <a:rPr b="0" baseline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Buying, stealing or borrowing and submitting others’ work as your own</a:t>
            </a:r>
          </a:p>
          <a:p>
            <a:pPr indent="-285750" lvl="1" marL="590550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Char char="–"/>
            </a:pPr>
            <a:r>
              <a:rPr b="0" baseline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Downloading, copying, cutting and pasting text without acknowledgement</a:t>
            </a:r>
          </a:p>
          <a:p>
            <a:pPr indent="-285750" lvl="1" marL="590550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Char char="–"/>
            </a:pPr>
            <a:r>
              <a:rPr b="0" baseline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significant ideas from someone else – concepts or theories need to be acknowledged</a:t>
            </a: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1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Violates copyright laws and  trademark laws and is academically dishonest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21786" l="0" r="0" t="0"/>
          <a:stretch/>
        </p:blipFill>
        <p:spPr>
          <a:xfrm>
            <a:off x="-36513" y="0"/>
            <a:ext cx="9217022" cy="655988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>
            <p:ph type="title"/>
          </p:nvPr>
        </p:nvSpPr>
        <p:spPr>
          <a:xfrm>
            <a:off x="251519" y="274637"/>
            <a:ext cx="835908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AU" sz="3200" u="none" cap="none" strike="noStrike">
                <a:solidFill>
                  <a:srgbClr val="EE3224"/>
                </a:solidFill>
                <a:latin typeface="Arial"/>
                <a:ea typeface="Arial"/>
                <a:cs typeface="Arial"/>
                <a:sym typeface="Arial"/>
              </a:rPr>
              <a:t>Referencing guides</a:t>
            </a:r>
          </a:p>
        </p:txBody>
      </p:sp>
      <p:sp>
        <p:nvSpPr>
          <p:cNvPr id="142" name="Shape 142"/>
          <p:cNvSpPr txBox="1"/>
          <p:nvPr>
            <p:ph idx="10" type="dt"/>
          </p:nvPr>
        </p:nvSpPr>
        <p:spPr>
          <a:xfrm>
            <a:off x="444500" y="65659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RMIT University©2015</a:t>
            </a:r>
          </a:p>
        </p:txBody>
      </p:sp>
      <p:sp>
        <p:nvSpPr>
          <p:cNvPr id="143" name="Shape 143"/>
          <p:cNvSpPr txBox="1"/>
          <p:nvPr>
            <p:ph idx="11" type="ftr"/>
          </p:nvPr>
        </p:nvSpPr>
        <p:spPr>
          <a:xfrm>
            <a:off x="2611438" y="6575425"/>
            <a:ext cx="3832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Study and Learning Centre</a:t>
            </a:r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6523037" y="65786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3568" y="764704"/>
            <a:ext cx="8280919" cy="5401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referencing systems require the same basic information:</a:t>
            </a: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▪"/>
            </a:pPr>
            <a:r>
              <a:rPr b="1" baseline="0" i="0" lang="en-A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 </a:t>
            </a: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▪"/>
            </a:pPr>
            <a:r>
              <a:rPr b="1" baseline="0" i="0" lang="en-A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year</a:t>
            </a: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▪"/>
            </a:pPr>
            <a:r>
              <a:rPr b="1" baseline="0" i="0" lang="en-A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title </a:t>
            </a: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▪"/>
            </a:pPr>
            <a:r>
              <a:rPr b="1" baseline="0" i="0" lang="en-A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publication details (publisher/place)</a:t>
            </a:r>
          </a:p>
          <a:p>
            <a:pPr indent="0" lvl="1" marL="457200" marR="0" rtl="0" algn="l">
              <a:spcBef>
                <a:spcPts val="5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5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Library referencing guides - RMIT University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20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5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RMIT Learning Lab</a:t>
            </a:r>
          </a:p>
          <a:p>
            <a:pPr indent="0" lvl="1" marL="457200" marR="0" rtl="0" algn="l">
              <a:spcBef>
                <a:spcPts val="50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3528" y="4500673"/>
            <a:ext cx="309561" cy="31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3528" y="5301207"/>
            <a:ext cx="309561" cy="31114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7406053" y="6356067"/>
            <a:ext cx="1728191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AU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(Source: flikr. Image by Bentley)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81000" y="274637"/>
            <a:ext cx="8229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AU" sz="2500" u="none" cap="none" strike="noStrike">
                <a:solidFill>
                  <a:srgbClr val="EE3224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155" name="Shape 155"/>
          <p:cNvSpPr txBox="1"/>
          <p:nvPr>
            <p:ph idx="10" type="dt"/>
          </p:nvPr>
        </p:nvSpPr>
        <p:spPr>
          <a:xfrm>
            <a:off x="444500" y="65659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RMIT University©2015</a:t>
            </a:r>
          </a:p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2611438" y="6575425"/>
            <a:ext cx="3832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Study and Learning Centre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6523037" y="65786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81000" y="1300162"/>
            <a:ext cx="8229600" cy="4865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[Image 1]</a:t>
            </a: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1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Koala, n.d</a:t>
            </a:r>
            <a:r>
              <a:rPr b="0" baseline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., poster, viewed 1 July 2015, &lt;http://vintagevenus.com.au/vintage/reprints/travel/TV578.jpg&gt;.</a:t>
            </a: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[Image 2]</a:t>
            </a: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Graduation 2012, </a:t>
            </a:r>
            <a:r>
              <a:rPr b="0" baseline="0" i="1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RMIT PhD graduates,</a:t>
            </a:r>
            <a:r>
              <a:rPr b="0" baseline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photograph, viewed 1 July 2015, &lt;http://mams.rmit.edu.au/a05tuhw5pikt.jpg&gt;. </a:t>
            </a: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[Image 3]</a:t>
            </a: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Harmes, S 2015, </a:t>
            </a:r>
            <a:r>
              <a:rPr b="0" baseline="0" i="1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stairway to heaven, </a:t>
            </a:r>
            <a:r>
              <a:rPr b="0" baseline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photograph, viewed 1 July 2015, &lt;https://www.flickr.com/photos/stephanharmes/17056589311/in/photostream/&gt;.</a:t>
            </a: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[Image 4]</a:t>
            </a: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Bentley, J n.d., </a:t>
            </a:r>
            <a:r>
              <a:rPr b="0" baseline="0" i="1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at desk</a:t>
            </a:r>
            <a:r>
              <a:rPr b="0" baseline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photograph, viewed 2 July 2015, &lt;https://www.flickr.com/photos/joshwachaos/5329756408/sizes/l/in/photostream/&gt;.</a:t>
            </a: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rkshop slides template">
  <a:themeElements>
    <a:clrScheme name="Blank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EBDB0"/>
      </a:accent1>
      <a:accent2>
        <a:srgbClr val="EE3224"/>
      </a:accent2>
      <a:accent3>
        <a:srgbClr val="FFFFFF"/>
      </a:accent3>
      <a:accent4>
        <a:srgbClr val="000000"/>
      </a:accent4>
      <a:accent5>
        <a:srgbClr val="DBDBD4"/>
      </a:accent5>
      <a:accent6>
        <a:srgbClr val="D82C20"/>
      </a:accent6>
      <a:hlink>
        <a:srgbClr val="000000"/>
      </a:hlink>
      <a:folHlink>
        <a:srgbClr val="FFEE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C44343BD39F74AA9ED55E4EB010DBC" ma:contentTypeVersion="21" ma:contentTypeDescription="Create a new document." ma:contentTypeScope="" ma:versionID="7917e7511aff003a0d6240abfc83398e">
  <xsd:schema xmlns:xsd="http://www.w3.org/2001/XMLSchema" xmlns:xs="http://www.w3.org/2001/XMLSchema" xmlns:p="http://schemas.microsoft.com/office/2006/metadata/properties" xmlns:ns2="55d41cb3-b994-4bbf-afd1-1e70f04f67bb" xmlns:ns3="a086d8fd-d1c5-488e-a21f-fb2a632e4a34" targetNamespace="http://schemas.microsoft.com/office/2006/metadata/properties" ma:root="true" ma:fieldsID="e380074432c8b794c5d05aca4780e748" ns2:_="" ns3:_="">
    <xsd:import namespace="55d41cb3-b994-4bbf-afd1-1e70f04f67bb"/>
    <xsd:import namespace="a086d8fd-d1c5-488e-a21f-fb2a632e4a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Niceornotnic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d41cb3-b994-4bbf-afd1-1e70f04f67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c921d02d-b337-4ce5-bd1c-22d9132a6b1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Niceornotnice" ma:index="24" nillable="true" ma:displayName="Nice or not nice" ma:format="Dropdown" ma:internalName="Niceornotnice">
      <xsd:simpleType>
        <xsd:restriction base="dms:Choice">
          <xsd:enumeration value="Nice"/>
          <xsd:enumeration value="Not nice"/>
          <xsd:enumeration value="Choice 3"/>
        </xsd:restriction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86d8fd-d1c5-488e-a21f-fb2a632e4a3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e383ecf-1a5c-4c09-9ab3-5997fdef203c}" ma:internalName="TaxCatchAll" ma:showField="CatchAllData" ma:web="a086d8fd-d1c5-488e-a21f-fb2a632e4a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iceornotnice xmlns="55d41cb3-b994-4bbf-afd1-1e70f04f67bb" xsi:nil="true"/>
    <lcf76f155ced4ddcb4097134ff3c332f xmlns="55d41cb3-b994-4bbf-afd1-1e70f04f67bb">
      <Terms xmlns="http://schemas.microsoft.com/office/infopath/2007/PartnerControls"/>
    </lcf76f155ced4ddcb4097134ff3c332f>
    <TaxCatchAll xmlns="a086d8fd-d1c5-488e-a21f-fb2a632e4a34" xsi:nil="true"/>
  </documentManagement>
</p:properties>
</file>

<file path=customXml/itemProps1.xml><?xml version="1.0" encoding="utf-8"?>
<ds:datastoreItem xmlns:ds="http://schemas.openxmlformats.org/officeDocument/2006/customXml" ds:itemID="{0C9356E1-47FE-4815-B723-6B00127DD298}"/>
</file>

<file path=customXml/itemProps2.xml><?xml version="1.0" encoding="utf-8"?>
<ds:datastoreItem xmlns:ds="http://schemas.openxmlformats.org/officeDocument/2006/customXml" ds:itemID="{3A6D55B4-DCC3-45B4-B032-23B385D65EF8}"/>
</file>

<file path=customXml/itemProps3.xml><?xml version="1.0" encoding="utf-8"?>
<ds:datastoreItem xmlns:ds="http://schemas.openxmlformats.org/officeDocument/2006/customXml" ds:itemID="{11657B95-B802-4B1F-BE2D-64DEAD9D190D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0x010100C0C44343BD39F74AA9ED55E4EB010DBC</vt:lpwstr>
  </property>
</Properties>
</file>