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797675" cy="9926625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/>
          <p:nvPr>
            <p:ph idx="2" type="hdr"/>
          </p:nvPr>
        </p:nvSpPr>
        <p:spPr>
          <a:xfrm>
            <a:off x="0" y="0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" name="Shape 3"/>
          <p:cNvSpPr txBox="1"/>
          <p:nvPr>
            <p:ph idx="10" type="dt"/>
          </p:nvPr>
        </p:nvSpPr>
        <p:spPr>
          <a:xfrm>
            <a:off x="3849591" y="0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r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" name="Shape 4"/>
          <p:cNvSpPr/>
          <p:nvPr>
            <p:ph idx="3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5" name="Shape 5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36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36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36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36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36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" name="Shape 6"/>
          <p:cNvSpPr txBox="1"/>
          <p:nvPr>
            <p:ph idx="11" type="ftr"/>
          </p:nvPr>
        </p:nvSpPr>
        <p:spPr>
          <a:xfrm>
            <a:off x="0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45720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91440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137160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182880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Shape 19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Shape 20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‘Academic knowledge’ isn’t just recording and rewriting what information already exists.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about demonstrating your research, your analysis and evaluation of the information you have found.</a:t>
            </a: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add other (credible and authoritative) voices to support your own by using citations and by referencing.</a:t>
            </a:r>
          </a:p>
        </p:txBody>
      </p:sp>
      <p:sp>
        <p:nvSpPr>
          <p:cNvPr id="111" name="Shape 111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0" name="Shape 12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9" name="Shape 129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917575" y="744537"/>
            <a:ext cx="4962525" cy="3722686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79029" y="4714708"/>
            <a:ext cx="5439616" cy="4468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rIns="91450" tIns="45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3849591" y="9427199"/>
            <a:ext cx="2945976" cy="497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rIns="91450" tIns="457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ctrTitle"/>
          </p:nvPr>
        </p:nvSpPr>
        <p:spPr>
          <a:xfrm>
            <a:off x="682625" y="1557337"/>
            <a:ext cx="6553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subTitle"/>
          </p:nvPr>
        </p:nvSpPr>
        <p:spPr>
          <a:xfrm>
            <a:off x="682625" y="3357562"/>
            <a:ext cx="5859462" cy="5032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  <a:defRPr/>
            </a:lvl1pPr>
            <a:lvl2pPr indent="-53975" marL="485775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Activity - writing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0" name="Shape 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0038" y="80963"/>
            <a:ext cx="1116012" cy="111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- speaking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6840" y="174625"/>
            <a:ext cx="1425638" cy="87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Activity - reading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52320" y="115886"/>
            <a:ext cx="1512292" cy="102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381000" y="1300162"/>
            <a:ext cx="4038599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 txBox="1"/>
          <p:nvPr>
            <p:ph idx="2" type="body"/>
          </p:nvPr>
        </p:nvSpPr>
        <p:spPr>
          <a:xfrm>
            <a:off x="4572000" y="1300162"/>
            <a:ext cx="4038599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9" name="Shape 49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0" name="Shape 50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2" type="body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3" type="body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marL="0" rtl="0">
              <a:spcBef>
                <a:spcPts val="0"/>
              </a:spcBef>
              <a:buFont typeface="Arial"/>
              <a:buNone/>
              <a:defRPr/>
            </a:lvl1pPr>
            <a:lvl2pPr indent="0" marL="457200" rtl="0">
              <a:spcBef>
                <a:spcPts val="0"/>
              </a:spcBef>
              <a:buFont typeface="Arial"/>
              <a:buNone/>
              <a:defRPr/>
            </a:lvl2pPr>
            <a:lvl3pPr indent="0" marL="914400" rtl="0">
              <a:spcBef>
                <a:spcPts val="0"/>
              </a:spcBef>
              <a:buFont typeface="Arial"/>
              <a:buNone/>
              <a:defRPr/>
            </a:lvl3pPr>
            <a:lvl4pPr indent="0" marL="1371600" rtl="0">
              <a:spcBef>
                <a:spcPts val="0"/>
              </a:spcBef>
              <a:buFont typeface="Arial"/>
              <a:buNone/>
              <a:defRPr/>
            </a:lvl4pPr>
            <a:lvl5pPr indent="0" marL="1828800" rtl="0">
              <a:spcBef>
                <a:spcPts val="0"/>
              </a:spcBef>
              <a:buFont typeface="Arial"/>
              <a:buNone/>
              <a:defRPr/>
            </a:lvl5pPr>
            <a:lvl6pPr indent="0" marL="2286000" rtl="0">
              <a:spcBef>
                <a:spcPts val="0"/>
              </a:spcBef>
              <a:buFont typeface="Arial"/>
              <a:buNone/>
              <a:defRPr/>
            </a:lvl6pPr>
            <a:lvl7pPr indent="0" marL="2743200" rtl="0">
              <a:spcBef>
                <a:spcPts val="0"/>
              </a:spcBef>
              <a:buFont typeface="Arial"/>
              <a:buNone/>
              <a:defRPr/>
            </a:lvl7pPr>
            <a:lvl8pPr indent="0" marL="3200400" rtl="0">
              <a:spcBef>
                <a:spcPts val="0"/>
              </a:spcBef>
              <a:buFont typeface="Arial"/>
              <a:buNone/>
              <a:defRPr/>
            </a:lvl8pPr>
            <a:lvl9pPr indent="0" marL="3657600" rtl="0">
              <a:spcBef>
                <a:spcPts val="0"/>
              </a:spcBef>
              <a:buFont typeface="Arial"/>
              <a:buNone/>
              <a:defRPr/>
            </a:lvl9pPr>
          </a:lstStyle>
          <a:p/>
        </p:txBody>
      </p:sp>
      <p:sp>
        <p:nvSpPr>
          <p:cNvPr id="57" name="Shape 57"/>
          <p:cNvSpPr txBox="1"/>
          <p:nvPr>
            <p:ph idx="4" type="body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ustom Layou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0"/>
              </a:spcBef>
              <a:spcAft>
                <a:spcPts val="0"/>
              </a:spcAft>
              <a:defRPr/>
            </a:lvl1pPr>
            <a:lvl2pPr rtl="0" algn="l">
              <a:spcBef>
                <a:spcPts val="0"/>
              </a:spcBef>
              <a:spcAft>
                <a:spcPts val="0"/>
              </a:spcAft>
              <a:defRPr/>
            </a:lvl2pPr>
            <a:lvl3pPr rtl="0" algn="l">
              <a:spcBef>
                <a:spcPts val="0"/>
              </a:spcBef>
              <a:spcAft>
                <a:spcPts val="0"/>
              </a:spcAft>
              <a:defRPr/>
            </a:lvl3pPr>
            <a:lvl4pPr rtl="0" algn="l">
              <a:spcBef>
                <a:spcPts val="0"/>
              </a:spcBef>
              <a:spcAft>
                <a:spcPts val="0"/>
              </a:spcAft>
              <a:defRPr/>
            </a:lvl4pPr>
            <a:lvl5pPr rtl="0" algn="l">
              <a:spcBef>
                <a:spcPts val="0"/>
              </a:spcBef>
              <a:spcAft>
                <a:spcPts val="0"/>
              </a:spcAft>
              <a:defRPr/>
            </a:lvl5pPr>
            <a:lvl6pPr marL="457200" rtl="0" algn="l">
              <a:spcBef>
                <a:spcPts val="0"/>
              </a:spcBef>
              <a:spcAft>
                <a:spcPts val="0"/>
              </a:spcAft>
              <a:defRPr/>
            </a:lvl6pPr>
            <a:lvl7pPr marL="914400" rtl="0" algn="l">
              <a:spcBef>
                <a:spcPts val="0"/>
              </a:spcBef>
              <a:spcAft>
                <a:spcPts val="0"/>
              </a:spcAft>
              <a:defRPr/>
            </a:lvl7pPr>
            <a:lvl8pPr marL="1371600" rtl="0" algn="l">
              <a:spcBef>
                <a:spcPts val="0"/>
              </a:spcBef>
              <a:spcAft>
                <a:spcPts val="0"/>
              </a:spcAft>
              <a:defRPr/>
            </a:lvl8pPr>
            <a:lvl9pPr marL="182880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67" name="Shape 67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8" name="Shape 68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0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534150"/>
            <a:ext cx="914400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spcAft>
                <a:spcPts val="0"/>
              </a:spcAft>
              <a:defRPr/>
            </a:lvl1pPr>
            <a:lvl2pPr indent="0" marL="0" marR="0" rtl="0" algn="l">
              <a:spcBef>
                <a:spcPts val="0"/>
              </a:spcBef>
              <a:spcAft>
                <a:spcPts val="0"/>
              </a:spcAft>
              <a:defRPr/>
            </a:lvl2pPr>
            <a:lvl3pPr indent="0" marL="0" marR="0" rtl="0" algn="l">
              <a:spcBef>
                <a:spcPts val="0"/>
              </a:spcBef>
              <a:spcAft>
                <a:spcPts val="0"/>
              </a:spcAft>
              <a:defRPr/>
            </a:lvl3pPr>
            <a:lvl4pPr indent="0" marL="0" marR="0" rtl="0" algn="l">
              <a:spcBef>
                <a:spcPts val="0"/>
              </a:spcBef>
              <a:spcAft>
                <a:spcPts val="0"/>
              </a:spcAft>
              <a:defRPr/>
            </a:lvl4pPr>
            <a:lvl5pPr indent="0" marL="0" marR="0" rtl="0" algn="l">
              <a:spcBef>
                <a:spcPts val="0"/>
              </a:spcBef>
              <a:spcAft>
                <a:spcPts val="0"/>
              </a:spcAft>
              <a:defRPr/>
            </a:lvl5pPr>
            <a:lvl6pPr indent="0" marL="457200" marR="0" rtl="0" algn="l">
              <a:spcBef>
                <a:spcPts val="0"/>
              </a:spcBef>
              <a:spcAft>
                <a:spcPts val="0"/>
              </a:spcAft>
              <a:defRPr/>
            </a:lvl6pPr>
            <a:lvl7pPr indent="0" marL="914400" marR="0" rtl="0" algn="l">
              <a:spcBef>
                <a:spcPts val="0"/>
              </a:spcBef>
              <a:spcAft>
                <a:spcPts val="0"/>
              </a:spcAft>
              <a:defRPr/>
            </a:lvl7pPr>
            <a:lvl8pPr indent="0" marL="1371600" marR="0" rtl="0" algn="l">
              <a:spcBef>
                <a:spcPts val="0"/>
              </a:spcBef>
              <a:spcAft>
                <a:spcPts val="0"/>
              </a:spcAft>
              <a:defRPr/>
            </a:lvl8pPr>
            <a:lvl9pPr indent="0" marL="1828800" marR="0" rtl="0" algn="l">
              <a:spcBef>
                <a:spcPts val="0"/>
              </a:spcBef>
              <a:spcAft>
                <a:spcPts val="0"/>
              </a:spcAft>
              <a:defRPr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66675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•"/>
              <a:defRPr/>
            </a:lvl1pPr>
            <a:lvl2pPr indent="-53975" marL="485775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2pPr>
            <a:lvl3pPr indent="-58737" marL="795338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3pPr>
            <a:lvl4pPr indent="-61912" marL="1090613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4pPr>
            <a:lvl5pPr indent="-57150" marL="13906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5pPr>
            <a:lvl6pPr indent="-57150" marL="1847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6pPr>
            <a:lvl7pPr indent="-57150" marL="23050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7pPr>
            <a:lvl8pPr indent="-57150" marL="27622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8pPr>
            <a:lvl9pPr indent="-57150" marL="32194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Font typeface="Arial"/>
              <a:buChar char="–"/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l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marL="0" marR="0" rtl="0" algn="ctr">
              <a:spcBef>
                <a:spcPts val="0"/>
              </a:spcBef>
              <a:defRPr/>
            </a:lvl1pPr>
            <a:lvl2pPr indent="0" marL="457200" marR="0" rtl="0" algn="l">
              <a:spcBef>
                <a:spcPts val="0"/>
              </a:spcBef>
              <a:defRPr/>
            </a:lvl2pPr>
            <a:lvl3pPr indent="0" marL="914400" marR="0" rtl="0" algn="l">
              <a:spcBef>
                <a:spcPts val="0"/>
              </a:spcBef>
              <a:defRPr/>
            </a:lvl3pPr>
            <a:lvl4pPr indent="0" marL="1371600" marR="0" rtl="0" algn="l">
              <a:spcBef>
                <a:spcPts val="0"/>
              </a:spcBef>
              <a:defRPr/>
            </a:lvl4pPr>
            <a:lvl5pPr indent="0" marL="1828800" marR="0" rtl="0" algn="l">
              <a:spcBef>
                <a:spcPts val="0"/>
              </a:spcBef>
              <a:defRPr/>
            </a:lvl5pPr>
            <a:lvl6pPr indent="0" marL="2286000" marR="0" rtl="0" algn="l">
              <a:spcBef>
                <a:spcPts val="0"/>
              </a:spcBef>
              <a:defRPr/>
            </a:lvl6pPr>
            <a:lvl7pPr indent="0" marL="2743200" marR="0" rtl="0" algn="l">
              <a:spcBef>
                <a:spcPts val="0"/>
              </a:spcBef>
              <a:defRPr/>
            </a:lvl7pPr>
            <a:lvl8pPr indent="0" marL="3200400" marR="0" rtl="0" algn="l">
              <a:spcBef>
                <a:spcPts val="0"/>
              </a:spcBef>
              <a:defRPr/>
            </a:lvl8pPr>
            <a:lvl9pPr indent="0" marL="3657600" marR="0" rtl="0" algn="l"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9.png"/><Relationship Id="rId4" Type="http://schemas.openxmlformats.org/officeDocument/2006/relationships/hyperlink" Target="http://www1.rmit.edu.au/library/referencing-guides" TargetMode="External"/><Relationship Id="rId5" Type="http://schemas.openxmlformats.org/officeDocument/2006/relationships/hyperlink" Target="https://emedia.rmit.edu.au/learninglab/" TargetMode="External"/><Relationship Id="rId6" Type="http://schemas.openxmlformats.org/officeDocument/2006/relationships/hyperlink" Target="https://emedia.rmit.edu.au/learninglab/" TargetMode="External"/><Relationship Id="rId7" Type="http://schemas.openxmlformats.org/officeDocument/2006/relationships/image" Target="../media/image0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681929" y="764704"/>
            <a:ext cx="8210550" cy="23762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CourseCode Course Name</a:t>
            </a:r>
            <a:b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baseline="0" i="0" lang="en-AU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Referencing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682625" y="3717851"/>
            <a:ext cx="5859462" cy="503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Writing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Shape 166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67" name="Shape 167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68" name="Shape 168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Speaking/discussion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Shape 17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76" name="Shape 17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77" name="Shape 17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78" name="Shape 178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0" i="0" sz="2500" u="none" cap="none" strike="noStrike">
              <a:solidFill>
                <a:srgbClr val="EE32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Reading activity/exercise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Shape 186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87" name="Shape 187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5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What have you learned?</a:t>
            </a:r>
          </a:p>
        </p:txBody>
      </p:sp>
      <p:sp>
        <p:nvSpPr>
          <p:cNvPr id="195" name="Shape 19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96" name="Shape 19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97" name="Shape 19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  <a:p>
            <a:pPr indent="-168275" lvl="1" marL="485775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</a:p>
          <a:p>
            <a:pPr indent="-168275" lvl="1" marL="485775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A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6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University culture</a:t>
            </a:r>
          </a:p>
        </p:txBody>
      </p:sp>
      <p:sp>
        <p:nvSpPr>
          <p:cNvPr id="79" name="Shape 79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80" name="Shape 80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1000" y="1268758"/>
            <a:ext cx="4623047" cy="489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Universities are like another country. </a:t>
            </a: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have their own unique culture, rules, customs and language.</a:t>
            </a:r>
          </a:p>
          <a:p>
            <a:pPr indent="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entering a new culture you need to understand what these are. 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Shape 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0071" y="404663"/>
            <a:ext cx="3699495" cy="605371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7689664" y="6340278"/>
            <a:ext cx="1233635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Google. Image by unknown)</a:t>
            </a: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Shape 89"/>
          <p:cNvPicPr preferRelativeResize="0"/>
          <p:nvPr/>
        </p:nvPicPr>
        <p:blipFill rotWithShape="1">
          <a:blip r:embed="rId3">
            <a:alphaModFix/>
          </a:blip>
          <a:srcRect b="5482" l="4819" r="11631" t="6286"/>
          <a:stretch/>
        </p:blipFill>
        <p:spPr>
          <a:xfrm>
            <a:off x="84378" y="3207792"/>
            <a:ext cx="8952117" cy="331755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Becoming part of a ‘knowledge community’</a:t>
            </a:r>
            <a:br>
              <a:rPr b="0" baseline="0" i="0" lang="en-AU" sz="28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baseline="0" i="0" lang="en-AU" sz="28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91" name="Shape 91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92" name="Shape 92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1000" y="1052737"/>
            <a:ext cx="8229600" cy="511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communities value knowledge creation</a:t>
            </a:r>
          </a:p>
          <a:p>
            <a:pPr indent="-180975" lvl="0" marL="180975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knowledge builds on the work of many</a:t>
            </a:r>
          </a:p>
          <a:p>
            <a:pPr indent="0" lvl="1" marL="0" marR="0" rtl="0" algn="l">
              <a:spcBef>
                <a:spcPts val="12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culture expects students to be respectful of this prior knowledge and of the people who generated it </a:t>
            </a:r>
          </a:p>
          <a:p>
            <a:pPr indent="0" lvl="1" marL="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(Hathaway 2015)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4378" y="6235026"/>
            <a:ext cx="2111358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RMIT. Image by Graduation)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hape 101"/>
          <p:cNvPicPr preferRelativeResize="0"/>
          <p:nvPr/>
        </p:nvPicPr>
        <p:blipFill rotWithShape="1">
          <a:blip r:embed="rId3">
            <a:alphaModFix/>
          </a:blip>
          <a:srcRect b="21809" l="0" r="0" t="0"/>
          <a:stretch/>
        </p:blipFill>
        <p:spPr>
          <a:xfrm>
            <a:off x="0" y="3702612"/>
            <a:ext cx="9144000" cy="289473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Shape 102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How? 	Reference!			</a:t>
            </a:r>
          </a:p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381000" y="908720"/>
            <a:ext cx="8367464" cy="3522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knowledge is about being ‘critical’ </a:t>
            </a:r>
          </a:p>
          <a:p>
            <a:pPr indent="-342900" lvl="1" marL="64770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analysing, comparing and  evaluating information</a:t>
            </a:r>
          </a:p>
          <a:p>
            <a:pPr indent="-342900" lvl="1" marL="64770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incorporating other voices </a:t>
            </a:r>
            <a:r>
              <a:rPr b="0" baseline="0" i="1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(as well as your own)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on knowledge using previous contributions </a:t>
            </a:r>
          </a:p>
          <a:p>
            <a:pPr indent="-180975" lvl="0" marL="180975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•"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</a:t>
            </a:r>
            <a:r>
              <a:rPr b="0" baseline="0" i="0" lang="en-AU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baseline="0" i="1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(reference &amp; cite) </a:t>
            </a: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contributions</a:t>
            </a: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6675" lvl="0" marL="180975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055767" y="6381907"/>
            <a:ext cx="2088232" cy="215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Flickr. Image by Harmes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14" name="Shape 114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81000" y="1300162"/>
            <a:ext cx="8229600" cy="508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reference all information taken from external sources to: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credibility to your work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Acknowledgement of academic sources shows that you have undertaken research, rather than inventing information.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acknowledge the work of others 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should be given to authors whose work or ideas you have used.  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your ‘voice’ </a:t>
            </a:r>
          </a:p>
          <a:p>
            <a:pPr indent="0" lvl="1" marL="30480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argument needs to be distinguished from the sources you have used.</a:t>
            </a:r>
          </a:p>
          <a:p>
            <a:pPr indent="-342900" lvl="0" marL="34290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 against accusations of plagiarism</a:t>
            </a:r>
          </a:p>
          <a:p>
            <a:pPr indent="-6350" lvl="1" marL="3238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referencing, your original arguments and ideas may not be credited. </a:t>
            </a:r>
          </a:p>
        </p:txBody>
      </p:sp>
      <p:sp>
        <p:nvSpPr>
          <p:cNvPr id="117" name="Shape 117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Why do I reference?				Part 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words I use to organise and add to the structure of the assignment restating themes that have been cited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knowledge general or specific to my area of study</a:t>
            </a:r>
          </a:p>
          <a:p>
            <a:pPr indent="-342900" lvl="0" marL="342900" marR="0" rtl="0" algn="l">
              <a:spcBef>
                <a:spcPts val="240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AutoNum type="arabicPeriod"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original work – ideas, findings from research or experiments, designs or artworks </a:t>
            </a:r>
            <a:r>
              <a:rPr b="0" baseline="0" i="0" lang="en-A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(unless it has been published or exhibited already)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</p:txBody>
      </p:sp>
      <p:sp>
        <p:nvSpPr>
          <p:cNvPr id="126" name="Shape 126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But I don’t need to reference …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Referencing and plagiarism</a:t>
            </a:r>
          </a:p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Referencing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Acknowledging the ideas of experts in your own writing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1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Plagiarism</a:t>
            </a:r>
          </a:p>
          <a:p>
            <a:pPr indent="0" lvl="0" marL="0" marR="0" rtl="0" algn="l">
              <a:spcBef>
                <a:spcPts val="11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work of others without acknowledgement (cheating)</a:t>
            </a: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Buying, stealing or borrowing and submitting others’ work as your own</a:t>
            </a: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Downloading, copying, cutting and pasting text without acknowledgement</a:t>
            </a:r>
          </a:p>
          <a:p>
            <a:pPr indent="-285750" lvl="1" marL="590550" marR="0" rtl="0" algn="l">
              <a:spcBef>
                <a:spcPts val="450"/>
              </a:spcBef>
              <a:spcAft>
                <a:spcPts val="0"/>
              </a:spcAft>
              <a:buClr>
                <a:srgbClr val="887E6E"/>
              </a:buClr>
              <a:buSzPct val="100000"/>
              <a:buFont typeface="Arial"/>
              <a:buChar char="–"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significant ideas from someone else – concepts or theories need to be acknowledged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copyright laws and  trademark laws and is academically dishonest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21786" l="0" r="0" t="0"/>
          <a:stretch/>
        </p:blipFill>
        <p:spPr>
          <a:xfrm>
            <a:off x="-36513" y="0"/>
            <a:ext cx="9217022" cy="655988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>
            <p:ph type="title"/>
          </p:nvPr>
        </p:nvSpPr>
        <p:spPr>
          <a:xfrm>
            <a:off x="251519" y="274637"/>
            <a:ext cx="835908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1" baseline="0" i="0" lang="en-AU" sz="32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Referencing guides</a:t>
            </a:r>
          </a:p>
        </p:txBody>
      </p:sp>
      <p:sp>
        <p:nvSpPr>
          <p:cNvPr id="142" name="Shape 142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43" name="Shape 143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3568" y="764704"/>
            <a:ext cx="8280919" cy="54011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referencing systems require the same basic information:</a:t>
            </a: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 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year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title </a:t>
            </a: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ymbol"/>
              <a:buChar char="▪"/>
            </a:pPr>
            <a:r>
              <a:rPr b="1" baseline="0" i="0" lang="en-A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publication details (publisher/place)</a:t>
            </a: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Library referencing guides - RMIT University</a:t>
            </a: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2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5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RMIT Learning Lab</a:t>
            </a:r>
          </a:p>
          <a:p>
            <a:pPr indent="0" lvl="1" marL="457200" marR="0" rtl="0" algn="l">
              <a:spcBef>
                <a:spcPts val="5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528" y="4500673"/>
            <a:ext cx="309561" cy="31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528" y="5301207"/>
            <a:ext cx="309561" cy="31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7406053" y="6356067"/>
            <a:ext cx="1728191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(Source: flikr. Image by Bentley)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81000" y="274637"/>
            <a:ext cx="8229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b="0" baseline="0" i="0" lang="en-AU" sz="2500" u="none" cap="none" strike="noStrike">
                <a:solidFill>
                  <a:srgbClr val="EE3224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id="155" name="Shape 155"/>
          <p:cNvSpPr txBox="1"/>
          <p:nvPr>
            <p:ph idx="10" type="dt"/>
          </p:nvPr>
        </p:nvSpPr>
        <p:spPr>
          <a:xfrm>
            <a:off x="444500" y="65659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RMIT University©2015</a:t>
            </a:r>
          </a:p>
        </p:txBody>
      </p:sp>
      <p:sp>
        <p:nvSpPr>
          <p:cNvPr id="156" name="Shape 156"/>
          <p:cNvSpPr txBox="1"/>
          <p:nvPr>
            <p:ph idx="11" type="ftr"/>
          </p:nvPr>
        </p:nvSpPr>
        <p:spPr>
          <a:xfrm>
            <a:off x="2611438" y="6575425"/>
            <a:ext cx="3832225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Study and Learning Centre</a:t>
            </a:r>
          </a:p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6523037" y="6578600"/>
            <a:ext cx="2133599" cy="215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baseline="0" i="0" lang="en-AU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381000" y="1300162"/>
            <a:ext cx="8229600" cy="4865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1]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Koala, n.d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., poster, viewed 1 July 2015, &lt;http://vintagevenus.com.au/vintage/reprints/travel/TV578.jpg&gt;.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2]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Graduation 2012, 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RMIT PhD graduates,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photograph, viewed 1 July 2015, &lt;http://mams.rmit.edu.au/a05tuhw5pikt.jpg&gt;. 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3]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Harmes, S 2015, 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stairway to heaven, 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photograph, viewed 1 July 2015, &lt;https://www.flickr.com/photos/stephanharmes/17056589311/in/photostream/&gt;.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[Image 4]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SzPct val="25000"/>
              <a:buFont typeface="Arial"/>
              <a:buNone/>
            </a:pP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Bentley, J n.d., </a:t>
            </a:r>
            <a:r>
              <a:rPr b="0" baseline="0" i="1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 at desk</a:t>
            </a:r>
            <a:r>
              <a:rPr b="0" baseline="0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photograph, viewed 2 July 2015, &lt;https://www.flickr.com/photos/joshwachaos/5329756408/sizes/l/in/photostream/&gt;.</a:t>
            </a: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rgbClr val="887E6E"/>
              </a:buClr>
              <a:buFont typeface="Arial"/>
              <a:buNone/>
            </a:pPr>
            <a:r>
              <a:t/>
            </a:r>
            <a:endParaRPr b="0" baseline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kshop slides template">
  <a:themeElements>
    <a:clrScheme name="Blank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EBDB0"/>
      </a:accent1>
      <a:accent2>
        <a:srgbClr val="EE3224"/>
      </a:accent2>
      <a:accent3>
        <a:srgbClr val="FFFFFF"/>
      </a:accent3>
      <a:accent4>
        <a:srgbClr val="000000"/>
      </a:accent4>
      <a:accent5>
        <a:srgbClr val="DBDBD4"/>
      </a:accent5>
      <a:accent6>
        <a:srgbClr val="D82C20"/>
      </a:accent6>
      <a:hlink>
        <a:srgbClr val="000000"/>
      </a:hlink>
      <a:folHlink>
        <a:srgbClr val="FFEE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