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2"/>
  </p:notesMasterIdLst>
  <p:handoutMasterIdLst>
    <p:handoutMasterId r:id="rId13"/>
  </p:handoutMasterIdLst>
  <p:sldIdLst>
    <p:sldId id="256" r:id="rId5"/>
    <p:sldId id="271" r:id="rId6"/>
    <p:sldId id="280" r:id="rId7"/>
    <p:sldId id="283" r:id="rId8"/>
    <p:sldId id="285" r:id="rId9"/>
    <p:sldId id="284"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0"/>
            <p14:sldId id="283"/>
            <p14:sldId id="285"/>
            <p14:sldId id="284"/>
            <p14:sldId id="282"/>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88" d="100"/>
          <a:sy n="88" d="100"/>
        </p:scale>
        <p:origin x="494"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5/31/2021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5/31/2021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794021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5/31/2021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5/31/2021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smtClean="0">
                <a:solidFill>
                  <a:schemeClr val="bg1"/>
                </a:solidFill>
                <a:latin typeface="Calibri" panose="020F0502020204030204" pitchFamily="34" charset="0"/>
                <a:cs typeface="Calibri" panose="020F0502020204030204" pitchFamily="34" charset="0"/>
              </a:rPr>
              <a:t>Mobile Health Care Application</a:t>
            </a:r>
            <a:endParaRPr lang="en-US" sz="4800" dirty="0">
              <a:solidFill>
                <a:schemeClr val="bg1"/>
              </a:solidFill>
              <a:latin typeface="Calibri" panose="020F0502020204030204" pitchFamily="34" charset="0"/>
              <a:cs typeface="Calibri" panose="020F0502020204030204" pitchFamily="34" charset="0"/>
            </a:endParaRPr>
          </a:p>
        </p:txBody>
      </p:sp>
      <p:sp>
        <p:nvSpPr>
          <p:cNvPr id="5" name="TextBox 4"/>
          <p:cNvSpPr txBox="1"/>
          <p:nvPr/>
        </p:nvSpPr>
        <p:spPr>
          <a:xfrm>
            <a:off x="838200" y="3182592"/>
            <a:ext cx="3344698" cy="369332"/>
          </a:xfrm>
          <a:prstGeom prst="rect">
            <a:avLst/>
          </a:prstGeom>
          <a:noFill/>
        </p:spPr>
        <p:txBody>
          <a:bodyPr wrap="none" rtlCol="0">
            <a:spAutoFit/>
          </a:bodyPr>
          <a:lstStyle/>
          <a:p>
            <a:r>
              <a:rPr lang="en-US" dirty="0">
                <a:solidFill>
                  <a:schemeClr val="bg1"/>
                </a:solidFill>
                <a:latin typeface="Calibri" panose="020F0502020204030204" pitchFamily="34" charset="0"/>
                <a:cs typeface="Calibri" panose="020F0502020204030204" pitchFamily="34" charset="0"/>
              </a:rPr>
              <a:t>Instructor Name: Timothy </a:t>
            </a:r>
            <a:r>
              <a:rPr lang="en-US" dirty="0" smtClean="0">
                <a:solidFill>
                  <a:schemeClr val="bg1"/>
                </a:solidFill>
                <a:latin typeface="Calibri" panose="020F0502020204030204" pitchFamily="34" charset="0"/>
                <a:cs typeface="Calibri" panose="020F0502020204030204" pitchFamily="34" charset="0"/>
              </a:rPr>
              <a:t>Macing</a:t>
            </a:r>
            <a:endParaRPr lang="en-US" dirty="0">
              <a:solidFill>
                <a:schemeClr val="bg1"/>
              </a:solidFill>
              <a:latin typeface="Calibri" panose="020F0502020204030204" pitchFamily="34" charset="0"/>
              <a:cs typeface="Calibri" panose="020F0502020204030204" pitchFamily="34" charset="0"/>
            </a:endParaRPr>
          </a:p>
        </p:txBody>
      </p:sp>
      <p:sp>
        <p:nvSpPr>
          <p:cNvPr id="6" name="TextBox 5"/>
          <p:cNvSpPr txBox="1"/>
          <p:nvPr/>
        </p:nvSpPr>
        <p:spPr>
          <a:xfrm>
            <a:off x="838200" y="3598090"/>
            <a:ext cx="2737994" cy="369332"/>
          </a:xfrm>
          <a:prstGeom prst="rect">
            <a:avLst/>
          </a:prstGeom>
          <a:noFill/>
        </p:spPr>
        <p:txBody>
          <a:bodyPr wrap="none" rtlCol="0">
            <a:spAutoFit/>
          </a:bodyPr>
          <a:lstStyle/>
          <a:p>
            <a:r>
              <a:rPr lang="en-CA" dirty="0" smtClean="0">
                <a:solidFill>
                  <a:schemeClr val="bg1"/>
                </a:solidFill>
                <a:latin typeface="Calibri" panose="020F0502020204030204" pitchFamily="34" charset="0"/>
                <a:cs typeface="Calibri" panose="020F0502020204030204" pitchFamily="34" charset="0"/>
              </a:rPr>
              <a:t>Presented by: </a:t>
            </a:r>
            <a:r>
              <a:rPr lang="en-CA" dirty="0" err="1" smtClean="0">
                <a:solidFill>
                  <a:schemeClr val="bg1"/>
                </a:solidFill>
                <a:latin typeface="Calibri" panose="020F0502020204030204" pitchFamily="34" charset="0"/>
                <a:cs typeface="Calibri" panose="020F0502020204030204" pitchFamily="34" charset="0"/>
              </a:rPr>
              <a:t>Reema</a:t>
            </a:r>
            <a:r>
              <a:rPr lang="en-CA" dirty="0" smtClean="0">
                <a:solidFill>
                  <a:schemeClr val="bg1"/>
                </a:solidFill>
                <a:latin typeface="Calibri" panose="020F0502020204030204" pitchFamily="34" charset="0"/>
                <a:cs typeface="Calibri" panose="020F0502020204030204" pitchFamily="34" charset="0"/>
              </a:rPr>
              <a:t> </a:t>
            </a:r>
            <a:r>
              <a:rPr lang="en-CA" dirty="0" err="1" smtClean="0">
                <a:solidFill>
                  <a:schemeClr val="bg1"/>
                </a:solidFill>
                <a:latin typeface="Calibri" panose="020F0502020204030204" pitchFamily="34" charset="0"/>
                <a:cs typeface="Calibri" panose="020F0502020204030204" pitchFamily="34" charset="0"/>
              </a:rPr>
              <a:t>Jiyani</a:t>
            </a:r>
            <a:endParaRPr lang="en-CA" dirty="0">
              <a:solidFill>
                <a:schemeClr val="bg1"/>
              </a:solidFill>
              <a:latin typeface="Calibri" panose="020F0502020204030204" pitchFamily="34" charset="0"/>
              <a:cs typeface="Calibri" panose="020F0502020204030204" pitchFamily="34" charset="0"/>
            </a:endParaRPr>
          </a:p>
        </p:txBody>
      </p:sp>
      <p:sp>
        <p:nvSpPr>
          <p:cNvPr id="7" name="TextBox 6"/>
          <p:cNvSpPr txBox="1"/>
          <p:nvPr/>
        </p:nvSpPr>
        <p:spPr>
          <a:xfrm>
            <a:off x="838200" y="2767094"/>
            <a:ext cx="6980372" cy="646331"/>
          </a:xfrm>
          <a:prstGeom prst="rect">
            <a:avLst/>
          </a:prstGeom>
          <a:noFill/>
        </p:spPr>
        <p:txBody>
          <a:bodyPr wrap="none" rtlCol="0">
            <a:spAutoFit/>
          </a:bodyPr>
          <a:lstStyle/>
          <a:p>
            <a:r>
              <a:rPr lang="en-US" dirty="0">
                <a:solidFill>
                  <a:schemeClr val="bg1"/>
                </a:solidFill>
                <a:latin typeface="Calibri" panose="020F0502020204030204" pitchFamily="34" charset="0"/>
                <a:cs typeface="Calibri" panose="020F0502020204030204" pitchFamily="34" charset="0"/>
              </a:rPr>
              <a:t>Subject: ENSE 885as, "Topics in Computer-Supported Collaborative Work</a:t>
            </a:r>
          </a:p>
          <a:p>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180773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smtClean="0">
                <a:latin typeface="Calibri" panose="020F0502020204030204" pitchFamily="34" charset="0"/>
                <a:cs typeface="Calibri" panose="020F0502020204030204" pitchFamily="34" charset="0"/>
              </a:rPr>
              <a:t>UN goals for my project</a:t>
            </a:r>
            <a:endParaRPr lang="en-US" dirty="0">
              <a:latin typeface="Calibri" panose="020F0502020204030204" pitchFamily="34" charset="0"/>
              <a:cs typeface="Calibri" panose="020F0502020204030204" pitchFamily="34" charset="0"/>
            </a:endParaRPr>
          </a:p>
        </p:txBody>
      </p:sp>
      <p:sp>
        <p:nvSpPr>
          <p:cNvPr id="38" name="Content Placeholder 17"/>
          <p:cNvSpPr txBox="1">
            <a:spLocks/>
          </p:cNvSpPr>
          <p:nvPr/>
        </p:nvSpPr>
        <p:spPr>
          <a:xfrm>
            <a:off x="541609" y="1524707"/>
            <a:ext cx="11005957" cy="494576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Ø"/>
              <a:defRPr/>
            </a:pPr>
            <a:r>
              <a:rPr lang="en-US" sz="1800" dirty="0">
                <a:latin typeface="Calibri" panose="020F0502020204030204" pitchFamily="34" charset="0"/>
                <a:cs typeface="Calibri" panose="020F0502020204030204" pitchFamily="34" charset="0"/>
              </a:rPr>
              <a:t>In my Mental Health Care application, I decide to focus on </a:t>
            </a:r>
            <a:r>
              <a:rPr lang="en-US" sz="1800" dirty="0" smtClean="0">
                <a:latin typeface="Calibri" panose="020F0502020204030204" pitchFamily="34" charset="0"/>
                <a:cs typeface="Calibri" panose="020F0502020204030204" pitchFamily="34" charset="0"/>
              </a:rPr>
              <a:t>below</a:t>
            </a:r>
          </a:p>
          <a:p>
            <a:pPr marL="0" lvl="0" indent="0">
              <a:spcAft>
                <a:spcPts val="600"/>
              </a:spcAft>
              <a:buNone/>
              <a:defRPr/>
            </a:pPr>
            <a:r>
              <a:rPr lang="en-US" sz="1800" dirty="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two goal for Sustainable </a:t>
            </a:r>
            <a:r>
              <a:rPr lang="en-US" sz="1800" dirty="0" smtClean="0">
                <a:latin typeface="Calibri" panose="020F0502020204030204" pitchFamily="34" charset="0"/>
                <a:cs typeface="Calibri" panose="020F0502020204030204" pitchFamily="34" charset="0"/>
              </a:rPr>
              <a:t>development:</a:t>
            </a:r>
          </a:p>
          <a:p>
            <a:pPr lvl="1">
              <a:spcAft>
                <a:spcPts val="600"/>
              </a:spcAft>
              <a:defRPr/>
            </a:pPr>
            <a:r>
              <a:rPr lang="en-US" sz="1800" dirty="0" smtClean="0">
                <a:latin typeface="Calibri" panose="020F0502020204030204" pitchFamily="34" charset="0"/>
                <a:cs typeface="Calibri" panose="020F0502020204030204" pitchFamily="34" charset="0"/>
              </a:rPr>
              <a:t>Goal </a:t>
            </a:r>
            <a:r>
              <a:rPr lang="en-US" sz="1800" dirty="0">
                <a:latin typeface="Calibri" panose="020F0502020204030204" pitchFamily="34" charset="0"/>
                <a:cs typeface="Calibri" panose="020F0502020204030204" pitchFamily="34" charset="0"/>
              </a:rPr>
              <a:t>3: Ensure healthy lives and promote well-being </a:t>
            </a:r>
            <a:r>
              <a:rPr lang="en-US" sz="1800" dirty="0" smtClean="0">
                <a:latin typeface="Calibri" panose="020F0502020204030204" pitchFamily="34" charset="0"/>
                <a:cs typeface="Calibri" panose="020F0502020204030204" pitchFamily="34" charset="0"/>
              </a:rPr>
              <a:t>for </a:t>
            </a:r>
            <a:r>
              <a:rPr lang="en-US" sz="1800" dirty="0">
                <a:latin typeface="Calibri" panose="020F0502020204030204" pitchFamily="34" charset="0"/>
                <a:cs typeface="Calibri" panose="020F0502020204030204" pitchFamily="34" charset="0"/>
              </a:rPr>
              <a:t>all at all ages</a:t>
            </a:r>
          </a:p>
          <a:p>
            <a:pPr lvl="1">
              <a:spcAft>
                <a:spcPts val="600"/>
              </a:spcAft>
              <a:defRPr/>
            </a:pPr>
            <a:r>
              <a:rPr lang="en-US" sz="1800" dirty="0" smtClean="0">
                <a:latin typeface="Calibri" panose="020F0502020204030204" pitchFamily="34" charset="0"/>
                <a:cs typeface="Calibri" panose="020F0502020204030204" pitchFamily="34" charset="0"/>
              </a:rPr>
              <a:t>Goal </a:t>
            </a:r>
            <a:r>
              <a:rPr lang="en-US" sz="1800" dirty="0">
                <a:latin typeface="Calibri" panose="020F0502020204030204" pitchFamily="34" charset="0"/>
                <a:cs typeface="Calibri" panose="020F0502020204030204" pitchFamily="34" charset="0"/>
              </a:rPr>
              <a:t>17: Revitalize the global partnership for </a:t>
            </a:r>
            <a:r>
              <a:rPr lang="en-US" sz="1800" dirty="0" smtClean="0">
                <a:latin typeface="Calibri" panose="020F0502020204030204" pitchFamily="34" charset="0"/>
                <a:cs typeface="Calibri" panose="020F0502020204030204" pitchFamily="34" charset="0"/>
              </a:rPr>
              <a:t>sustainable </a:t>
            </a:r>
            <a:r>
              <a:rPr lang="en-US" sz="1800" dirty="0" smtClean="0">
                <a:latin typeface="Calibri" panose="020F0502020204030204" pitchFamily="34" charset="0"/>
                <a:cs typeface="Calibri" panose="020F0502020204030204" pitchFamily="34" charset="0"/>
              </a:rPr>
              <a:t>development</a:t>
            </a:r>
            <a:endParaRPr lang="en-US" sz="1800"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995" y="1458251"/>
            <a:ext cx="4391085" cy="4878983"/>
          </a:xfrm>
          <a:prstGeom prst="rect">
            <a:avLst/>
          </a:prstGeom>
        </p:spPr>
      </p:pic>
    </p:spTree>
    <p:extLst>
      <p:ext uri="{BB962C8B-B14F-4D97-AF65-F5344CB8AC3E}">
        <p14:creationId xmlns:p14="http://schemas.microsoft.com/office/powerpoint/2010/main" val="345761616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1008942" cy="640080"/>
          </a:xfrm>
        </p:spPr>
        <p:txBody>
          <a:bodyPr>
            <a:normAutofit/>
          </a:bodyPr>
          <a:lstStyle/>
          <a:p>
            <a:r>
              <a:rPr lang="en-US" dirty="0" smtClean="0">
                <a:latin typeface="Calibri" panose="020F0502020204030204" pitchFamily="34" charset="0"/>
                <a:cs typeface="Calibri" panose="020F0502020204030204" pitchFamily="34" charset="0"/>
              </a:rPr>
              <a:t>MVP1 Deliverables</a:t>
            </a:r>
            <a:endParaRPr lang="en-US" dirty="0">
              <a:latin typeface="Calibri" panose="020F0502020204030204" pitchFamily="34" charset="0"/>
              <a:cs typeface="Calibri" panose="020F0502020204030204" pitchFamily="34" charset="0"/>
            </a:endParaRPr>
          </a:p>
        </p:txBody>
      </p:sp>
      <p:sp>
        <p:nvSpPr>
          <p:cNvPr id="26" name="Content Placeholder 17"/>
          <p:cNvSpPr txBox="1">
            <a:spLocks/>
          </p:cNvSpPr>
          <p:nvPr/>
        </p:nvSpPr>
        <p:spPr>
          <a:xfrm>
            <a:off x="541609" y="1524708"/>
            <a:ext cx="11005957" cy="47802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Ø"/>
              <a:defRPr/>
            </a:pPr>
            <a:r>
              <a:rPr lang="en-US" sz="2400" dirty="0" smtClean="0">
                <a:latin typeface="Calibri" panose="020F0502020204030204" pitchFamily="34" charset="0"/>
                <a:cs typeface="Calibri" panose="020F0502020204030204" pitchFamily="34" charset="0"/>
              </a:rPr>
              <a:t>Exploring Flutter technology and dart language</a:t>
            </a:r>
          </a:p>
          <a:p>
            <a:pPr lvl="0">
              <a:spcAft>
                <a:spcPts val="600"/>
              </a:spcAft>
              <a:buFont typeface="Wingdings" panose="05000000000000000000" pitchFamily="2" charset="2"/>
              <a:buChar char="Ø"/>
              <a:defRPr/>
            </a:pPr>
            <a:r>
              <a:rPr lang="en-US" sz="2400" dirty="0" smtClean="0">
                <a:latin typeface="Calibri" panose="020F0502020204030204" pitchFamily="34" charset="0"/>
                <a:cs typeface="Calibri" panose="020F0502020204030204" pitchFamily="34" charset="0"/>
              </a:rPr>
              <a:t>Splash Screen for my application </a:t>
            </a:r>
            <a:r>
              <a:rPr lang="en-US" sz="1600" dirty="0" smtClean="0">
                <a:latin typeface="Calibri" panose="020F0502020204030204" pitchFamily="34" charset="0"/>
                <a:cs typeface="Calibri" panose="020F0502020204030204" pitchFamily="34" charset="0"/>
              </a:rPr>
              <a:t>(</a:t>
            </a:r>
            <a:r>
              <a:rPr lang="en-CA" sz="1600" dirty="0" smtClean="0">
                <a:latin typeface="Calibri" panose="020F0502020204030204" pitchFamily="34" charset="0"/>
                <a:cs typeface="Calibri" panose="020F0502020204030204" pitchFamily="34" charset="0"/>
              </a:rPr>
              <a:t>an </a:t>
            </a:r>
            <a:r>
              <a:rPr lang="en-CA" sz="1600" dirty="0">
                <a:latin typeface="Calibri" panose="020F0502020204030204" pitchFamily="34" charset="0"/>
                <a:cs typeface="Calibri" panose="020F0502020204030204" pitchFamily="34" charset="0"/>
              </a:rPr>
              <a:t>introduction page on a </a:t>
            </a:r>
            <a:r>
              <a:rPr lang="en-CA" sz="1600" dirty="0" smtClean="0">
                <a:latin typeface="Calibri" panose="020F0502020204030204" pitchFamily="34" charset="0"/>
                <a:cs typeface="Calibri" panose="020F0502020204030204" pitchFamily="34" charset="0"/>
              </a:rPr>
              <a:t>application)</a:t>
            </a:r>
            <a:endParaRPr lang="en-US" sz="1600" dirty="0" smtClean="0">
              <a:latin typeface="Calibri" panose="020F0502020204030204" pitchFamily="34" charset="0"/>
              <a:cs typeface="Calibri" panose="020F0502020204030204" pitchFamily="34" charset="0"/>
            </a:endParaRPr>
          </a:p>
          <a:p>
            <a:pPr lvl="0">
              <a:spcAft>
                <a:spcPts val="600"/>
              </a:spcAft>
              <a:buFont typeface="Wingdings" panose="05000000000000000000" pitchFamily="2" charset="2"/>
              <a:buChar char="Ø"/>
              <a:defRPr/>
            </a:pPr>
            <a:r>
              <a:rPr lang="en-US" sz="2400" dirty="0" smtClean="0">
                <a:latin typeface="Calibri" panose="020F0502020204030204" pitchFamily="34" charset="0"/>
                <a:cs typeface="Calibri" panose="020F0502020204030204" pitchFamily="34" charset="0"/>
              </a:rPr>
              <a:t>Onboarding Screen </a:t>
            </a:r>
            <a:r>
              <a:rPr lang="en-US" sz="1600" dirty="0" smtClean="0">
                <a:latin typeface="Calibri" panose="020F0502020204030204" pitchFamily="34" charset="0"/>
                <a:cs typeface="Calibri" panose="020F0502020204030204" pitchFamily="34" charset="0"/>
              </a:rPr>
              <a:t>(3 swipe screen</a:t>
            </a:r>
            <a:r>
              <a:rPr lang="en-US" sz="1600" dirty="0">
                <a:latin typeface="Calibri" panose="020F0502020204030204" pitchFamily="34" charset="0"/>
                <a:cs typeface="Calibri" panose="020F0502020204030204" pitchFamily="34" charset="0"/>
              </a:rPr>
              <a:t>, essentially a series of screens which direct users through an app interface</a:t>
            </a:r>
            <a:r>
              <a:rPr lang="en-US" sz="1600" dirty="0" smtClean="0">
                <a:latin typeface="Calibri" panose="020F0502020204030204" pitchFamily="34" charset="0"/>
                <a:cs typeface="Calibri" panose="020F0502020204030204" pitchFamily="34" charset="0"/>
              </a:rPr>
              <a:t>)</a:t>
            </a:r>
          </a:p>
          <a:p>
            <a:pPr lvl="0">
              <a:spcAft>
                <a:spcPts val="600"/>
              </a:spcAft>
              <a:buFont typeface="Wingdings" panose="05000000000000000000" pitchFamily="2" charset="2"/>
              <a:buChar char="Ø"/>
              <a:defRPr/>
            </a:pPr>
            <a:r>
              <a:rPr lang="en-US" sz="2400" dirty="0" smtClean="0">
                <a:latin typeface="Calibri" panose="020F0502020204030204" pitchFamily="34" charset="0"/>
                <a:cs typeface="Calibri" panose="020F0502020204030204" pitchFamily="34" charset="0"/>
              </a:rPr>
              <a:t>Authentication </a:t>
            </a:r>
            <a:r>
              <a:rPr lang="en-US" sz="1600" dirty="0" smtClean="0">
                <a:latin typeface="Calibri" panose="020F0502020204030204" pitchFamily="34" charset="0"/>
                <a:cs typeface="Calibri" panose="020F0502020204030204" pitchFamily="34" charset="0"/>
              </a:rPr>
              <a:t>(Sign-in/Sign Up/ forgot password)</a:t>
            </a:r>
          </a:p>
          <a:p>
            <a:pPr lvl="0">
              <a:spcAft>
                <a:spcPts val="600"/>
              </a:spcAft>
              <a:buFont typeface="Wingdings" panose="05000000000000000000" pitchFamily="2" charset="2"/>
              <a:buChar char="Ø"/>
              <a:defRPr/>
            </a:pPr>
            <a:r>
              <a:rPr lang="en-US" sz="2400" dirty="0">
                <a:latin typeface="Calibri" panose="020F0502020204030204" pitchFamily="34" charset="0"/>
                <a:cs typeface="Calibri" panose="020F0502020204030204" pitchFamily="34" charset="0"/>
              </a:rPr>
              <a:t>Homepage </a:t>
            </a:r>
            <a:r>
              <a:rPr lang="en-US" sz="2400" dirty="0" smtClean="0">
                <a:latin typeface="Calibri" panose="020F0502020204030204" pitchFamily="34" charset="0"/>
                <a:cs typeface="Calibri" panose="020F0502020204030204" pitchFamily="34" charset="0"/>
              </a:rPr>
              <a:t>UI </a:t>
            </a:r>
            <a:r>
              <a:rPr lang="en-US" sz="1600" dirty="0" smtClean="0">
                <a:latin typeface="Calibri" panose="020F0502020204030204" pitchFamily="34" charset="0"/>
                <a:cs typeface="Calibri" panose="020F0502020204030204" pitchFamily="34" charset="0"/>
              </a:rPr>
              <a:t>(</a:t>
            </a:r>
            <a:r>
              <a:rPr lang="en-CA" sz="1600" dirty="0"/>
              <a:t>set homepage features according to user-friendly </a:t>
            </a:r>
            <a:r>
              <a:rPr lang="en-CA" sz="1600" dirty="0" smtClean="0"/>
              <a:t>design)</a:t>
            </a:r>
            <a:endParaRPr lang="en-US" sz="1600" dirty="0" smtClean="0">
              <a:latin typeface="Calibri" panose="020F0502020204030204" pitchFamily="34" charset="0"/>
              <a:cs typeface="Calibri" panose="020F0502020204030204" pitchFamily="34" charset="0"/>
            </a:endParaRPr>
          </a:p>
        </p:txBody>
      </p:sp>
      <p:sp>
        <p:nvSpPr>
          <p:cNvPr id="6" name="Title 3"/>
          <p:cNvSpPr txBox="1">
            <a:spLocks/>
          </p:cNvSpPr>
          <p:nvPr/>
        </p:nvSpPr>
        <p:spPr>
          <a:xfrm>
            <a:off x="541609" y="3594817"/>
            <a:ext cx="11008942"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latin typeface="Calibri" panose="020F0502020204030204" pitchFamily="34" charset="0"/>
                <a:cs typeface="Calibri" panose="020F0502020204030204" pitchFamily="34" charset="0"/>
              </a:rPr>
              <a:t>Scrum Date: </a:t>
            </a:r>
            <a:r>
              <a:rPr lang="en-US" sz="2000" dirty="0" smtClean="0">
                <a:latin typeface="Calibri" panose="020F0502020204030204" pitchFamily="34" charset="0"/>
                <a:cs typeface="Calibri" panose="020F0502020204030204" pitchFamily="34" charset="0"/>
              </a:rPr>
              <a:t>26 May to </a:t>
            </a:r>
            <a:r>
              <a:rPr lang="en-US" sz="2000" dirty="0">
                <a:latin typeface="Calibri" panose="020F0502020204030204" pitchFamily="34" charset="0"/>
                <a:cs typeface="Calibri" panose="020F0502020204030204" pitchFamily="34" charset="0"/>
              </a:rPr>
              <a:t>1</a:t>
            </a:r>
            <a:r>
              <a:rPr lang="en-US" sz="2000" dirty="0" smtClean="0">
                <a:latin typeface="Calibri" panose="020F0502020204030204" pitchFamily="34" charset="0"/>
                <a:cs typeface="Calibri" panose="020F0502020204030204" pitchFamily="34" charset="0"/>
              </a:rPr>
              <a:t> June (7 days)</a:t>
            </a:r>
            <a:endParaRPr lang="en-US" sz="2000" dirty="0">
              <a:latin typeface="Calibri" panose="020F0502020204030204" pitchFamily="34" charset="0"/>
              <a:cs typeface="Calibri" panose="020F0502020204030204" pitchFamily="34" charset="0"/>
            </a:endParaRPr>
          </a:p>
        </p:txBody>
      </p:sp>
      <p:sp>
        <p:nvSpPr>
          <p:cNvPr id="7" name="Title 3"/>
          <p:cNvSpPr txBox="1">
            <a:spLocks/>
          </p:cNvSpPr>
          <p:nvPr/>
        </p:nvSpPr>
        <p:spPr>
          <a:xfrm>
            <a:off x="541609" y="4234897"/>
            <a:ext cx="11008942"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a:latin typeface="Calibri" panose="020F0502020204030204" pitchFamily="34" charset="0"/>
                <a:cs typeface="Calibri" panose="020F0502020204030204" pitchFamily="34" charset="0"/>
              </a:rPr>
              <a:t>Status description: </a:t>
            </a:r>
            <a:r>
              <a:rPr lang="en-US" sz="2000" dirty="0" smtClean="0">
                <a:solidFill>
                  <a:schemeClr val="accent6"/>
                </a:solidFill>
                <a:latin typeface="Calibri" panose="020F0502020204030204" pitchFamily="34" charset="0"/>
                <a:cs typeface="Calibri" panose="020F0502020204030204" pitchFamily="34" charset="0"/>
              </a:rPr>
              <a:t>Green</a:t>
            </a:r>
            <a:endParaRPr lang="en-US" sz="2000" dirty="0">
              <a:solidFill>
                <a:schemeClr val="accent6"/>
              </a:solidFill>
              <a:latin typeface="Calibri" panose="020F0502020204030204" pitchFamily="34" charset="0"/>
              <a:cs typeface="Calibri" panose="020F0502020204030204" pitchFamily="34" charset="0"/>
            </a:endParaRPr>
          </a:p>
        </p:txBody>
      </p:sp>
      <p:sp>
        <p:nvSpPr>
          <p:cNvPr id="8" name="Title 3"/>
          <p:cNvSpPr txBox="1">
            <a:spLocks/>
          </p:cNvSpPr>
          <p:nvPr/>
        </p:nvSpPr>
        <p:spPr>
          <a:xfrm>
            <a:off x="540116" y="4874977"/>
            <a:ext cx="11008942"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latin typeface="Calibri" panose="020F0502020204030204" pitchFamily="34" charset="0"/>
                <a:cs typeface="Calibri" panose="020F0502020204030204" pitchFamily="34" charset="0"/>
              </a:rPr>
              <a:t>Summary: </a:t>
            </a:r>
            <a:r>
              <a:rPr lang="en-US" sz="1600" dirty="0">
                <a:latin typeface="Calibri" panose="020F0502020204030204" pitchFamily="34" charset="0"/>
                <a:cs typeface="Calibri" panose="020F0502020204030204" pitchFamily="34" charset="0"/>
              </a:rPr>
              <a:t>P</a:t>
            </a:r>
            <a:r>
              <a:rPr lang="en-US" sz="1600" dirty="0" smtClean="0">
                <a:latin typeface="Calibri" panose="020F0502020204030204" pitchFamily="34" charset="0"/>
                <a:cs typeface="Calibri" panose="020F0502020204030204" pitchFamily="34" charset="0"/>
              </a:rPr>
              <a:t>roper resource and guidance able to finish mvp1 on time.</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802866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1008942" cy="640080"/>
          </a:xfrm>
        </p:spPr>
        <p:txBody>
          <a:bodyPr>
            <a:normAutofit/>
          </a:bodyPr>
          <a:lstStyle/>
          <a:p>
            <a:r>
              <a:rPr lang="en-US" dirty="0" smtClean="0">
                <a:latin typeface="Calibri" panose="020F0502020204030204" pitchFamily="34" charset="0"/>
                <a:cs typeface="Calibri" panose="020F0502020204030204" pitchFamily="34" charset="0"/>
              </a:rPr>
              <a:t>MVP1 Project Tools &amp; Framework</a:t>
            </a:r>
            <a:endParaRPr lang="en-US" dirty="0">
              <a:latin typeface="Calibri" panose="020F0502020204030204" pitchFamily="34" charset="0"/>
              <a:cs typeface="Calibri" panose="020F0502020204030204" pitchFamily="34" charset="0"/>
            </a:endParaRPr>
          </a:p>
        </p:txBody>
      </p:sp>
      <p:sp>
        <p:nvSpPr>
          <p:cNvPr id="26" name="Content Placeholder 17"/>
          <p:cNvSpPr txBox="1">
            <a:spLocks/>
          </p:cNvSpPr>
          <p:nvPr/>
        </p:nvSpPr>
        <p:spPr>
          <a:xfrm>
            <a:off x="541609" y="1524708"/>
            <a:ext cx="11005957" cy="47802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Font typeface="Wingdings" panose="05000000000000000000" pitchFamily="2" charset="2"/>
              <a:buChar char="Ø"/>
              <a:defRPr/>
            </a:pPr>
            <a:r>
              <a:rPr lang="en-US" sz="2400" dirty="0" smtClean="0">
                <a:latin typeface="Calibri" panose="020F0502020204030204" pitchFamily="34" charset="0"/>
                <a:cs typeface="Calibri" panose="020F0502020204030204" pitchFamily="34" charset="0"/>
              </a:rPr>
              <a:t>Tools: </a:t>
            </a:r>
          </a:p>
          <a:p>
            <a:pPr lvl="1">
              <a:spcAft>
                <a:spcPts val="600"/>
              </a:spcAft>
              <a:defRPr/>
            </a:pPr>
            <a:r>
              <a:rPr lang="en-US" sz="2400" dirty="0" smtClean="0">
                <a:latin typeface="Calibri" panose="020F0502020204030204" pitchFamily="34" charset="0"/>
                <a:cs typeface="Calibri" panose="020F0502020204030204" pitchFamily="34" charset="0"/>
              </a:rPr>
              <a:t>Visual Studio</a:t>
            </a:r>
          </a:p>
          <a:p>
            <a:pPr lvl="1">
              <a:spcAft>
                <a:spcPts val="600"/>
              </a:spcAft>
              <a:defRPr/>
            </a:pPr>
            <a:r>
              <a:rPr lang="en-US" sz="2400" dirty="0" smtClean="0">
                <a:latin typeface="Calibri" panose="020F0502020204030204" pitchFamily="34" charset="0"/>
                <a:cs typeface="Calibri" panose="020F0502020204030204" pitchFamily="34" charset="0"/>
              </a:rPr>
              <a:t>Emulator</a:t>
            </a:r>
            <a:endParaRPr lang="en-US" sz="2400" dirty="0">
              <a:latin typeface="Calibri" panose="020F0502020204030204" pitchFamily="34" charset="0"/>
              <a:cs typeface="Calibri" panose="020F0502020204030204" pitchFamily="34" charset="0"/>
            </a:endParaRPr>
          </a:p>
          <a:p>
            <a:pPr lvl="1">
              <a:spcAft>
                <a:spcPts val="600"/>
              </a:spcAft>
              <a:defRPr/>
            </a:pPr>
            <a:r>
              <a:rPr lang="en-US" sz="2400" dirty="0">
                <a:latin typeface="Calibri" panose="020F0502020204030204" pitchFamily="34" charset="0"/>
                <a:cs typeface="Calibri" panose="020F0502020204030204" pitchFamily="34" charset="0"/>
              </a:rPr>
              <a:t>F</a:t>
            </a:r>
            <a:r>
              <a:rPr lang="en-US" sz="2400" dirty="0" smtClean="0">
                <a:latin typeface="Calibri" panose="020F0502020204030204" pitchFamily="34" charset="0"/>
                <a:cs typeface="Calibri" panose="020F0502020204030204" pitchFamily="34" charset="0"/>
              </a:rPr>
              <a:t>irebase console</a:t>
            </a:r>
          </a:p>
          <a:p>
            <a:pPr lvl="1">
              <a:spcAft>
                <a:spcPts val="600"/>
              </a:spcAft>
              <a:defRPr/>
            </a:pPr>
            <a:r>
              <a:rPr lang="en-US" sz="2400" dirty="0" smtClean="0">
                <a:latin typeface="Calibri" panose="020F0502020204030204" pitchFamily="34" charset="0"/>
                <a:cs typeface="Calibri" panose="020F0502020204030204" pitchFamily="34" charset="0"/>
              </a:rPr>
              <a:t>Terminal</a:t>
            </a:r>
          </a:p>
          <a:p>
            <a:pPr>
              <a:spcAft>
                <a:spcPts val="600"/>
              </a:spcAft>
              <a:buFont typeface="Wingdings" panose="05000000000000000000" pitchFamily="2" charset="2"/>
              <a:buChar char="Ø"/>
              <a:defRPr/>
            </a:pPr>
            <a:r>
              <a:rPr lang="en-US" sz="2400" dirty="0" smtClean="0">
                <a:latin typeface="Calibri" panose="020F0502020204030204" pitchFamily="34" charset="0"/>
                <a:cs typeface="Calibri" panose="020F0502020204030204" pitchFamily="34" charset="0"/>
              </a:rPr>
              <a:t>Framework:</a:t>
            </a:r>
          </a:p>
          <a:p>
            <a:pPr lvl="1">
              <a:spcAft>
                <a:spcPts val="600"/>
              </a:spcAft>
              <a:defRPr/>
            </a:pPr>
            <a:r>
              <a:rPr lang="en-US" sz="2400" dirty="0" smtClean="0">
                <a:latin typeface="Calibri" panose="020F0502020204030204" pitchFamily="34" charset="0"/>
                <a:cs typeface="Calibri" panose="020F0502020204030204" pitchFamily="34" charset="0"/>
              </a:rPr>
              <a:t>Flutter</a:t>
            </a:r>
            <a:endParaRPr lang="en-US" sz="2400" dirty="0">
              <a:latin typeface="Calibri" panose="020F0502020204030204" pitchFamily="34" charset="0"/>
              <a:cs typeface="Calibri" panose="020F0502020204030204" pitchFamily="34" charset="0"/>
            </a:endParaRPr>
          </a:p>
          <a:p>
            <a:pPr marL="0" lvl="0" indent="0">
              <a:spcAft>
                <a:spcPts val="600"/>
              </a:spcAft>
              <a:buNone/>
              <a:defRPr/>
            </a:pPr>
            <a:endParaRPr lang="en-US" sz="2400" dirty="0" smtClean="0">
              <a:latin typeface="Calibri" panose="020F0502020204030204" pitchFamily="34" charset="0"/>
              <a:cs typeface="Calibri" panose="020F0502020204030204" pitchFamily="34" charset="0"/>
            </a:endParaRP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5074" y="1389561"/>
            <a:ext cx="1995896" cy="1995896"/>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688" y="3626031"/>
            <a:ext cx="3848100" cy="2438400"/>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7097" y="1755049"/>
            <a:ext cx="2529840" cy="1264920"/>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1803" y="4194511"/>
            <a:ext cx="3358346" cy="2110495"/>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6405" y="4937759"/>
            <a:ext cx="2170488" cy="1029244"/>
          </a:xfrm>
          <a:prstGeom prst="rect">
            <a:avLst/>
          </a:prstGeom>
        </p:spPr>
      </p:pic>
    </p:spTree>
    <p:extLst>
      <p:ext uri="{BB962C8B-B14F-4D97-AF65-F5344CB8AC3E}">
        <p14:creationId xmlns:p14="http://schemas.microsoft.com/office/powerpoint/2010/main" val="215099627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1008942" cy="640080"/>
          </a:xfrm>
        </p:spPr>
        <p:txBody>
          <a:bodyPr>
            <a:normAutofit/>
          </a:bodyPr>
          <a:lstStyle/>
          <a:p>
            <a:r>
              <a:rPr lang="en-US" dirty="0" smtClean="0">
                <a:latin typeface="Calibri" panose="020F0502020204030204" pitchFamily="34" charset="0"/>
                <a:cs typeface="Calibri" panose="020F0502020204030204" pitchFamily="34" charset="0"/>
              </a:rPr>
              <a:t>MVP1 Project Demo</a:t>
            </a:r>
            <a:endParaRPr lang="en-US" dirty="0">
              <a:latin typeface="Calibri" panose="020F0502020204030204" pitchFamily="34" charset="0"/>
              <a:cs typeface="Calibri" panose="020F0502020204030204" pitchFamily="34" charset="0"/>
            </a:endParaRPr>
          </a:p>
        </p:txBody>
      </p:sp>
      <p:sp>
        <p:nvSpPr>
          <p:cNvPr id="26" name="Content Placeholder 17"/>
          <p:cNvSpPr txBox="1">
            <a:spLocks/>
          </p:cNvSpPr>
          <p:nvPr/>
        </p:nvSpPr>
        <p:spPr>
          <a:xfrm>
            <a:off x="541609" y="1524708"/>
            <a:ext cx="11005957" cy="47802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Font typeface="Wingdings" panose="05000000000000000000" pitchFamily="2" charset="2"/>
              <a:buChar char="Ø"/>
              <a:defRPr/>
            </a:pPr>
            <a:r>
              <a:rPr lang="en-US" sz="2400" dirty="0" smtClean="0">
                <a:latin typeface="Calibri" panose="020F0502020204030204" pitchFamily="34" charset="0"/>
                <a:cs typeface="Calibri" panose="020F0502020204030204" pitchFamily="34" charset="0"/>
              </a:rPr>
              <a:t>Splash Screen and Onboarding screen </a:t>
            </a:r>
            <a:r>
              <a:rPr lang="en-US" dirty="0" smtClean="0">
                <a:latin typeface="Calibri" panose="020F0502020204030204" pitchFamily="34" charset="0"/>
                <a:cs typeface="Calibri" panose="020F0502020204030204" pitchFamily="34" charset="0"/>
              </a:rPr>
              <a:t>(Put screenshot here because it loads only when user install first time application so I put screenshot here to show how its look like and everything is working fine able to see in demo video)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413" y="2098766"/>
            <a:ext cx="1844877" cy="399723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2562" y="2098766"/>
            <a:ext cx="1847072" cy="40019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2906" y="2098766"/>
            <a:ext cx="1844174" cy="399570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7991" y="2079317"/>
            <a:ext cx="1853150" cy="4015158"/>
          </a:xfrm>
          <a:prstGeom prst="rect">
            <a:avLst/>
          </a:prstGeom>
        </p:spPr>
      </p:pic>
      <p:sp>
        <p:nvSpPr>
          <p:cNvPr id="10" name="TextBox 9"/>
          <p:cNvSpPr txBox="1"/>
          <p:nvPr/>
        </p:nvSpPr>
        <p:spPr>
          <a:xfrm>
            <a:off x="2107474" y="6173463"/>
            <a:ext cx="1328120" cy="338554"/>
          </a:xfrm>
          <a:prstGeom prst="rect">
            <a:avLst/>
          </a:prstGeom>
          <a:noFill/>
        </p:spPr>
        <p:txBody>
          <a:bodyPr wrap="none" rtlCol="0">
            <a:spAutoFit/>
          </a:bodyPr>
          <a:lstStyle/>
          <a:p>
            <a:r>
              <a:rPr lang="en-CA" sz="1600" dirty="0" smtClean="0">
                <a:latin typeface="Calibri" panose="020F0502020204030204" pitchFamily="34" charset="0"/>
                <a:cs typeface="Calibri" panose="020F0502020204030204" pitchFamily="34" charset="0"/>
              </a:rPr>
              <a:t>Splash Screen</a:t>
            </a:r>
            <a:endParaRPr lang="en-CA" sz="1600" dirty="0">
              <a:latin typeface="Calibri" panose="020F0502020204030204" pitchFamily="34" charset="0"/>
              <a:cs typeface="Calibri" panose="020F0502020204030204" pitchFamily="34" charset="0"/>
            </a:endParaRPr>
          </a:p>
        </p:txBody>
      </p:sp>
      <p:sp>
        <p:nvSpPr>
          <p:cNvPr id="12" name="TextBox 11"/>
          <p:cNvSpPr txBox="1"/>
          <p:nvPr/>
        </p:nvSpPr>
        <p:spPr>
          <a:xfrm>
            <a:off x="5432998" y="6173463"/>
            <a:ext cx="3206199" cy="338554"/>
          </a:xfrm>
          <a:prstGeom prst="rect">
            <a:avLst/>
          </a:prstGeom>
          <a:noFill/>
        </p:spPr>
        <p:txBody>
          <a:bodyPr wrap="none" rtlCol="0">
            <a:spAutoFit/>
          </a:bodyPr>
          <a:lstStyle/>
          <a:p>
            <a:r>
              <a:rPr lang="en-CA" sz="1600" dirty="0" smtClean="0">
                <a:latin typeface="Calibri" panose="020F0502020204030204" pitchFamily="34" charset="0"/>
                <a:cs typeface="Calibri" panose="020F0502020204030204" pitchFamily="34" charset="0"/>
              </a:rPr>
              <a:t>Onboarding Screen (3 Swipe Screen)</a:t>
            </a:r>
            <a:endParaRPr lang="en-CA" sz="1600" dirty="0">
              <a:latin typeface="Calibri" panose="020F0502020204030204" pitchFamily="34" charset="0"/>
              <a:cs typeface="Calibri" panose="020F0502020204030204" pitchFamily="34" charset="0"/>
            </a:endParaRPr>
          </a:p>
        </p:txBody>
      </p:sp>
      <p:sp>
        <p:nvSpPr>
          <p:cNvPr id="11" name="TextBox 10"/>
          <p:cNvSpPr txBox="1"/>
          <p:nvPr/>
        </p:nvSpPr>
        <p:spPr>
          <a:xfrm>
            <a:off x="10270352" y="3701143"/>
            <a:ext cx="1558504" cy="923330"/>
          </a:xfrm>
          <a:prstGeom prst="rect">
            <a:avLst/>
          </a:prstGeom>
          <a:noFill/>
        </p:spPr>
        <p:txBody>
          <a:bodyPr wrap="none" rtlCol="0">
            <a:spAutoFit/>
          </a:bodyPr>
          <a:lstStyle/>
          <a:p>
            <a:r>
              <a:rPr lang="en-CA" dirty="0" smtClean="0"/>
              <a:t>Now move to</a:t>
            </a:r>
          </a:p>
          <a:p>
            <a:r>
              <a:rPr lang="en-CA" dirty="0" smtClean="0"/>
              <a:t> Emulator &amp; </a:t>
            </a:r>
          </a:p>
          <a:p>
            <a:r>
              <a:rPr lang="en-CA" dirty="0" smtClean="0"/>
              <a:t>Visual studio</a:t>
            </a:r>
            <a:endParaRPr lang="en-CA" dirty="0"/>
          </a:p>
        </p:txBody>
      </p:sp>
      <p:cxnSp>
        <p:nvCxnSpPr>
          <p:cNvPr id="14" name="Straight Arrow Connector 13"/>
          <p:cNvCxnSpPr>
            <a:endCxn id="11" idx="1"/>
          </p:cNvCxnSpPr>
          <p:nvPr/>
        </p:nvCxnSpPr>
        <p:spPr>
          <a:xfrm>
            <a:off x="10128069" y="4024308"/>
            <a:ext cx="142283" cy="13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801141" y="3914857"/>
            <a:ext cx="142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957439" y="3701143"/>
            <a:ext cx="2354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879290" y="3701143"/>
            <a:ext cx="233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58782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1008942" cy="640080"/>
          </a:xfrm>
        </p:spPr>
        <p:txBody>
          <a:bodyPr>
            <a:normAutofit/>
          </a:bodyPr>
          <a:lstStyle/>
          <a:p>
            <a:r>
              <a:rPr lang="en-US" dirty="0" smtClean="0">
                <a:latin typeface="Calibri" panose="020F0502020204030204" pitchFamily="34" charset="0"/>
                <a:cs typeface="Calibri" panose="020F0502020204030204" pitchFamily="34" charset="0"/>
              </a:rPr>
              <a:t>Next Up &amp; Reflection</a:t>
            </a:r>
            <a:endParaRPr lang="en-US" dirty="0">
              <a:latin typeface="Calibri" panose="020F0502020204030204" pitchFamily="34" charset="0"/>
              <a:cs typeface="Calibri" panose="020F0502020204030204" pitchFamily="34" charset="0"/>
            </a:endParaRPr>
          </a:p>
        </p:txBody>
      </p:sp>
      <p:sp>
        <p:nvSpPr>
          <p:cNvPr id="26" name="Content Placeholder 17"/>
          <p:cNvSpPr txBox="1">
            <a:spLocks/>
          </p:cNvSpPr>
          <p:nvPr/>
        </p:nvSpPr>
        <p:spPr>
          <a:xfrm>
            <a:off x="541609" y="1524708"/>
            <a:ext cx="11005957" cy="47802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Ø"/>
              <a:defRPr/>
            </a:pPr>
            <a:r>
              <a:rPr lang="en-CA" sz="2400" dirty="0" smtClean="0">
                <a:latin typeface="Calibri" panose="020F0502020204030204" pitchFamily="34" charset="0"/>
                <a:cs typeface="Calibri" panose="020F0502020204030204" pitchFamily="34" charset="0"/>
              </a:rPr>
              <a:t>MVP2 works on broadcast room and events features.</a:t>
            </a:r>
          </a:p>
          <a:p>
            <a:pPr lvl="0">
              <a:spcAft>
                <a:spcPts val="600"/>
              </a:spcAft>
              <a:buFont typeface="Wingdings" panose="05000000000000000000" pitchFamily="2" charset="2"/>
              <a:buChar char="Ø"/>
              <a:defRPr/>
            </a:pPr>
            <a:r>
              <a:rPr lang="en-CA" sz="2400" dirty="0" smtClean="0">
                <a:latin typeface="Calibri" panose="020F0502020204030204" pitchFamily="34" charset="0"/>
                <a:cs typeface="Calibri" panose="020F0502020204030204" pitchFamily="34" charset="0"/>
              </a:rPr>
              <a:t>MVP3 works on forum feature and admin of application.</a:t>
            </a:r>
          </a:p>
          <a:p>
            <a:pPr lvl="0">
              <a:lnSpc>
                <a:spcPct val="100000"/>
              </a:lnSpc>
              <a:spcAft>
                <a:spcPts val="600"/>
              </a:spcAft>
              <a:buFont typeface="Wingdings" panose="05000000000000000000" pitchFamily="2" charset="2"/>
              <a:buChar char="Ø"/>
              <a:defRPr/>
            </a:pPr>
            <a:r>
              <a:rPr lang="en-CA" sz="2400" dirty="0" smtClean="0">
                <a:latin typeface="Calibri" panose="020F0502020204030204" pitchFamily="34" charset="0"/>
                <a:cs typeface="Calibri" panose="020F0502020204030204" pitchFamily="34" charset="0"/>
              </a:rPr>
              <a:t>During MVP1 I specifically like firebase console. It is really easy to setup database and send notification and store data in firebase. As well as, good thing is that firebase is free for students.</a:t>
            </a:r>
          </a:p>
          <a:p>
            <a:pPr lvl="0">
              <a:lnSpc>
                <a:spcPct val="100000"/>
              </a:lnSpc>
              <a:spcAft>
                <a:spcPts val="600"/>
              </a:spcAft>
              <a:buFont typeface="Wingdings" panose="05000000000000000000" pitchFamily="2" charset="2"/>
              <a:buChar char="Ø"/>
              <a:defRPr/>
            </a:pPr>
            <a:r>
              <a:rPr lang="en-CA" sz="2400" dirty="0" smtClean="0">
                <a:latin typeface="Calibri" panose="020F0502020204030204" pitchFamily="34" charset="0"/>
                <a:cs typeface="Calibri" panose="020F0502020204030204" pitchFamily="34" charset="0"/>
              </a:rPr>
              <a:t>And, moving forward I think I need more help with coding because setting I already know how to set code to get outcome. So for that I try to find help from external sources.</a:t>
            </a:r>
          </a:p>
          <a:p>
            <a:pPr lvl="0">
              <a:spcAft>
                <a:spcPts val="600"/>
              </a:spcAft>
              <a:buFont typeface="Wingdings" panose="05000000000000000000" pitchFamily="2" charset="2"/>
              <a:buChar char="Ø"/>
              <a:defRPr/>
            </a:pPr>
            <a:endParaRPr lang="en-US" sz="16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436468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smtClean="0">
                <a:solidFill>
                  <a:schemeClr val="bg1"/>
                </a:solidFill>
                <a:latin typeface="Calibri" panose="020F0502020204030204" pitchFamily="34" charset="0"/>
                <a:cs typeface="Calibri" panose="020F0502020204030204" pitchFamily="34" charset="0"/>
              </a:rPr>
              <a:t>Thank you &amp; Any Questions</a:t>
            </a:r>
            <a:endParaRPr lang="en-US" sz="4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590804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346</Words>
  <Application>Microsoft Office PowerPoint</Application>
  <PresentationFormat>Widescreen</PresentationFormat>
  <Paragraphs>41</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Segoe UI</vt:lpstr>
      <vt:lpstr>Segoe UI Light</vt:lpstr>
      <vt:lpstr>Wingdings</vt:lpstr>
      <vt:lpstr>WelcomeDoc</vt:lpstr>
      <vt:lpstr>Mobile Health Care Application</vt:lpstr>
      <vt:lpstr>UN goals for my project</vt:lpstr>
      <vt:lpstr>MVP1 Deliverables</vt:lpstr>
      <vt:lpstr>MVP1 Project Tools &amp; Framework</vt:lpstr>
      <vt:lpstr>MVP1 Project Demo</vt:lpstr>
      <vt:lpstr>Next Up &amp; Reflection</vt:lpstr>
      <vt:lpstr>Thank you &amp;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2021-05-18T20:04:46Z</dcterms:created>
  <dcterms:modified xsi:type="dcterms:W3CDTF">2021-05-31T20:51:40Z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