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76" r:id="rId4"/>
    <p:sldId id="27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773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028" y="3165763"/>
            <a:ext cx="11725944" cy="171103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Purpose and Design of an Organizational Unit (OU) Structure</a:t>
            </a:r>
            <a:endParaRPr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3200" dirty="0"/>
              <a:t>By Rosemarie </a:t>
            </a:r>
            <a:r>
              <a:rPr lang="en-PH" sz="3200" dirty="0" err="1"/>
              <a:t>Kpaka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A9015-3618-AECC-D23F-A2A44188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3DC5778-285D-993A-6996-463B385A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Understanding Group Policy in OU Design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4930C3A-D7C3-6638-65B3-B23B5835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8800"/>
            <a:ext cx="6264696" cy="4696544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Group Policy Overview: Policies can be applied to specific OUs for customized settings.</a:t>
            </a:r>
          </a:p>
          <a:p>
            <a:r>
              <a:rPr lang="en-US" sz="3600" dirty="0"/>
              <a:t>Example Policies: Password policies, access permissions, login scripts.</a:t>
            </a:r>
          </a:p>
          <a:p>
            <a:r>
              <a:rPr lang="en-US" sz="3600" dirty="0"/>
              <a:t>Impact: Policies enhance security and ensure compliance across all departments.</a:t>
            </a:r>
            <a:endParaRPr sz="3600" dirty="0"/>
          </a:p>
        </p:txBody>
      </p:sp>
      <p:pic>
        <p:nvPicPr>
          <p:cNvPr id="9218" name="Picture 2" descr="Group Policy Preferences | Microsoft Learn">
            <a:extLst>
              <a:ext uri="{FF2B5EF4-FFF2-40B4-BE49-F238E27FC236}">
                <a16:creationId xmlns:a16="http://schemas.microsoft.com/office/drawing/2014/main" id="{07BEE99A-5DA0-402E-FD8D-9FC226391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2031479"/>
            <a:ext cx="5373402" cy="436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93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069A4-1930-E854-A0D0-15688D4AD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B51CBE2-BEAD-6DC7-5210-D882A738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Delegation of Control with OUs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24FE22E-321A-529B-AD07-11158962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8800"/>
            <a:ext cx="6264696" cy="4696544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Purpose: Grants specific permissions within OUs, reducing IT workload.</a:t>
            </a:r>
          </a:p>
          <a:p>
            <a:r>
              <a:rPr lang="en-US" sz="3600" dirty="0"/>
              <a:t>Example: Department heads manage their own team’s resources, while IT retains oversight.</a:t>
            </a:r>
          </a:p>
          <a:p>
            <a:r>
              <a:rPr lang="en-US" sz="3600" dirty="0"/>
              <a:t>Benefits: Balances autonomy with central IT oversight.</a:t>
            </a:r>
            <a:endParaRPr sz="3600" dirty="0"/>
          </a:p>
        </p:txBody>
      </p:sp>
      <p:pic>
        <p:nvPicPr>
          <p:cNvPr id="10242" name="Picture 2" descr="Delegating Administration of Account OUs and Resource OUs | Microsoft Learn">
            <a:extLst>
              <a:ext uri="{FF2B5EF4-FFF2-40B4-BE49-F238E27FC236}">
                <a16:creationId xmlns:a16="http://schemas.microsoft.com/office/drawing/2014/main" id="{EDBCC1ED-ECC0-B063-D667-BA87520F3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772816"/>
            <a:ext cx="469503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85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1F1E5-E788-7252-7722-383A8FED2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C4394D7-2C17-09C9-CA80-D63538D3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Security Best Practices in OU Management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8516113-27B1-203B-E731-EC2B1173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8800"/>
            <a:ext cx="6264696" cy="4696544"/>
          </a:xfrm>
        </p:spPr>
        <p:txBody>
          <a:bodyPr>
            <a:normAutofit/>
          </a:bodyPr>
          <a:lstStyle/>
          <a:p>
            <a:r>
              <a:rPr lang="en-US" sz="3600" dirty="0"/>
              <a:t>Principle of Least Privilege: Limits access to only what’s necessary for each role.</a:t>
            </a:r>
          </a:p>
          <a:p>
            <a:r>
              <a:rPr lang="en-US" sz="3600" dirty="0"/>
              <a:t>Regular Audits: Periodically reviews and updates permissions for compliance and security.</a:t>
            </a:r>
            <a:endParaRPr sz="3600" dirty="0"/>
          </a:p>
        </p:txBody>
      </p:sp>
      <p:pic>
        <p:nvPicPr>
          <p:cNvPr id="11266" name="Picture 2" descr="11 office security best practices to protect your people and property |  Envoy">
            <a:extLst>
              <a:ext uri="{FF2B5EF4-FFF2-40B4-BE49-F238E27FC236}">
                <a16:creationId xmlns:a16="http://schemas.microsoft.com/office/drawing/2014/main" id="{A8DDB1D4-B973-A7A2-2B2F-9034E9406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7" y="2276872"/>
            <a:ext cx="6037263" cy="342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2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C6000-20D8-98CF-67F2-54FE3DD2C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94E9017-679A-8F3B-6612-0F4E9C0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Compliance and Monitoring within OUs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67AF5DE-1968-09CB-0B12-0B48FEEC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8800"/>
            <a:ext cx="6264696" cy="4696544"/>
          </a:xfrm>
        </p:spPr>
        <p:txBody>
          <a:bodyPr>
            <a:normAutofit/>
          </a:bodyPr>
          <a:lstStyle/>
          <a:p>
            <a:r>
              <a:rPr lang="en-US" sz="3600" dirty="0"/>
              <a:t>Why Compliance Matters: Regulatory standards (GDPR, HIPAA) affect data handling.</a:t>
            </a:r>
          </a:p>
          <a:p>
            <a:r>
              <a:rPr lang="en-US" sz="3600" dirty="0"/>
              <a:t>OU Structure for Compliance: Makes monitoring and auditing permissions more efficient.</a:t>
            </a:r>
            <a:endParaRPr sz="3600" dirty="0"/>
          </a:p>
        </p:txBody>
      </p:sp>
      <p:pic>
        <p:nvPicPr>
          <p:cNvPr id="12290" name="Picture 2" descr="Introduction To Compliance Monitoring - FasterCapital">
            <a:extLst>
              <a:ext uri="{FF2B5EF4-FFF2-40B4-BE49-F238E27FC236}">
                <a16:creationId xmlns:a16="http://schemas.microsoft.com/office/drawing/2014/main" id="{C4F8A3D3-4A36-4FFE-56CC-A43F5FB82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814" y="2628900"/>
            <a:ext cx="552918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9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6964B-AF9C-2886-11C0-8180E940D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22FFCE-7635-D43B-08FE-3842945B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Summary of OU Design Principles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B76C967-EAF7-AE5B-BE0E-4D02FA65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8800"/>
            <a:ext cx="6264696" cy="4696544"/>
          </a:xfrm>
        </p:spPr>
        <p:txBody>
          <a:bodyPr>
            <a:normAutofit/>
          </a:bodyPr>
          <a:lstStyle/>
          <a:p>
            <a:r>
              <a:rPr lang="en-US" sz="3600" dirty="0"/>
              <a:t>Recap: Centralized management, security, simplicity, and targeted control.</a:t>
            </a:r>
          </a:p>
          <a:p>
            <a:r>
              <a:rPr lang="en-US" sz="3600" dirty="0"/>
              <a:t>Design Principles in Action: How these principles help streamline operations.</a:t>
            </a:r>
            <a:endParaRPr sz="3600" dirty="0"/>
          </a:p>
        </p:txBody>
      </p:sp>
      <p:pic>
        <p:nvPicPr>
          <p:cNvPr id="13314" name="Picture 2" descr="The Principles of Design and Their Importance | Toptal®">
            <a:extLst>
              <a:ext uri="{FF2B5EF4-FFF2-40B4-BE49-F238E27FC236}">
                <a16:creationId xmlns:a16="http://schemas.microsoft.com/office/drawing/2014/main" id="{0B00B531-36A7-9E80-209F-85A9425C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84" y="2204864"/>
            <a:ext cx="6094484" cy="31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54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D6E24-1F73-AA5F-19B1-0D4802B68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BE7F028-354A-463B-E4F2-649B7EA1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Practical Benefits for IT Support Staff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DD1725D-3867-7BFB-542D-22B7DF3E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8800"/>
            <a:ext cx="6264696" cy="4696544"/>
          </a:xfrm>
        </p:spPr>
        <p:txBody>
          <a:bodyPr>
            <a:normAutofit/>
          </a:bodyPr>
          <a:lstStyle/>
          <a:p>
            <a:r>
              <a:rPr lang="en-US" sz="3600" dirty="0"/>
              <a:t>Simplified Management: Clear organization aids troubleshooting and task efficiency.</a:t>
            </a:r>
          </a:p>
          <a:p>
            <a:r>
              <a:rPr lang="en-US" sz="3600" dirty="0"/>
              <a:t>Improved Response Time: OU structure allows IT support to respond quickly to departmental needs.</a:t>
            </a:r>
            <a:endParaRPr sz="3600" dirty="0"/>
          </a:p>
        </p:txBody>
      </p:sp>
      <p:pic>
        <p:nvPicPr>
          <p:cNvPr id="14338" name="Picture 2" descr="11 Key Benefits of Employing IT Support Staff for Businesses">
            <a:extLst>
              <a:ext uri="{FF2B5EF4-FFF2-40B4-BE49-F238E27FC236}">
                <a16:creationId xmlns:a16="http://schemas.microsoft.com/office/drawing/2014/main" id="{B25B69D3-7FE6-C3C1-7155-82C51D08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824636"/>
            <a:ext cx="4437112" cy="44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48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045CF-CE8B-C4F4-4DB2-54EBFDE6A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7D22-E9C6-3FA4-7932-E48AC959D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200" dirty="0"/>
              <a:t>Thank You!</a:t>
            </a:r>
            <a:endParaRPr sz="1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8C5E9-BBAB-4B8A-5E2B-54CF9FFA6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3200" dirty="0"/>
              <a:t>By Rosemarie </a:t>
            </a:r>
            <a:r>
              <a:rPr lang="en-PH" sz="3200" dirty="0" err="1"/>
              <a:t>Kpaka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1457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Introduction to Organizational Units (OU)</a:t>
            </a:r>
            <a:endParaRPr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5480" y="1828800"/>
            <a:ext cx="5904656" cy="4267200"/>
          </a:xfrm>
        </p:spPr>
        <p:txBody>
          <a:bodyPr>
            <a:normAutofit/>
          </a:bodyPr>
          <a:lstStyle/>
          <a:p>
            <a:r>
              <a:rPr lang="en-US" sz="3200" dirty="0"/>
              <a:t>An Organizational Unit (OU) is a container within Active Directory that organizes resources (e.g., users, computers).</a:t>
            </a:r>
          </a:p>
          <a:p>
            <a:r>
              <a:rPr lang="en-US" sz="3200" dirty="0"/>
              <a:t>To simplify resource management, security, and policy application.</a:t>
            </a:r>
            <a:endParaRPr sz="3200" dirty="0"/>
          </a:p>
        </p:txBody>
      </p:sp>
      <p:pic>
        <p:nvPicPr>
          <p:cNvPr id="2" name="Picture 2" descr="What is Active Directory Domain Services, Organizational Units And  Containers | ADDS Explained">
            <a:extLst>
              <a:ext uri="{FF2B5EF4-FFF2-40B4-BE49-F238E27FC236}">
                <a16:creationId xmlns:a16="http://schemas.microsoft.com/office/drawing/2014/main" id="{590F0065-673D-B9DE-BCD8-8456FB13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64904"/>
            <a:ext cx="540060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8CC1C-6671-F96C-7146-23023C6D1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904BF7D-7114-2109-0A63-FECC1BF1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Key Benefits of Using Organizational Units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B953A1-800F-05F2-E713-2F1BDA78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8800"/>
            <a:ext cx="6984776" cy="4696544"/>
          </a:xfrm>
        </p:spPr>
        <p:txBody>
          <a:bodyPr>
            <a:normAutofit/>
          </a:bodyPr>
          <a:lstStyle/>
          <a:p>
            <a:r>
              <a:rPr lang="en-US" sz="3200" dirty="0"/>
              <a:t>Enhanced Management: Provides a structured hierarchy for easy navigation.</a:t>
            </a:r>
          </a:p>
          <a:p>
            <a:r>
              <a:rPr lang="en-US" sz="3200" dirty="0"/>
              <a:t>Security and Compliance: Simplifies policy enforcement and compliance with data protection standards.</a:t>
            </a:r>
          </a:p>
          <a:p>
            <a:r>
              <a:rPr lang="en-US" sz="3200" dirty="0"/>
              <a:t>Delegation of Control: Allows permissions to be delegated to department-level administrators.</a:t>
            </a:r>
            <a:endParaRPr sz="3200" dirty="0"/>
          </a:p>
        </p:txBody>
      </p:sp>
      <p:pic>
        <p:nvPicPr>
          <p:cNvPr id="2" name="Picture 2" descr="Create Organizational Units (OUs) and Group Policy Objects">
            <a:extLst>
              <a:ext uri="{FF2B5EF4-FFF2-40B4-BE49-F238E27FC236}">
                <a16:creationId xmlns:a16="http://schemas.microsoft.com/office/drawing/2014/main" id="{BD747E71-9B99-45AC-6980-23B60194F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97" y="2560008"/>
            <a:ext cx="4659740" cy="28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42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E5D62-113F-D6C4-1CFF-1C01659A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78A5323-2CB1-A255-83A6-96E09DB7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Functions of an OU in Active Directory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0C15BD1-1D14-9CA4-7C79-401614AA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8800"/>
            <a:ext cx="6264696" cy="4696544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Centralized Resource Control: Enables configuration management from one central location.</a:t>
            </a:r>
          </a:p>
          <a:p>
            <a:r>
              <a:rPr lang="en-US" sz="3600" dirty="0"/>
              <a:t>Application of Group Policies: Applies security settings and configurations.</a:t>
            </a:r>
          </a:p>
          <a:p>
            <a:r>
              <a:rPr lang="en-US" sz="3600" dirty="0"/>
              <a:t>Streamlined User and Resource Management: Simplifies day-to-day management for IT support staff.</a:t>
            </a:r>
            <a:endParaRPr sz="3600" dirty="0"/>
          </a:p>
        </p:txBody>
      </p:sp>
      <p:pic>
        <p:nvPicPr>
          <p:cNvPr id="2" name="Picture 2" descr="Active Directory OU (Organizational Unit): Ultimate Guide – TheITBros">
            <a:extLst>
              <a:ext uri="{FF2B5EF4-FFF2-40B4-BE49-F238E27FC236}">
                <a16:creationId xmlns:a16="http://schemas.microsoft.com/office/drawing/2014/main" id="{D9D32CC9-94A7-49B2-3C0F-DBCB7F6A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810" y="2322074"/>
            <a:ext cx="5336838" cy="370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7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5F452-0210-A2C8-A1BA-F728282B5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43C9124-9D7A-CF6C-EDC3-5B9FA34D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Design Goals for an Effective OU Structure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AA7F0D-1323-244B-52BF-941F9DF5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8800"/>
            <a:ext cx="6264696" cy="4696544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Scalability: Easily adaptable for future expansion or restructuring.</a:t>
            </a:r>
          </a:p>
          <a:p>
            <a:r>
              <a:rPr lang="en-US" sz="3600" dirty="0"/>
              <a:t>Security and Compliance: Adheres to security principles and compliance needs.</a:t>
            </a:r>
          </a:p>
          <a:p>
            <a:r>
              <a:rPr lang="en-US" sz="3600" dirty="0"/>
              <a:t>Simplicity: Ensures ease of management and navigation within the directory.</a:t>
            </a:r>
            <a:endParaRPr sz="3600" dirty="0"/>
          </a:p>
        </p:txBody>
      </p:sp>
      <p:pic>
        <p:nvPicPr>
          <p:cNvPr id="4098" name="Picture 2" descr="Organizational Design: A Complete Guide - AIHR">
            <a:extLst>
              <a:ext uri="{FF2B5EF4-FFF2-40B4-BE49-F238E27FC236}">
                <a16:creationId xmlns:a16="http://schemas.microsoft.com/office/drawing/2014/main" id="{57B42A2E-8F13-57E2-3F46-283D0F37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76" y="2340868"/>
            <a:ext cx="553021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97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52B71-A601-1984-5D90-F93479E7A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BDA12BD-6BF8-4B8D-1F72-BA92D774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Proposed Top-Level OU Structure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605183D-AB06-1FD4-1BEA-5CFEE650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8800"/>
            <a:ext cx="6264696" cy="4696544"/>
          </a:xfrm>
        </p:spPr>
        <p:txBody>
          <a:bodyPr>
            <a:normAutofit/>
          </a:bodyPr>
          <a:lstStyle/>
          <a:p>
            <a:r>
              <a:rPr lang="en-US" sz="3600" dirty="0"/>
              <a:t>Main OUs: Organized as Users, Computers, and Groups.</a:t>
            </a:r>
          </a:p>
          <a:p>
            <a:r>
              <a:rPr lang="en-US" sz="3600" dirty="0"/>
              <a:t>Purpose of Each Top-Level OU: Clarifies how each OU aids specific management and security goals.</a:t>
            </a:r>
            <a:endParaRPr sz="3600" dirty="0"/>
          </a:p>
        </p:txBody>
      </p:sp>
      <p:pic>
        <p:nvPicPr>
          <p:cNvPr id="5122" name="Picture 2" descr="updated} How to Create OU in Active Directory using GUI &amp; Command Prompt">
            <a:extLst>
              <a:ext uri="{FF2B5EF4-FFF2-40B4-BE49-F238E27FC236}">
                <a16:creationId xmlns:a16="http://schemas.microsoft.com/office/drawing/2014/main" id="{2313CA7C-A0EB-2548-8622-4A140FF73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24" y="2420888"/>
            <a:ext cx="548807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74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27851-3422-3AE5-A0F6-C4DAE797B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E368001-3401-D2FD-00B0-C7CD80FD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Designing the User OU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004B0A7-D1F2-1999-EF0C-6F8EF7F85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8800"/>
            <a:ext cx="6264696" cy="469654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Purpose: Organizes users based on departments (e.g., Sales, Marketing, IT).</a:t>
            </a:r>
          </a:p>
          <a:p>
            <a:r>
              <a:rPr lang="en-US" sz="3600" dirty="0"/>
              <a:t>Example Policies: Restricted access to certain resources; tailored Group Policies per department.</a:t>
            </a:r>
          </a:p>
          <a:p>
            <a:r>
              <a:rPr lang="en-US" sz="3600" dirty="0"/>
              <a:t>Benefits: Facilitates targeted permissions and streamlined access control.</a:t>
            </a:r>
            <a:endParaRPr sz="3600" dirty="0"/>
          </a:p>
        </p:txBody>
      </p:sp>
      <p:pic>
        <p:nvPicPr>
          <p:cNvPr id="6148" name="Picture 4" descr="Choosing an OU Design that Works for You | Adaxes Blog">
            <a:extLst>
              <a:ext uri="{FF2B5EF4-FFF2-40B4-BE49-F238E27FC236}">
                <a16:creationId xmlns:a16="http://schemas.microsoft.com/office/drawing/2014/main" id="{2AAE5DBD-061C-8344-24B1-F7C9889DF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0888"/>
            <a:ext cx="6145834" cy="35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93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BD036-F31E-ABFC-06B1-AC1ADD102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F1E213E-3CB7-CA1F-C2A6-1C473D8A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Designing the Computer OU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B18B083-72AC-4E4E-B8C0-D717FC15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8800"/>
            <a:ext cx="6264696" cy="4696544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Purpose: Groups computers by department or operating system.</a:t>
            </a:r>
          </a:p>
          <a:p>
            <a:r>
              <a:rPr lang="en-US" sz="3600" dirty="0"/>
              <a:t>Example Policies: Applies OS-specific policies (e.g., Windows updates, antivirus settings).</a:t>
            </a:r>
          </a:p>
          <a:p>
            <a:r>
              <a:rPr lang="en-US" sz="3600" dirty="0"/>
              <a:t>Benefits: Enables efficient device management and security updates.</a:t>
            </a:r>
            <a:endParaRPr sz="3600" dirty="0"/>
          </a:p>
        </p:txBody>
      </p:sp>
      <p:pic>
        <p:nvPicPr>
          <p:cNvPr id="7170" name="Picture 2" descr="Active Directory OU">
            <a:extLst>
              <a:ext uri="{FF2B5EF4-FFF2-40B4-BE49-F238E27FC236}">
                <a16:creationId xmlns:a16="http://schemas.microsoft.com/office/drawing/2014/main" id="{C33E6CA1-73F4-ED05-4C71-CC169621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53" y="2492896"/>
            <a:ext cx="541957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0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493C-36FA-4C11-032C-291802410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60B628B-9009-46B6-B21B-A19857EE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Designing the Group OU</a:t>
            </a:r>
            <a:endParaRPr lang="en-PH" sz="4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2C2CCD8-232F-0553-7855-B6D9322CA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828800"/>
            <a:ext cx="6264696" cy="4696544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Purpose: Organizes security and distribution groups for specific resource permissions.</a:t>
            </a:r>
          </a:p>
          <a:p>
            <a:r>
              <a:rPr lang="en-US" sz="3600" dirty="0"/>
              <a:t>Example Usage: Controls file access for security; email lists for departments.</a:t>
            </a:r>
          </a:p>
          <a:p>
            <a:r>
              <a:rPr lang="en-US" sz="3600" dirty="0"/>
              <a:t>Benefits: Simplifies permissions and communication management.</a:t>
            </a:r>
            <a:endParaRPr sz="3600" dirty="0"/>
          </a:p>
        </p:txBody>
      </p:sp>
      <p:pic>
        <p:nvPicPr>
          <p:cNvPr id="8194" name="Picture 2" descr="Designing OU Structures that Work">
            <a:extLst>
              <a:ext uri="{FF2B5EF4-FFF2-40B4-BE49-F238E27FC236}">
                <a16:creationId xmlns:a16="http://schemas.microsoft.com/office/drawing/2014/main" id="{95F71B52-DE34-8F0A-174E-4AB06B36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1753927"/>
            <a:ext cx="2581250" cy="483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31760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</TotalTime>
  <Words>566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Candara</vt:lpstr>
      <vt:lpstr>Consolas</vt:lpstr>
      <vt:lpstr>Tech Computer 16x9</vt:lpstr>
      <vt:lpstr>Purpose and Design of an Organizational Unit (OU) Structure</vt:lpstr>
      <vt:lpstr>Introduction to Organizational Units (OU)</vt:lpstr>
      <vt:lpstr>Key Benefits of Using Organizational Units</vt:lpstr>
      <vt:lpstr>Functions of an OU in Active Directory</vt:lpstr>
      <vt:lpstr>Design Goals for an Effective OU Structure</vt:lpstr>
      <vt:lpstr>Proposed Top-Level OU Structure</vt:lpstr>
      <vt:lpstr>Designing the User OU</vt:lpstr>
      <vt:lpstr>Designing the Computer OU</vt:lpstr>
      <vt:lpstr>Designing the Group OU</vt:lpstr>
      <vt:lpstr>Understanding Group Policy in OU Design</vt:lpstr>
      <vt:lpstr>Delegation of Control with OUs</vt:lpstr>
      <vt:lpstr>Security Best Practices in OU Management</vt:lpstr>
      <vt:lpstr>Compliance and Monitoring within OUs</vt:lpstr>
      <vt:lpstr>Summary of OU Design Principles</vt:lpstr>
      <vt:lpstr>Practical Benefits for IT Support Staff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Cedrick Sihiyon</dc:creator>
  <cp:lastModifiedBy>Mark Cedrick Sihiyon</cp:lastModifiedBy>
  <cp:revision>2</cp:revision>
  <dcterms:created xsi:type="dcterms:W3CDTF">2024-10-31T18:02:45Z</dcterms:created>
  <dcterms:modified xsi:type="dcterms:W3CDTF">2024-11-07T13:31:26Z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