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123" autoAdjust="0"/>
    <p:restoredTop sz="94660"/>
  </p:normalViewPr>
  <p:slideViewPr>
    <p:cSldViewPr>
      <p:cViewPr varScale="1">
        <p:scale>
          <a:sx n="16" d="100"/>
          <a:sy n="16" d="100"/>
        </p:scale>
        <p:origin x="1080" y="120"/>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20807681" y="5615669"/>
            <a:ext cx="23111208" cy="23970250"/>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2560323" y="2560322"/>
            <a:ext cx="29542622" cy="14996165"/>
          </a:xfrm>
        </p:spPr>
        <p:txBody>
          <a:bodyPr anchor="b">
            <a:normAutofit/>
          </a:bodyPr>
          <a:lstStyle>
            <a:lvl1pPr algn="l">
              <a:defRPr sz="21120">
                <a:effectLst/>
              </a:defRPr>
            </a:lvl1pPr>
          </a:lstStyle>
          <a:p>
            <a:r>
              <a:rPr lang="en-US"/>
              <a:t>Click to edit Master title style</a:t>
            </a:r>
            <a:endParaRPr lang="en-US" dirty="0"/>
          </a:p>
        </p:txBody>
      </p:sp>
      <p:sp>
        <p:nvSpPr>
          <p:cNvPr id="3" name="Subtitle 2"/>
          <p:cNvSpPr>
            <a:spLocks noGrp="1"/>
          </p:cNvSpPr>
          <p:nvPr>
            <p:ph type="subTitle" idx="1"/>
          </p:nvPr>
        </p:nvSpPr>
        <p:spPr>
          <a:xfrm>
            <a:off x="2560320" y="18450566"/>
            <a:ext cx="23780400" cy="9184637"/>
          </a:xfrm>
        </p:spPr>
        <p:txBody>
          <a:bodyPr anchor="t">
            <a:normAutofit/>
          </a:bodyPr>
          <a:lstStyle>
            <a:lvl1pPr marL="0" indent="0" algn="l">
              <a:buNone/>
              <a:defRPr sz="9600">
                <a:solidFill>
                  <a:schemeClr val="bg2">
                    <a:lumMod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403711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2560320" y="2560320"/>
            <a:ext cx="38770560" cy="1499616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9" name="Text Placeholder 9"/>
          <p:cNvSpPr>
            <a:spLocks noGrp="1"/>
          </p:cNvSpPr>
          <p:nvPr>
            <p:ph type="body" sz="quarter" idx="14"/>
          </p:nvPr>
        </p:nvSpPr>
        <p:spPr>
          <a:xfrm>
            <a:off x="3657609" y="18450562"/>
            <a:ext cx="34950394" cy="2194560"/>
          </a:xfrm>
        </p:spPr>
        <p:txBody>
          <a:bodyPr anchor="t">
            <a:normAutofit/>
          </a:bodyPr>
          <a:lstStyle>
            <a:lvl1pPr marL="0" indent="0">
              <a:buFontTx/>
              <a:buNone/>
              <a:defRPr sz="7680"/>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032B171B-4AA7-44CE-AA86-B2A522F311DA}"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43468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0" y="2560320"/>
            <a:ext cx="38770560" cy="13898880"/>
          </a:xfrm>
        </p:spPr>
        <p:txBody>
          <a:bodyPr anchor="ctr">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2560320" y="19751040"/>
            <a:ext cx="30641050" cy="9144000"/>
          </a:xfrm>
        </p:spPr>
        <p:txBody>
          <a:bodyPr anchor="ctr">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258462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10161" y="2560320"/>
            <a:ext cx="32926978" cy="13898880"/>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120642" y="16459200"/>
            <a:ext cx="30731842" cy="2316480"/>
          </a:xfrm>
        </p:spPr>
        <p:txBody>
          <a:bodyPr anchor="ctr"/>
          <a:lstStyle>
            <a:lvl1pPr marL="0" indent="0">
              <a:buFontTx/>
              <a:buNone/>
              <a:defRPr/>
            </a:lvl1pPr>
            <a:lvl2pPr marL="2194560" indent="0">
              <a:buFontTx/>
              <a:buNone/>
              <a:defRPr/>
            </a:lvl2pPr>
            <a:lvl3pPr marL="4389120" indent="0">
              <a:buFontTx/>
              <a:buNone/>
              <a:defRPr/>
            </a:lvl3pPr>
            <a:lvl4pPr marL="6583680" indent="0">
              <a:buFontTx/>
              <a:buNone/>
              <a:defRPr/>
            </a:lvl4pPr>
            <a:lvl5pPr marL="8778240" indent="0">
              <a:buFontTx/>
              <a:buNone/>
              <a:defRPr/>
            </a:lvl5pPr>
          </a:lstStyle>
          <a:p>
            <a:pPr lvl="0"/>
            <a:r>
              <a:rPr lang="en-US"/>
              <a:t>Edit Master text styles</a:t>
            </a:r>
          </a:p>
        </p:txBody>
      </p:sp>
      <p:sp>
        <p:nvSpPr>
          <p:cNvPr id="3" name="Text Placeholder 2"/>
          <p:cNvSpPr>
            <a:spLocks noGrp="1"/>
          </p:cNvSpPr>
          <p:nvPr>
            <p:ph type="body" idx="1"/>
          </p:nvPr>
        </p:nvSpPr>
        <p:spPr>
          <a:xfrm>
            <a:off x="2560322" y="20645136"/>
            <a:ext cx="30635333" cy="8249904"/>
          </a:xfrm>
        </p:spPr>
        <p:txBody>
          <a:bodyPr anchor="ctr">
            <a:normAutofit/>
          </a:bodyPr>
          <a:lstStyle>
            <a:lvl1pPr marL="0" indent="0" algn="l">
              <a:buNone/>
              <a:defRPr sz="960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
        <p:nvSpPr>
          <p:cNvPr id="14" name="TextBox 13"/>
          <p:cNvSpPr txBox="1"/>
          <p:nvPr/>
        </p:nvSpPr>
        <p:spPr>
          <a:xfrm>
            <a:off x="1097283" y="3410995"/>
            <a:ext cx="2195131" cy="2806925"/>
          </a:xfrm>
          <a:prstGeom prst="rect">
            <a:avLst/>
          </a:prstGeom>
        </p:spPr>
        <p:txBody>
          <a:bodyPr vert="horz" lIns="438912" tIns="219456" rIns="438912" bIns="219456" rtlCol="0" anchor="ctr">
            <a:noAutofit/>
          </a:bodyPr>
          <a:lstStyle/>
          <a:p>
            <a:pPr lvl="0"/>
            <a:r>
              <a:rPr lang="en-US" sz="38400" dirty="0">
                <a:solidFill>
                  <a:schemeClr val="tx1"/>
                </a:solidFill>
                <a:effectLst/>
              </a:rPr>
              <a:t>“</a:t>
            </a:r>
          </a:p>
        </p:txBody>
      </p:sp>
      <p:sp>
        <p:nvSpPr>
          <p:cNvPr id="15" name="TextBox 14"/>
          <p:cNvSpPr txBox="1"/>
          <p:nvPr/>
        </p:nvSpPr>
        <p:spPr>
          <a:xfrm>
            <a:off x="36941763" y="13289285"/>
            <a:ext cx="2195131" cy="2806925"/>
          </a:xfrm>
          <a:prstGeom prst="rect">
            <a:avLst/>
          </a:prstGeom>
        </p:spPr>
        <p:txBody>
          <a:bodyPr vert="horz" lIns="438912" tIns="219456" rIns="438912" bIns="219456" rtlCol="0" anchor="ctr">
            <a:noAutofit/>
          </a:bodyPr>
          <a:lstStyle/>
          <a:p>
            <a:pPr lvl="0" algn="r"/>
            <a:r>
              <a:rPr lang="en-US" sz="38400" dirty="0">
                <a:solidFill>
                  <a:schemeClr val="tx1"/>
                </a:solidFill>
                <a:effectLst/>
              </a:rPr>
              <a:t>”</a:t>
            </a:r>
          </a:p>
        </p:txBody>
      </p:sp>
    </p:spTree>
    <p:extLst>
      <p:ext uri="{BB962C8B-B14F-4D97-AF65-F5344CB8AC3E}">
        <p14:creationId xmlns:p14="http://schemas.microsoft.com/office/powerpoint/2010/main" val="108984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0322" y="16459200"/>
            <a:ext cx="30635333" cy="8147520"/>
          </a:xfrm>
        </p:spPr>
        <p:txBody>
          <a:bodyPr anchor="b">
            <a:normAutofit/>
          </a:bodyPr>
          <a:lstStyle>
            <a:lvl1pPr algn="l">
              <a:defRPr sz="13440" b="0" cap="all"/>
            </a:lvl1pPr>
          </a:lstStyle>
          <a:p>
            <a:r>
              <a:rPr lang="en-US"/>
              <a:t>Click to edit Master title style</a:t>
            </a:r>
            <a:endParaRPr lang="en-US" dirty="0"/>
          </a:p>
        </p:txBody>
      </p:sp>
      <p:sp>
        <p:nvSpPr>
          <p:cNvPr id="3" name="Text Placeholder 2"/>
          <p:cNvSpPr>
            <a:spLocks noGrp="1"/>
          </p:cNvSpPr>
          <p:nvPr>
            <p:ph type="body" idx="1"/>
          </p:nvPr>
        </p:nvSpPr>
        <p:spPr>
          <a:xfrm>
            <a:off x="2560320" y="24638307"/>
            <a:ext cx="30641050" cy="4256731"/>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33116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4110163" y="2560320"/>
            <a:ext cx="32926973" cy="13898880"/>
          </a:xfrm>
        </p:spPr>
        <p:txBody>
          <a:bodyPr anchor="ctr">
            <a:normAutofit/>
          </a:bodyPr>
          <a:lstStyle>
            <a:lvl1pPr algn="l">
              <a:defRPr sz="1344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60322" y="18653760"/>
            <a:ext cx="30635333" cy="5039357"/>
          </a:xfrm>
        </p:spPr>
        <p:txBody>
          <a:bodyPr vert="horz" lIns="91440" tIns="45720" rIns="91440" bIns="45720" rtlCol="0" anchor="b">
            <a:normAutofit/>
          </a:bodyPr>
          <a:lstStyle>
            <a:lvl1pPr>
              <a:buNone/>
              <a:defRPr lang="en-US" sz="9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560320" y="23774400"/>
            <a:ext cx="30635328" cy="5120640"/>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
        <p:nvSpPr>
          <p:cNvPr id="14" name="TextBox 13"/>
          <p:cNvSpPr txBox="1"/>
          <p:nvPr/>
        </p:nvSpPr>
        <p:spPr>
          <a:xfrm>
            <a:off x="1097283" y="3410995"/>
            <a:ext cx="2195131" cy="2806925"/>
          </a:xfrm>
          <a:prstGeom prst="rect">
            <a:avLst/>
          </a:prstGeom>
        </p:spPr>
        <p:txBody>
          <a:bodyPr vert="horz" lIns="438912" tIns="219456" rIns="438912" bIns="219456" rtlCol="0" anchor="ctr">
            <a:noAutofit/>
          </a:bodyPr>
          <a:lstStyle/>
          <a:p>
            <a:pPr lvl="0"/>
            <a:r>
              <a:rPr lang="en-US" sz="38400" dirty="0">
                <a:solidFill>
                  <a:schemeClr val="tx1"/>
                </a:solidFill>
                <a:effectLst/>
              </a:rPr>
              <a:t>“</a:t>
            </a:r>
          </a:p>
        </p:txBody>
      </p:sp>
      <p:sp>
        <p:nvSpPr>
          <p:cNvPr id="15" name="TextBox 14"/>
          <p:cNvSpPr txBox="1"/>
          <p:nvPr/>
        </p:nvSpPr>
        <p:spPr>
          <a:xfrm>
            <a:off x="36941763" y="13289285"/>
            <a:ext cx="2195131" cy="2806925"/>
          </a:xfrm>
          <a:prstGeom prst="rect">
            <a:avLst/>
          </a:prstGeom>
        </p:spPr>
        <p:txBody>
          <a:bodyPr vert="horz" lIns="438912" tIns="219456" rIns="438912" bIns="219456" rtlCol="0" anchor="ctr">
            <a:noAutofit/>
          </a:bodyPr>
          <a:lstStyle/>
          <a:p>
            <a:pPr lvl="0" algn="r"/>
            <a:r>
              <a:rPr lang="en-US" sz="38400" dirty="0">
                <a:solidFill>
                  <a:schemeClr val="tx1"/>
                </a:solidFill>
                <a:effectLst/>
              </a:rPr>
              <a:t>”</a:t>
            </a:r>
          </a:p>
        </p:txBody>
      </p:sp>
    </p:spTree>
    <p:extLst>
      <p:ext uri="{BB962C8B-B14F-4D97-AF65-F5344CB8AC3E}">
        <p14:creationId xmlns:p14="http://schemas.microsoft.com/office/powerpoint/2010/main" val="4062707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60320" y="2560320"/>
            <a:ext cx="36123158" cy="13898880"/>
          </a:xfrm>
        </p:spPr>
        <p:txBody>
          <a:bodyPr vert="horz" lIns="91440" tIns="45720" rIns="91440" bIns="45720" rtlCol="0" anchor="ctr">
            <a:normAutofit/>
          </a:bodyPr>
          <a:lstStyle>
            <a:lvl1pPr>
              <a:defRPr lang="en-US" sz="1344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560322" y="18856963"/>
            <a:ext cx="30635333" cy="4023360"/>
          </a:xfrm>
        </p:spPr>
        <p:txBody>
          <a:bodyPr vert="horz" lIns="91440" tIns="45720" rIns="91440" bIns="45720" rtlCol="0" anchor="b">
            <a:normAutofit/>
          </a:bodyPr>
          <a:lstStyle>
            <a:lvl1pPr>
              <a:buNone/>
              <a:defRPr lang="en-US" sz="96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2560320" y="22880330"/>
            <a:ext cx="30635328" cy="6014712"/>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579127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lgn="l">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60322" y="2560325"/>
            <a:ext cx="31463362" cy="1808481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796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518749" y="2560320"/>
            <a:ext cx="9812131" cy="21214080"/>
          </a:xfrm>
        </p:spPr>
        <p:txBody>
          <a:bodyPr vert="eaVert">
            <a:normAutofit/>
          </a:bodyPr>
          <a:lstStyle>
            <a:lvl1pPr>
              <a:defRPr sz="1344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560320" y="2560320"/>
            <a:ext cx="28080058" cy="2633472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45661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lstStyle/>
          <a:p>
            <a:r>
              <a:rPr lang="en-US"/>
              <a:t>Click to edit Master title style</a:t>
            </a:r>
            <a:endParaRPr lang="en-US" dirty="0"/>
          </a:p>
        </p:txBody>
      </p:sp>
      <p:sp>
        <p:nvSpPr>
          <p:cNvPr id="3" name="Content Placeholder 2"/>
          <p:cNvSpPr>
            <a:spLocks noGrp="1"/>
          </p:cNvSpPr>
          <p:nvPr>
            <p:ph idx="1"/>
          </p:nvPr>
        </p:nvSpPr>
        <p:spPr>
          <a:xfrm>
            <a:off x="2560322" y="2560320"/>
            <a:ext cx="31463362" cy="18084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612790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60320" y="9509757"/>
            <a:ext cx="30731846" cy="11135362"/>
          </a:xfrm>
        </p:spPr>
        <p:txBody>
          <a:bodyPr anchor="b">
            <a:normAutofit/>
          </a:bodyPr>
          <a:lstStyle>
            <a:lvl1pPr algn="l">
              <a:defRPr sz="15360" b="0" cap="all"/>
            </a:lvl1pPr>
          </a:lstStyle>
          <a:p>
            <a:r>
              <a:rPr lang="en-US"/>
              <a:t>Click to edit Master title style</a:t>
            </a:r>
            <a:endParaRPr lang="en-US" dirty="0"/>
          </a:p>
        </p:txBody>
      </p:sp>
      <p:sp>
        <p:nvSpPr>
          <p:cNvPr id="3" name="Text Placeholder 2"/>
          <p:cNvSpPr>
            <a:spLocks noGrp="1"/>
          </p:cNvSpPr>
          <p:nvPr>
            <p:ph type="body" idx="1"/>
          </p:nvPr>
        </p:nvSpPr>
        <p:spPr>
          <a:xfrm>
            <a:off x="2560322" y="21539201"/>
            <a:ext cx="30731842" cy="7355842"/>
          </a:xfrm>
        </p:spPr>
        <p:txBody>
          <a:bodyPr anchor="t">
            <a:normAutofit/>
          </a:bodyPr>
          <a:lstStyle>
            <a:lvl1pPr marL="0" indent="0" algn="l">
              <a:buNone/>
              <a:defRPr sz="8640">
                <a:solidFill>
                  <a:schemeClr val="bg2">
                    <a:lumMod val="75000"/>
                  </a:schemeClr>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2B171B-4AA7-44CE-AA86-B2A522F311DA}" type="datetimeFigureOut">
              <a:rPr lang="en-US" smtClean="0"/>
              <a:t>11/30/2024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120280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11" name="Content Placeholder 3"/>
          <p:cNvSpPr>
            <a:spLocks noGrp="1"/>
          </p:cNvSpPr>
          <p:nvPr>
            <p:ph sz="half" idx="13"/>
          </p:nvPr>
        </p:nvSpPr>
        <p:spPr>
          <a:xfrm>
            <a:off x="2560322" y="2560322"/>
            <a:ext cx="18959842" cy="18084802"/>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22379338" y="2560320"/>
            <a:ext cx="18951542" cy="1804416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2B171B-4AA7-44CE-AA86-B2A522F311DA}"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30131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3" name="Text Placeholder 2"/>
          <p:cNvSpPr>
            <a:spLocks noGrp="1"/>
          </p:cNvSpPr>
          <p:nvPr>
            <p:ph type="body" idx="1"/>
          </p:nvPr>
        </p:nvSpPr>
        <p:spPr>
          <a:xfrm>
            <a:off x="3657605" y="2560320"/>
            <a:ext cx="17840957" cy="2926080"/>
          </a:xfrm>
        </p:spPr>
        <p:txBody>
          <a:bodyPr anchor="b">
            <a:noAutofit/>
          </a:bodyPr>
          <a:lstStyle>
            <a:lvl1pPr marL="0" indent="0">
              <a:buNone/>
              <a:defRPr sz="11520" b="0" cap="all">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2560317" y="5486402"/>
            <a:ext cx="18938242" cy="15158722"/>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304079" y="2720342"/>
            <a:ext cx="18067445" cy="2766058"/>
          </a:xfrm>
        </p:spPr>
        <p:txBody>
          <a:bodyPr anchor="b">
            <a:noAutofit/>
          </a:bodyPr>
          <a:lstStyle>
            <a:lvl1pPr marL="0" indent="0">
              <a:buNone/>
              <a:defRPr sz="11520" b="0" cap="all">
                <a:solidFill>
                  <a:schemeClr val="tx1"/>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379340" y="5486400"/>
            <a:ext cx="18992184" cy="1511808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2B171B-4AA7-44CE-AA86-B2A522F311DA}" type="datetimeFigureOut">
              <a:rPr lang="en-US" smtClean="0"/>
              <a:t>11/30/2024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181989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60322" y="21579840"/>
            <a:ext cx="31463362" cy="7315200"/>
          </a:xfrm>
        </p:spPr>
        <p:txBody>
          <a:bodyPr>
            <a:normAutofit/>
          </a:bodyPr>
          <a:lstStyle>
            <a:lvl1pPr>
              <a:defRPr sz="1536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2B171B-4AA7-44CE-AA86-B2A522F311DA}" type="datetimeFigureOut">
              <a:rPr lang="en-US" smtClean="0"/>
              <a:t>11/30/2024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23745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2B171B-4AA7-44CE-AA86-B2A522F311DA}" type="datetimeFigureOut">
              <a:rPr lang="en-US" smtClean="0"/>
              <a:t>11/30/2024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1846169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009602" y="2560320"/>
            <a:ext cx="15361920" cy="7315200"/>
          </a:xfrm>
        </p:spPr>
        <p:txBody>
          <a:bodyPr anchor="b">
            <a:normAutofit/>
          </a:bodyPr>
          <a:lstStyle>
            <a:lvl1pPr algn="l">
              <a:defRPr sz="9600" b="0"/>
            </a:lvl1pPr>
          </a:lstStyle>
          <a:p>
            <a:r>
              <a:rPr lang="en-US"/>
              <a:t>Click to edit Master title style</a:t>
            </a:r>
            <a:endParaRPr lang="en-US" dirty="0"/>
          </a:p>
        </p:txBody>
      </p:sp>
      <p:sp>
        <p:nvSpPr>
          <p:cNvPr id="3" name="Content Placeholder 2"/>
          <p:cNvSpPr>
            <a:spLocks noGrp="1"/>
          </p:cNvSpPr>
          <p:nvPr>
            <p:ph idx="1"/>
          </p:nvPr>
        </p:nvSpPr>
        <p:spPr>
          <a:xfrm>
            <a:off x="2560318" y="2560320"/>
            <a:ext cx="21306024" cy="2633472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6009602" y="10607052"/>
            <a:ext cx="15361920" cy="10038082"/>
          </a:xfrm>
        </p:spPr>
        <p:txBody>
          <a:bodyPr anchor="t">
            <a:normAutofit/>
          </a:bodyPr>
          <a:lstStyle>
            <a:lvl1pPr marL="0" indent="0">
              <a:buNone/>
              <a:defRPr sz="768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032B171B-4AA7-44CE-AA86-B2A522F311DA}" type="datetimeFigureOut">
              <a:rPr lang="en-US" smtClean="0"/>
              <a:t>11/30/2024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392556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579840" y="6949440"/>
            <a:ext cx="17103638" cy="5486400"/>
          </a:xfrm>
        </p:spPr>
        <p:txBody>
          <a:bodyPr anchor="b">
            <a:normAutofit/>
          </a:bodyPr>
          <a:lstStyle>
            <a:lvl1pPr algn="l">
              <a:defRPr sz="1152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3657600" y="4389120"/>
            <a:ext cx="15748675" cy="230428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1580932" y="13167360"/>
            <a:ext cx="17108270" cy="9997440"/>
          </a:xfrm>
        </p:spPr>
        <p:txBody>
          <a:bodyPr anchor="t">
            <a:normAutofit/>
          </a:bodyPr>
          <a:lstStyle>
            <a:lvl1pPr marL="0" indent="0">
              <a:buNone/>
              <a:defRPr sz="864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Edit Master text styles</a:t>
            </a:r>
          </a:p>
        </p:txBody>
      </p:sp>
      <p:sp>
        <p:nvSpPr>
          <p:cNvPr id="5" name="Date Placeholder 4"/>
          <p:cNvSpPr>
            <a:spLocks noGrp="1"/>
          </p:cNvSpPr>
          <p:nvPr>
            <p:ph type="dt" sz="half" idx="10"/>
          </p:nvPr>
        </p:nvSpPr>
        <p:spPr/>
        <p:txBody>
          <a:bodyPr/>
          <a:lstStyle/>
          <a:p>
            <a:fld id="{032B171B-4AA7-44CE-AA86-B2A522F311DA}" type="datetimeFigureOut">
              <a:rPr lang="en-US" smtClean="0"/>
              <a:t>11/30/2024</a:t>
            </a:fld>
            <a:endParaRPr lang="en-US"/>
          </a:p>
        </p:txBody>
      </p:sp>
      <p:sp>
        <p:nvSpPr>
          <p:cNvPr id="6" name="Footer Placeholder 5"/>
          <p:cNvSpPr>
            <a:spLocks noGrp="1"/>
          </p:cNvSpPr>
          <p:nvPr>
            <p:ph type="ftr" sz="quarter" idx="11"/>
          </p:nvPr>
        </p:nvSpPr>
        <p:spPr>
          <a:xfrm>
            <a:off x="2560320" y="29626562"/>
            <a:ext cx="27896275" cy="1752600"/>
          </a:xfrm>
        </p:spPr>
        <p:txBody>
          <a:bodyPr/>
          <a:lstStyle/>
          <a:p>
            <a:endParaRPr lang="en-US"/>
          </a:p>
        </p:txBody>
      </p:sp>
      <p:sp>
        <p:nvSpPr>
          <p:cNvPr id="7" name="Slide Number Placeholder 6"/>
          <p:cNvSpPr>
            <a:spLocks noGrp="1"/>
          </p:cNvSpPr>
          <p:nvPr>
            <p:ph type="sldNum" sz="quarter" idx="12"/>
          </p:nvPr>
        </p:nvSpPr>
        <p:spPr/>
        <p:txBody>
          <a:bodyPr/>
          <a:lstStyle/>
          <a:p>
            <a:fld id="{EF2BC631-2A0C-4449-8864-81781CFCD92A}" type="slidenum">
              <a:rPr lang="en-US" smtClean="0"/>
              <a:t>‹#›</a:t>
            </a:fld>
            <a:endParaRPr lang="en-US"/>
          </a:p>
        </p:txBody>
      </p:sp>
    </p:spTree>
    <p:extLst>
      <p:ext uri="{BB962C8B-B14F-4D97-AF65-F5344CB8AC3E}">
        <p14:creationId xmlns:p14="http://schemas.microsoft.com/office/powerpoint/2010/main" val="281578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32019240" y="18694404"/>
            <a:ext cx="11858189" cy="12760958"/>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2560322" y="21579840"/>
            <a:ext cx="31463362" cy="7315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60322" y="2560325"/>
            <a:ext cx="31463362" cy="18084816"/>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665179" y="29626577"/>
            <a:ext cx="5762222" cy="1752600"/>
          </a:xfrm>
          <a:prstGeom prst="rect">
            <a:avLst/>
          </a:prstGeom>
        </p:spPr>
        <p:txBody>
          <a:bodyPr vert="horz" lIns="91440" tIns="45720" rIns="91440" bIns="45720" rtlCol="0" anchor="t"/>
          <a:lstStyle>
            <a:lvl1pPr algn="r">
              <a:defRPr sz="4800" b="0" i="0">
                <a:solidFill>
                  <a:schemeClr val="bg2">
                    <a:lumMod val="50000"/>
                  </a:schemeClr>
                </a:solidFill>
                <a:effectLst/>
                <a:latin typeface="+mn-lt"/>
              </a:defRPr>
            </a:lvl1pPr>
          </a:lstStyle>
          <a:p>
            <a:fld id="{032B171B-4AA7-44CE-AA86-B2A522F311DA}" type="datetimeFigureOut">
              <a:rPr lang="en-US" smtClean="0"/>
              <a:t>11/30/2024</a:t>
            </a:fld>
            <a:endParaRPr lang="en-US"/>
          </a:p>
        </p:txBody>
      </p:sp>
      <p:sp>
        <p:nvSpPr>
          <p:cNvPr id="5" name="Footer Placeholder 4"/>
          <p:cNvSpPr>
            <a:spLocks noGrp="1"/>
          </p:cNvSpPr>
          <p:nvPr>
            <p:ph type="ftr" sz="quarter" idx="3"/>
          </p:nvPr>
        </p:nvSpPr>
        <p:spPr>
          <a:xfrm>
            <a:off x="2560320" y="29626562"/>
            <a:ext cx="27896275" cy="1752600"/>
          </a:xfrm>
          <a:prstGeom prst="rect">
            <a:avLst/>
          </a:prstGeom>
        </p:spPr>
        <p:txBody>
          <a:bodyPr vert="horz" lIns="91440" tIns="45720" rIns="91440" bIns="45720" rtlCol="0" anchor="t"/>
          <a:lstStyle>
            <a:lvl1pPr algn="l">
              <a:defRPr sz="48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37317247" y="26776697"/>
            <a:ext cx="4113154" cy="3215640"/>
          </a:xfrm>
          <a:prstGeom prst="rect">
            <a:avLst/>
          </a:prstGeom>
        </p:spPr>
        <p:txBody>
          <a:bodyPr vert="horz" lIns="91440" tIns="45720" rIns="91440" bIns="45720" rtlCol="0" anchor="b"/>
          <a:lstStyle>
            <a:lvl1pPr algn="r">
              <a:defRPr sz="13440" b="0" i="0">
                <a:solidFill>
                  <a:schemeClr val="bg2">
                    <a:lumMod val="50000"/>
                  </a:schemeClr>
                </a:solidFill>
                <a:effectLst/>
                <a:latin typeface="+mn-lt"/>
              </a:defRPr>
            </a:lvl1pPr>
          </a:lstStyle>
          <a:p>
            <a:fld id="{EF2BC631-2A0C-4449-8864-81781CFCD92A}" type="slidenum">
              <a:rPr lang="en-US" smtClean="0"/>
              <a:t>‹#›</a:t>
            </a:fld>
            <a:endParaRPr lang="en-US"/>
          </a:p>
        </p:txBody>
      </p:sp>
    </p:spTree>
    <p:extLst>
      <p:ext uri="{BB962C8B-B14F-4D97-AF65-F5344CB8AC3E}">
        <p14:creationId xmlns:p14="http://schemas.microsoft.com/office/powerpoint/2010/main" val="105370848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2194560" rtl="0" eaLnBrk="1" latinLnBrk="0" hangingPunct="1">
        <a:spcBef>
          <a:spcPct val="0"/>
        </a:spcBef>
        <a:buNone/>
        <a:defRPr sz="1536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37160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9600" kern="1200" cap="none">
          <a:solidFill>
            <a:schemeClr val="bg2">
              <a:lumMod val="75000"/>
            </a:schemeClr>
          </a:solidFill>
          <a:effectLst/>
          <a:latin typeface="+mn-lt"/>
          <a:ea typeface="+mn-ea"/>
          <a:cs typeface="+mn-cs"/>
        </a:defRPr>
      </a:lvl1pPr>
      <a:lvl2pPr marL="356616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8640" kern="1200" cap="none">
          <a:solidFill>
            <a:schemeClr val="bg2">
              <a:lumMod val="75000"/>
            </a:schemeClr>
          </a:solidFill>
          <a:effectLst/>
          <a:latin typeface="+mn-lt"/>
          <a:ea typeface="+mn-ea"/>
          <a:cs typeface="+mn-cs"/>
        </a:defRPr>
      </a:lvl2pPr>
      <a:lvl3pPr marL="5760720" indent="-137160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7680" kern="1200" cap="none">
          <a:solidFill>
            <a:schemeClr val="bg2">
              <a:lumMod val="75000"/>
            </a:schemeClr>
          </a:solidFill>
          <a:effectLst/>
          <a:latin typeface="+mn-lt"/>
          <a:ea typeface="+mn-ea"/>
          <a:cs typeface="+mn-cs"/>
        </a:defRPr>
      </a:lvl3pPr>
      <a:lvl4pPr marL="7406640" indent="-82296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4pPr>
      <a:lvl5pPr marL="9601200" indent="-82296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5pPr>
      <a:lvl6pPr marL="1207008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6pPr>
      <a:lvl7pPr marL="1426464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7pPr>
      <a:lvl8pPr marL="1645920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8pPr>
      <a:lvl9pPr marL="18653760" indent="-1097280" algn="l" defTabSz="2194560" rtl="0" eaLnBrk="1" latinLnBrk="0" hangingPunct="1">
        <a:spcBef>
          <a:spcPct val="20000"/>
        </a:spcBef>
        <a:spcAft>
          <a:spcPts val="2880"/>
        </a:spcAft>
        <a:buClr>
          <a:schemeClr val="tx1"/>
        </a:buClr>
        <a:buSzPct val="80000"/>
        <a:buFont typeface="Wingdings 3" panose="05040102010807070707" pitchFamily="18" charset="2"/>
        <a:buChar char=""/>
        <a:defRPr sz="6720" kern="1200" cap="none">
          <a:solidFill>
            <a:schemeClr val="bg2">
              <a:lumMod val="75000"/>
            </a:schemeClr>
          </a:solidFill>
          <a:effectLst/>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0999" y="5453655"/>
            <a:ext cx="13843797"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0" b="1" u="sng" dirty="0"/>
          </a:p>
          <a:p>
            <a:pPr algn="ctr"/>
            <a:endParaRPr lang="en-US" sz="8000" b="1" u="sng" dirty="0"/>
          </a:p>
          <a:p>
            <a:pPr algn="ctr"/>
            <a:r>
              <a:rPr lang="en-US" sz="8000" b="1" u="sng" dirty="0"/>
              <a:t>ABSTRACT</a:t>
            </a:r>
          </a:p>
          <a:p>
            <a:pPr algn="just"/>
            <a:r>
              <a:rPr lang="en-US" sz="4400" b="1" dirty="0"/>
              <a:t>		</a:t>
            </a:r>
          </a:p>
          <a:p>
            <a:pPr algn="just"/>
            <a:r>
              <a:rPr lang="en-US" sz="4400" b="1" dirty="0"/>
              <a:t>		This research explores the Zero Trust Containers Architecture (ZTCA), a framework designed to mitigate the risks of sensitive data breaches in containerized environments. By implementing advanced security measures such as micro-segmentation, identity verification, and real-time monitoring, ZTCA demonstrates significant potential to enhance data protection (Leahy &amp; Thorpe, 2022). This framework ensures that all user and system interactions are continuously authenticated and authorized, minimizing the risks associated with traditional perimeter-based security models (Chaturvedi et al., 2024).</a:t>
            </a:r>
            <a:endParaRPr lang="en-US" sz="8000" b="1" u="sng" dirty="0"/>
          </a:p>
          <a:p>
            <a:pPr algn="ctr"/>
            <a:endParaRPr lang="en-US" sz="8000" b="1" u="sng" dirty="0"/>
          </a:p>
          <a:p>
            <a:pPr algn="ctr"/>
            <a:r>
              <a:rPr lang="en-US" sz="8000" b="1" u="sng" dirty="0"/>
              <a:t>INTRODUCTION</a:t>
            </a:r>
          </a:p>
          <a:p>
            <a:pPr algn="just"/>
            <a:endParaRPr lang="en-US" sz="4400" b="1" dirty="0"/>
          </a:p>
          <a:p>
            <a:pPr algn="just"/>
            <a:r>
              <a:rPr lang="en-US" sz="4400" b="1" dirty="0"/>
              <a:t>		The widespread adoption of containerized systems has revolutionized industries like healthcare, finance, and cloud computing, enabling efficient and scalable solutions. However, these systems are increasingly targeted by sophisticated cyberattacks (Nutalapati, 2023). Traditional security approaches, which rely on implicit trust within networks, are no longer sufficient. The Zero Trust Containers Architecture introduces a "never trust, always verify" paradigm, enforcing continuous authentication, strict access controls, and data encryption to secure sensitive information effectively (Leahy &amp; Thorpe, 2022). This research investigates how ZTCA can safeguard sensitive data while maintaining compliance with industry standards.</a:t>
            </a:r>
          </a:p>
          <a:p>
            <a:pPr algn="just"/>
            <a:endParaRPr lang="en-US" sz="6600" b="1" dirty="0"/>
          </a:p>
          <a:p>
            <a:pPr algn="ctr"/>
            <a:endParaRPr lang="en-US" sz="6600" dirty="0"/>
          </a:p>
        </p:txBody>
      </p:sp>
      <p:sp>
        <p:nvSpPr>
          <p:cNvPr id="6" name="Rectangle 5"/>
          <p:cNvSpPr/>
          <p:nvPr/>
        </p:nvSpPr>
        <p:spPr>
          <a:xfrm>
            <a:off x="351183" y="338258"/>
            <a:ext cx="43053000" cy="47771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9600" b="1" u="sng" dirty="0">
                <a:solidFill>
                  <a:prstClr val="white"/>
                </a:solidFill>
              </a:rPr>
              <a:t>Zero Trust Containers Architecture for </a:t>
            </a:r>
          </a:p>
          <a:p>
            <a:pPr lvl="0" algn="ctr"/>
            <a:r>
              <a:rPr lang="en-US" sz="9600" b="1" u="sng" dirty="0">
                <a:solidFill>
                  <a:prstClr val="white"/>
                </a:solidFill>
              </a:rPr>
              <a:t>Safeguarding Sensitive Data</a:t>
            </a:r>
          </a:p>
          <a:p>
            <a:pPr lvl="0" algn="ctr"/>
            <a:r>
              <a:rPr lang="en-US" sz="6600" dirty="0">
                <a:solidFill>
                  <a:prstClr val="white"/>
                </a:solidFill>
              </a:rPr>
              <a:t>Rosemarie </a:t>
            </a:r>
            <a:r>
              <a:rPr lang="en-US" sz="6600" dirty="0" err="1">
                <a:solidFill>
                  <a:prstClr val="white"/>
                </a:solidFill>
              </a:rPr>
              <a:t>Kpaka</a:t>
            </a:r>
            <a:r>
              <a:rPr lang="en-US" sz="6600" dirty="0">
                <a:solidFill>
                  <a:prstClr val="white"/>
                </a:solidFill>
              </a:rPr>
              <a:t>, Bowie State University</a:t>
            </a:r>
          </a:p>
          <a:p>
            <a:pPr lvl="0" algn="ctr"/>
            <a:r>
              <a:rPr lang="en-US" sz="6600" dirty="0">
                <a:solidFill>
                  <a:prstClr val="white"/>
                </a:solidFill>
              </a:rPr>
              <a:t>CTEC 402 Software &amp; Operating Systems Security</a:t>
            </a:r>
          </a:p>
        </p:txBody>
      </p:sp>
      <p:sp>
        <p:nvSpPr>
          <p:cNvPr id="7" name="Rectangle 6"/>
          <p:cNvSpPr/>
          <p:nvPr/>
        </p:nvSpPr>
        <p:spPr>
          <a:xfrm>
            <a:off x="30027367" y="5453655"/>
            <a:ext cx="13380129"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u="sng" dirty="0"/>
              <a:t>CONCLUSION</a:t>
            </a:r>
            <a:endParaRPr lang="en-US" sz="9601" b="1" u="sng" dirty="0"/>
          </a:p>
          <a:p>
            <a:endParaRPr lang="en-US" sz="4722" b="1" dirty="0">
              <a:solidFill>
                <a:prstClr val="white"/>
              </a:solidFill>
            </a:endParaRPr>
          </a:p>
          <a:p>
            <a:pPr algn="just"/>
            <a:r>
              <a:rPr lang="en-US" sz="4722" b="1" dirty="0">
                <a:solidFill>
                  <a:prstClr val="white"/>
                </a:solidFill>
              </a:rPr>
              <a:t>		</a:t>
            </a:r>
            <a:r>
              <a:rPr lang="en-US" sz="4400" b="1" dirty="0">
                <a:solidFill>
                  <a:prstClr val="white"/>
                </a:solidFill>
              </a:rPr>
              <a:t>ZTCA offers a comprehensive approach to securing sensitive data by eliminating implicit trust and enforcing continuous verification. Its integration into containerized systems addresses vulnerabilities associated with traditional security models while ensuring compliance with regulatory requirements (Chaturvedi et al., 2024). Future research should focus on overcoming challenges such as integration with legacy systems and resource constraints to optimize ZTCA's effectiveness.</a:t>
            </a:r>
          </a:p>
          <a:p>
            <a:pPr algn="just"/>
            <a:endParaRPr lang="en-US" sz="4000" b="1" u="sng" dirty="0"/>
          </a:p>
          <a:p>
            <a:pPr algn="ctr"/>
            <a:r>
              <a:rPr lang="en-US" sz="8000" b="1" u="sng" dirty="0"/>
              <a:t>DISCUSSION </a:t>
            </a:r>
            <a:endParaRPr lang="en-US" sz="9601" b="1" u="sng" dirty="0"/>
          </a:p>
          <a:p>
            <a:r>
              <a:rPr lang="en-US" sz="4722" b="1" dirty="0"/>
              <a:t>		</a:t>
            </a:r>
          </a:p>
          <a:p>
            <a:pPr algn="just"/>
            <a:r>
              <a:rPr lang="en-US" sz="4722" b="1" dirty="0"/>
              <a:t>		</a:t>
            </a:r>
            <a:r>
              <a:rPr lang="en-US" sz="4400" b="1" dirty="0"/>
              <a:t>The application of ZTCA highlights its potential to transform cybersecurity in distributed systems. By integrating ZTCA into the software development lifecycle and leveraging automation tools, organizations can streamline access management and threat remediation processes. Future developments may include combining ZTCA with emerging technologies such as artificial intelligence and blockchain further to enhance security and scalability (Nutalapati, 2023).</a:t>
            </a:r>
          </a:p>
          <a:p>
            <a:pPr algn="just"/>
            <a:endParaRPr lang="en-US" sz="4722" b="1" dirty="0"/>
          </a:p>
          <a:p>
            <a:pPr lvl="0" algn="ctr"/>
            <a:r>
              <a:rPr lang="en-US" sz="8000" b="1" u="sng" dirty="0">
                <a:solidFill>
                  <a:prstClr val="white"/>
                </a:solidFill>
              </a:rPr>
              <a:t>References</a:t>
            </a:r>
          </a:p>
          <a:p>
            <a:pPr marL="457200" lvl="0" indent="-457200" algn="just">
              <a:buFont typeface="Arial" panose="020B0604020202020204" pitchFamily="34" charset="0"/>
              <a:buChar char="•"/>
            </a:pPr>
            <a:r>
              <a:rPr lang="en-US" sz="3200" b="1" dirty="0">
                <a:solidFill>
                  <a:prstClr val="white"/>
                </a:solidFill>
              </a:rPr>
              <a:t>Chaturvedi, I., Pawar, P. M., Muthalagu, R., &amp; Tamizharasan, P. S. (2024). Zero Trust Security Architecture for Digital Privacy in Healthcare. In Information Technology Security (pp. 1–23). https://doi.org/10.1007/978-981-97-0407-1_1</a:t>
            </a:r>
          </a:p>
          <a:p>
            <a:pPr marL="457200" lvl="0" indent="-457200" algn="just">
              <a:buFont typeface="Arial" panose="020B0604020202020204" pitchFamily="34" charset="0"/>
              <a:buChar char="•"/>
            </a:pPr>
            <a:r>
              <a:rPr lang="en-US" sz="3200" b="1" dirty="0">
                <a:solidFill>
                  <a:prstClr val="white"/>
                </a:solidFill>
              </a:rPr>
              <a:t>Leahy, D., &amp; Thorpe, C. (2022). Zero Trust Container Architecture (ZTCA). International Conference on Cyber Warfare and Security, 17(1), 111–120. https://doi.org/10.34190/iccws.17.1.35</a:t>
            </a:r>
          </a:p>
          <a:p>
            <a:pPr marL="457200" lvl="0" indent="-457200" algn="just">
              <a:buFont typeface="Arial" panose="020B0604020202020204" pitchFamily="34" charset="0"/>
              <a:buChar char="•"/>
            </a:pPr>
            <a:r>
              <a:rPr lang="en-US" sz="3200" b="1" dirty="0">
                <a:solidFill>
                  <a:prstClr val="white"/>
                </a:solidFill>
              </a:rPr>
              <a:t>Nutalapati, P. (2023). Zero trust architecture in Cloud-Based fintech applications. Journal of Artificial Intelligence &amp; Cloud Computing, 2(1), 1–8. https://doi.org/10.47363/jaicc/2023(2)e152</a:t>
            </a:r>
          </a:p>
          <a:p>
            <a:pPr lvl="0" algn="just"/>
            <a:endParaRPr lang="en-US" sz="4722" b="1" dirty="0">
              <a:solidFill>
                <a:prstClr val="white"/>
              </a:solidFill>
            </a:endParaRPr>
          </a:p>
        </p:txBody>
      </p:sp>
      <p:sp>
        <p:nvSpPr>
          <p:cNvPr id="9" name="Rectangle 8"/>
          <p:cNvSpPr/>
          <p:nvPr/>
        </p:nvSpPr>
        <p:spPr>
          <a:xfrm>
            <a:off x="15112448" y="5453655"/>
            <a:ext cx="14027267" cy="268551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u="sng" dirty="0"/>
              <a:t>METHODS</a:t>
            </a:r>
            <a:endParaRPr lang="en-US" sz="8800" b="1" u="sng" dirty="0"/>
          </a:p>
          <a:p>
            <a:pPr algn="just"/>
            <a:endParaRPr lang="en-US" sz="4400" b="1" dirty="0">
              <a:solidFill>
                <a:prstClr val="white"/>
              </a:solidFill>
            </a:endParaRPr>
          </a:p>
          <a:p>
            <a:pPr algn="just"/>
            <a:r>
              <a:rPr lang="en-US" sz="4400" b="1" dirty="0">
                <a:solidFill>
                  <a:prstClr val="white"/>
                </a:solidFill>
              </a:rPr>
              <a:t>		This research incorporated the following procedures to evaluate the effectiveness of ZTCA:</a:t>
            </a:r>
          </a:p>
          <a:p>
            <a:pPr marL="685800" indent="-685800" algn="just">
              <a:buFont typeface="Arial" panose="020B0604020202020204" pitchFamily="34" charset="0"/>
              <a:buChar char="•"/>
            </a:pPr>
            <a:r>
              <a:rPr lang="en-US" sz="4400" b="1" dirty="0">
                <a:solidFill>
                  <a:prstClr val="white"/>
                </a:solidFill>
              </a:rPr>
              <a:t>Role-Based Access Control (RBAC): Implemented to restrict user permissions (Chaturvedi et al., 2024).</a:t>
            </a:r>
          </a:p>
          <a:p>
            <a:pPr marL="685800" indent="-685800" algn="just">
              <a:buFont typeface="Arial" panose="020B0604020202020204" pitchFamily="34" charset="0"/>
              <a:buChar char="•"/>
            </a:pPr>
            <a:r>
              <a:rPr lang="en-US" sz="4400" b="1" dirty="0">
                <a:solidFill>
                  <a:prstClr val="white"/>
                </a:solidFill>
              </a:rPr>
              <a:t>Multi-Factor Authentication (MFA): Used to validate user identities.</a:t>
            </a:r>
          </a:p>
          <a:p>
            <a:pPr marL="685800" indent="-685800" algn="just">
              <a:buFont typeface="Arial" panose="020B0604020202020204" pitchFamily="34" charset="0"/>
              <a:buChar char="•"/>
            </a:pPr>
            <a:r>
              <a:rPr lang="en-US" sz="4400" b="1" dirty="0">
                <a:solidFill>
                  <a:prstClr val="white"/>
                </a:solidFill>
              </a:rPr>
              <a:t>Encryption: Leveraged AES-256 for data at rest and SSL/TLS for data in transit (Nutalapati, 2023).</a:t>
            </a:r>
          </a:p>
          <a:p>
            <a:pPr marL="685800" indent="-685800" algn="just">
              <a:buFont typeface="Arial" panose="020B0604020202020204" pitchFamily="34" charset="0"/>
              <a:buChar char="•"/>
            </a:pPr>
            <a:r>
              <a:rPr lang="en-US" sz="4400" b="1" dirty="0">
                <a:solidFill>
                  <a:prstClr val="white"/>
                </a:solidFill>
              </a:rPr>
              <a:t>Continuous Monitoring: Deployed tools to detect unauthorized access and security anomalies in real-time.</a:t>
            </a:r>
          </a:p>
          <a:p>
            <a:pPr algn="just"/>
            <a:r>
              <a:rPr lang="en-US" sz="4400" b="1" dirty="0">
                <a:solidFill>
                  <a:prstClr val="white"/>
                </a:solidFill>
              </a:rPr>
              <a:t>		Case studies from healthcare and fintech industries were analyzed to assess ZTCA's impact on regulatory compliance and operational security (Leahy &amp; Thorpe, 2022).</a:t>
            </a:r>
            <a:endParaRPr lang="en-US" sz="9301" b="1" u="sng" dirty="0"/>
          </a:p>
          <a:p>
            <a:pPr algn="ctr"/>
            <a:endParaRPr lang="en-US" sz="4000" b="1" u="sng" dirty="0"/>
          </a:p>
          <a:p>
            <a:pPr algn="ctr"/>
            <a:r>
              <a:rPr lang="en-US" sz="8000" b="1" u="sng" dirty="0"/>
              <a:t>RESULTS</a:t>
            </a:r>
            <a:endParaRPr lang="en-US" sz="9301" b="1" u="sng" dirty="0"/>
          </a:p>
          <a:p>
            <a:endParaRPr lang="en-US" sz="4400" b="1" dirty="0"/>
          </a:p>
          <a:p>
            <a:pPr algn="just"/>
            <a:r>
              <a:rPr lang="en-US" sz="4400" b="1" dirty="0"/>
              <a:t>		The implementation of ZTCA demonstrated significant improvements in data protection across containerized environments:</a:t>
            </a:r>
          </a:p>
          <a:p>
            <a:pPr marL="571500" indent="-571500" algn="just">
              <a:buFont typeface="Arial" panose="020B0604020202020204" pitchFamily="34" charset="0"/>
              <a:buChar char="•"/>
            </a:pPr>
            <a:r>
              <a:rPr lang="en-US" sz="4400" b="1" dirty="0"/>
              <a:t>RBAC reduced the risk of privilege escalation (Chaturvedi et al., 2024).</a:t>
            </a:r>
          </a:p>
          <a:p>
            <a:pPr marL="571500" indent="-571500" algn="just">
              <a:buFont typeface="Arial" panose="020B0604020202020204" pitchFamily="34" charset="0"/>
              <a:buChar char="•"/>
            </a:pPr>
            <a:r>
              <a:rPr lang="en-US" sz="4400" b="1" dirty="0"/>
              <a:t>MFA provided robust authentication, ensuring that only verified users accessed sensitive resources.</a:t>
            </a:r>
          </a:p>
          <a:p>
            <a:pPr marL="571500" indent="-571500" algn="just">
              <a:buFont typeface="Arial" panose="020B0604020202020204" pitchFamily="34" charset="0"/>
              <a:buChar char="•"/>
            </a:pPr>
            <a:r>
              <a:rPr lang="en-US" sz="4400" b="1" dirty="0"/>
              <a:t>Encryption technologies maintained the confidentiality and integrity of sensitive data (Nutalapati, 2023).</a:t>
            </a:r>
          </a:p>
          <a:p>
            <a:pPr marL="571500" indent="-571500" algn="just">
              <a:buFont typeface="Arial" panose="020B0604020202020204" pitchFamily="34" charset="0"/>
              <a:buChar char="•"/>
            </a:pPr>
            <a:r>
              <a:rPr lang="en-US" sz="4400" b="1" dirty="0"/>
              <a:t>Continuous monitoring improved threat detection and incident response times.</a:t>
            </a:r>
          </a:p>
          <a:p>
            <a:pPr algn="just"/>
            <a:r>
              <a:rPr lang="en-US" sz="4400" b="1" dirty="0"/>
              <a:t>		These measures enhanced compliance with data protection regulations such as HIPAA and GDPR in healthcare and PCI DSS in fintech (Leahy &amp; Thorpe, 2022).</a:t>
            </a:r>
          </a:p>
        </p:txBody>
      </p:sp>
      <p:pic>
        <p:nvPicPr>
          <p:cNvPr id="12" name="Picture 2" descr="bsu-logo_yllw-flame-blk-tex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56271"/>
            <a:ext cx="5198859" cy="4220864"/>
          </a:xfrm>
          <a:prstGeom prst="rect">
            <a:avLst/>
          </a:prstGeom>
          <a:solidFill>
            <a:schemeClr val="tx1"/>
          </a:solidFill>
          <a:ln>
            <a:noFill/>
          </a:ln>
          <a:effectLst/>
        </p:spPr>
      </p:pic>
    </p:spTree>
    <p:extLst>
      <p:ext uri="{BB962C8B-B14F-4D97-AF65-F5344CB8AC3E}">
        <p14:creationId xmlns:p14="http://schemas.microsoft.com/office/powerpoint/2010/main" val="201285749"/>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1025</TotalTime>
  <Words>704</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Wingdings 3</vt:lpstr>
      <vt:lpstr>Slice</vt:lpstr>
      <vt:lpstr>PowerPoint Presentation</vt:lpstr>
    </vt:vector>
  </TitlesOfParts>
  <Company>Bowie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jlangdon</dc:creator>
  <cp:lastModifiedBy>Mark Cedrick Sihiyon</cp:lastModifiedBy>
  <cp:revision>25</cp:revision>
  <dcterms:created xsi:type="dcterms:W3CDTF">2012-01-26T21:35:33Z</dcterms:created>
  <dcterms:modified xsi:type="dcterms:W3CDTF">2024-11-30T07:28:19Z</dcterms:modified>
</cp:coreProperties>
</file>