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5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9" d="100"/>
          <a:sy n="79" d="100"/>
        </p:scale>
        <p:origin x="773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11/13/2024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11/13/2024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Understanding RAID Levels: RAID 0, 1, 5, and 10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PH" sz="2800" dirty="0"/>
              <a:t>By: Rosemarie </a:t>
            </a:r>
            <a:r>
              <a:rPr lang="en-PH" sz="2800" dirty="0" err="1"/>
              <a:t>Kpaka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99935-FC95-44B7-585F-1B72F3861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A68EB06-E503-DF0C-FFEF-E5DA87CC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PH" sz="5400" dirty="0"/>
              <a:t>RAID 10 Overview</a:t>
            </a:r>
            <a:endParaRPr sz="5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7C7A234-3970-38DD-3DBC-6E0323841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RAID 10 (Combination of RAID 1 and RAID 0): Uses mirroring and striping for redundancy and performance.</a:t>
            </a:r>
          </a:p>
          <a:p>
            <a:r>
              <a:rPr lang="en-US" sz="4000" dirty="0"/>
              <a:t>Requires at least four drives, where data is striped across mirrored pairs.</a:t>
            </a:r>
          </a:p>
          <a:p>
            <a:r>
              <a:rPr lang="en-US" sz="4000" dirty="0"/>
              <a:t>Offers high performance with added fault tolerance.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684175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00A10-897B-DE29-441E-83954EF18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608CEB91-B974-0B25-DE4A-A8DB35AD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PH" sz="5400" dirty="0"/>
              <a:t>RAID 10 Overview</a:t>
            </a:r>
            <a:endParaRPr sz="5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4A577AF-F591-A043-81CB-3E4D78CB8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982575"/>
            <a:ext cx="4032448" cy="4267200"/>
          </a:xfrm>
        </p:spPr>
        <p:txBody>
          <a:bodyPr>
            <a:normAutofit/>
          </a:bodyPr>
          <a:lstStyle/>
          <a:p>
            <a:r>
              <a:rPr lang="en-US" sz="4000" dirty="0"/>
              <a:t>Data is mirrored and striped across multiple drives, ensuring speed and data protection.</a:t>
            </a:r>
            <a:endParaRPr sz="4000" dirty="0"/>
          </a:p>
        </p:txBody>
      </p:sp>
      <p:pic>
        <p:nvPicPr>
          <p:cNvPr id="4098" name="Picture 2" descr="What is RAID 10?">
            <a:extLst>
              <a:ext uri="{FF2B5EF4-FFF2-40B4-BE49-F238E27FC236}">
                <a16:creationId xmlns:a16="http://schemas.microsoft.com/office/drawing/2014/main" id="{4510AE4B-5EED-FCE9-6379-8D0C04220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501" y="2348880"/>
            <a:ext cx="7167499" cy="353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222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886D4-E1CD-4DD1-00CE-0D5FAC8BE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6A25ACC-7659-F16F-86C0-E75DB4AD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4354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PH" sz="5400" dirty="0"/>
              <a:t>Comparing RAID Levels</a:t>
            </a:r>
            <a:endParaRPr sz="5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5AE5724-CFA6-31BA-1FEE-466F7D965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589240"/>
            <a:ext cx="12192000" cy="1264712"/>
          </a:xfrm>
        </p:spPr>
        <p:txBody>
          <a:bodyPr>
            <a:normAutofit/>
          </a:bodyPr>
          <a:lstStyle/>
          <a:p>
            <a:r>
              <a:rPr lang="en-US" sz="2800" dirty="0"/>
              <a:t>Choosing a RAID level depends on your priorities: speed, storage efficiency, or data security. RAID 0 is best for speed, RAID 1 for data protection, RAID 5 for a balance of both, and RAID 10 for high performance with redundancy.</a:t>
            </a:r>
            <a:endParaRPr sz="2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546D5D-5395-C629-6DA7-198765E2E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29301"/>
              </p:ext>
            </p:extLst>
          </p:nvPr>
        </p:nvGraphicFramePr>
        <p:xfrm>
          <a:off x="119335" y="1364358"/>
          <a:ext cx="1207266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533">
                  <a:extLst>
                    <a:ext uri="{9D8B030D-6E8A-4147-A177-3AD203B41FA5}">
                      <a16:colId xmlns:a16="http://schemas.microsoft.com/office/drawing/2014/main" val="1779576537"/>
                    </a:ext>
                  </a:extLst>
                </a:gridCol>
                <a:gridCol w="2414533">
                  <a:extLst>
                    <a:ext uri="{9D8B030D-6E8A-4147-A177-3AD203B41FA5}">
                      <a16:colId xmlns:a16="http://schemas.microsoft.com/office/drawing/2014/main" val="3541142912"/>
                    </a:ext>
                  </a:extLst>
                </a:gridCol>
                <a:gridCol w="2414533">
                  <a:extLst>
                    <a:ext uri="{9D8B030D-6E8A-4147-A177-3AD203B41FA5}">
                      <a16:colId xmlns:a16="http://schemas.microsoft.com/office/drawing/2014/main" val="1243745308"/>
                    </a:ext>
                  </a:extLst>
                </a:gridCol>
                <a:gridCol w="2414533">
                  <a:extLst>
                    <a:ext uri="{9D8B030D-6E8A-4147-A177-3AD203B41FA5}">
                      <a16:colId xmlns:a16="http://schemas.microsoft.com/office/drawing/2014/main" val="1955046884"/>
                    </a:ext>
                  </a:extLst>
                </a:gridCol>
                <a:gridCol w="2414533">
                  <a:extLst>
                    <a:ext uri="{9D8B030D-6E8A-4147-A177-3AD203B41FA5}">
                      <a16:colId xmlns:a16="http://schemas.microsoft.com/office/drawing/2014/main" val="44963492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RAID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Redundancy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Read/Write 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Drive Requirement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Fault Tolerance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4672581"/>
                  </a:ext>
                </a:extLst>
              </a:tr>
              <a:tr h="72445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RAID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 (No redundancy)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(Striping for speed)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2 drives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fault tolerance (data loss if one drive fails)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976788"/>
                  </a:ext>
                </a:extLst>
              </a:tr>
              <a:tr h="6057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RAID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High (Mirroring)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 (Mirroring limits write speed)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Minimum 2 drives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Fault tolerant (one drive can fail)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26459"/>
                  </a:ext>
                </a:extLst>
              </a:tr>
              <a:tr h="72445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RAID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Moderate (Parity)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Good (Striping with parity)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Minimum 3 drives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Fault tolerant (one drive can fail, data is rebuilt from parity)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92500"/>
                  </a:ext>
                </a:extLst>
              </a:tr>
              <a:tr h="72445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RAID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High (Mirrored Stripes)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(Combines RAID 0 and RAID 1)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Minimum 4 drives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Fault tolerant (one drive in each mirrored pair can fail)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062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871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FD83F-EC94-E408-3FAE-FA68E5400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FDE2361-F1CC-0542-B9EB-792507B1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/>
              <a:t>Best Practices for Choosing a RAID Level</a:t>
            </a:r>
            <a:endParaRPr sz="5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F917BD6-0D8F-61F4-E153-126E8085C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000" dirty="0"/>
              <a:t>Considerations when choosing RAID levels:</a:t>
            </a:r>
          </a:p>
          <a:p>
            <a:pPr lvl="1"/>
            <a:r>
              <a:rPr lang="en-US" sz="3800" dirty="0"/>
              <a:t>1. Data criticality: RAID 1 or 10 if redundancy is a priority.</a:t>
            </a:r>
          </a:p>
          <a:p>
            <a:pPr lvl="1"/>
            <a:r>
              <a:rPr lang="en-US" sz="3800" dirty="0"/>
              <a:t>2. Performance needs: RAID 0 or 10 for applications needing fast read/write speeds.</a:t>
            </a:r>
          </a:p>
          <a:p>
            <a:pPr lvl="1"/>
            <a:r>
              <a:rPr lang="en-US" sz="3800" dirty="0"/>
              <a:t>3. Budget constraints: Higher RAID levels require more drives, impacting cost.</a:t>
            </a:r>
            <a:endParaRPr sz="3800" dirty="0"/>
          </a:p>
        </p:txBody>
      </p:sp>
    </p:spTree>
    <p:extLst>
      <p:ext uri="{BB962C8B-B14F-4D97-AF65-F5344CB8AC3E}">
        <p14:creationId xmlns:p14="http://schemas.microsoft.com/office/powerpoint/2010/main" val="3646151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778D4-D515-8699-1E10-21BEA55A2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9558899-A190-DA1A-86B5-03951E26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PH" sz="5400" dirty="0"/>
              <a:t>Conclusion</a:t>
            </a:r>
            <a:endParaRPr sz="5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753AF12-3E97-60B9-6A96-D2E01E07C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/>
              <a:t>RAID offers various configurations to balance performance, storage, and redundancy.</a:t>
            </a:r>
          </a:p>
          <a:p>
            <a:r>
              <a:rPr lang="en-US" sz="4000" dirty="0"/>
              <a:t>Selecting the right RAID level depends on your specific storage needs.</a:t>
            </a:r>
          </a:p>
          <a:p>
            <a:r>
              <a:rPr lang="en-US" sz="4000" dirty="0"/>
              <a:t>Each RAID level has unique strengths and limitations, so evaluate based on your data requirements.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333002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79C0E-7C37-A2B0-F515-6E9D0B491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79CC-2EAD-99DE-BC27-8A87AADC0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1500" dirty="0"/>
              <a:t>Thank You!</a:t>
            </a:r>
            <a:endParaRPr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75F07-4365-2B61-C4B9-402BF666E1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PH" sz="2800" dirty="0"/>
              <a:t>By: Rosemarie </a:t>
            </a:r>
            <a:r>
              <a:rPr lang="en-PH" sz="2800" dirty="0" err="1"/>
              <a:t>Kpaka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55653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PH" sz="5400" dirty="0"/>
              <a:t>Introduction to RAID</a:t>
            </a:r>
            <a:endParaRPr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RAID (Redundant Array of Independent Disks) is a data storage technology that combines multiple physical drives to enhance performance, reliability, or both.</a:t>
            </a:r>
          </a:p>
          <a:p>
            <a:r>
              <a:rPr lang="en-US" sz="4000" dirty="0"/>
              <a:t>RAID can protect data from hardware failures and increase read/write speeds based on the RAID level chosen.</a:t>
            </a:r>
          </a:p>
          <a:p>
            <a:r>
              <a:rPr lang="en-US" sz="4000" dirty="0"/>
              <a:t>Today, we'll cover RAID Levels 0, 1, 5, and 10.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5E44E-F929-2FB5-061A-3A403AA46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AE05849-50C5-3A73-1411-B8093732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PH" sz="5400" dirty="0"/>
              <a:t>What Are RAID Levels?</a:t>
            </a:r>
            <a:endParaRPr sz="5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15F0FC9-529F-E20C-013D-3417214EB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Each RAID level has different performance and redundancy characteristics.</a:t>
            </a:r>
          </a:p>
          <a:p>
            <a:r>
              <a:rPr lang="en-US" sz="4000" dirty="0"/>
              <a:t>Factors to consider: data protection, read/write speed, storage efficiency.</a:t>
            </a:r>
          </a:p>
          <a:p>
            <a:r>
              <a:rPr lang="en-US" sz="4000" dirty="0"/>
              <a:t>We'll explore four commonly used levels in detail."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76724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E64FA-06C2-CDE3-9AB4-4148A2CDB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3225F86-B9B0-DCFF-BBE9-18B5C038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PH" sz="5400" dirty="0"/>
              <a:t>RAID 0 Overview</a:t>
            </a:r>
            <a:endParaRPr sz="5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6E9FA91-5683-9456-5F19-3550AABAB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RAID 0 (Striping): Focuses on performance by spreading data across multiple drives.</a:t>
            </a:r>
          </a:p>
          <a:p>
            <a:r>
              <a:rPr lang="en-US" sz="4000" dirty="0"/>
              <a:t>Does not offer redundancy; if one drive fails, all data is lost.</a:t>
            </a:r>
          </a:p>
          <a:p>
            <a:r>
              <a:rPr lang="en-US" sz="4000" dirty="0"/>
              <a:t>Increases read/write speeds, making it ideal for tasks requiring fast access.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00319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8A00D-6AC6-0756-EFDE-D122C549A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8BF4BCD-E311-ED00-E108-FB1D19E2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PH" sz="5400" dirty="0"/>
              <a:t>RAID 0 Overview</a:t>
            </a:r>
            <a:endParaRPr sz="5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5EFCB79-4751-DAC9-D28D-BF6847764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982575"/>
            <a:ext cx="6192688" cy="4267200"/>
          </a:xfrm>
        </p:spPr>
        <p:txBody>
          <a:bodyPr>
            <a:normAutofit/>
          </a:bodyPr>
          <a:lstStyle/>
          <a:p>
            <a:r>
              <a:rPr lang="en-US" sz="4000" dirty="0"/>
              <a:t>Data is divided into blocks and written across drives, enhancing speed.</a:t>
            </a:r>
          </a:p>
          <a:p>
            <a:r>
              <a:rPr lang="en-US" sz="4000" dirty="0"/>
              <a:t>In this example, data is split across two drives in a striped configuration.</a:t>
            </a:r>
            <a:endParaRPr sz="4000" dirty="0"/>
          </a:p>
        </p:txBody>
      </p:sp>
      <p:pic>
        <p:nvPicPr>
          <p:cNvPr id="1026" name="Picture 2" descr="RAID 0 vs. RAID 1 | Comparison, Data Organization, and Performance">
            <a:extLst>
              <a:ext uri="{FF2B5EF4-FFF2-40B4-BE49-F238E27FC236}">
                <a16:creationId xmlns:a16="http://schemas.microsoft.com/office/drawing/2014/main" id="{78370B2E-B05A-0BFB-6F41-89E29A42E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1600200"/>
            <a:ext cx="3872830" cy="503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38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FB07B-749F-EE39-D9A9-ED98B3E25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602550D3-9502-8F9E-3D42-1BF9C2174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PH" sz="5400" dirty="0"/>
              <a:t>RAID 1 Overview</a:t>
            </a:r>
            <a:endParaRPr sz="5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F74BB0D-C3B2-C7BF-045B-3D388F3E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RAID 1 (Mirroring): Provides redundancy by duplicating data across two drives.</a:t>
            </a:r>
          </a:p>
          <a:p>
            <a:r>
              <a:rPr lang="en-US" sz="4000" dirty="0"/>
              <a:t>If one drive fails, the second drive maintains an identical copy.</a:t>
            </a:r>
          </a:p>
          <a:p>
            <a:r>
              <a:rPr lang="en-US" sz="4000" dirty="0"/>
              <a:t>Ideal for applications where data availability is critical.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99858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BE8F1-03C0-4C2E-ADC0-AEED377FC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EAF636F-6AFC-97D5-78BE-0D0E9198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PH" sz="5400" dirty="0"/>
              <a:t>RAID 1 Overview</a:t>
            </a:r>
            <a:endParaRPr sz="5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B956209-2FED-AAC1-3955-050AE15EA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982575"/>
            <a:ext cx="5291938" cy="4267200"/>
          </a:xfrm>
        </p:spPr>
        <p:txBody>
          <a:bodyPr>
            <a:normAutofit/>
          </a:bodyPr>
          <a:lstStyle/>
          <a:p>
            <a:r>
              <a:rPr lang="en-US" sz="4000" dirty="0"/>
              <a:t>Data is written to both drives simultaneously, creating a mirror image.</a:t>
            </a:r>
            <a:endParaRPr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3C695-8B39-37A2-32A6-86FB8D2D9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1941118"/>
            <a:ext cx="5868002" cy="445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3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F8EB9-60AF-A768-B726-555A2D853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D2EE637-9713-F6B3-AD91-F708C4F5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PH" sz="5400" dirty="0"/>
              <a:t>RAID 5 Overview</a:t>
            </a:r>
            <a:endParaRPr sz="5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C64848F-20A8-4964-8779-19735ADCF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RAID 5 (Striping with Parity): Balances performance and redundancy using three or more drives.</a:t>
            </a:r>
          </a:p>
          <a:p>
            <a:r>
              <a:rPr lang="en-US" sz="4000" dirty="0"/>
              <a:t>Distributes data and parity information across all drives.</a:t>
            </a:r>
          </a:p>
          <a:p>
            <a:r>
              <a:rPr lang="en-US" sz="4000" dirty="0"/>
              <a:t>If one drive fails, data can be rebuilt from parity.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24261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1C39F-77D6-3276-431D-26AEC0992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22E0637-4CC1-B9B0-822D-C7B368A6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PH" sz="5400" dirty="0"/>
              <a:t>RAID 5 Overview</a:t>
            </a:r>
            <a:endParaRPr sz="5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6BD5920-6A53-AFD4-38F7-DB63CC53C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982575"/>
            <a:ext cx="4032448" cy="4267200"/>
          </a:xfrm>
        </p:spPr>
        <p:txBody>
          <a:bodyPr>
            <a:normAutofit/>
          </a:bodyPr>
          <a:lstStyle/>
          <a:p>
            <a:r>
              <a:rPr lang="en-US" sz="4000" dirty="0"/>
              <a:t>Data and parity are spread across all drives, enhancing fault tolerance.</a:t>
            </a:r>
            <a:endParaRPr sz="4000" dirty="0"/>
          </a:p>
        </p:txBody>
      </p:sp>
      <p:pic>
        <p:nvPicPr>
          <p:cNvPr id="3074" name="Picture 2" descr="Clearing up the RAID confusion - The Post Flow">
            <a:extLst>
              <a:ext uri="{FF2B5EF4-FFF2-40B4-BE49-F238E27FC236}">
                <a16:creationId xmlns:a16="http://schemas.microsoft.com/office/drawing/2014/main" id="{9C89BFC0-CE7B-3EAE-72E9-EFF800EFF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557" y="2204864"/>
            <a:ext cx="7291079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86533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15</TotalTime>
  <Words>659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Candara</vt:lpstr>
      <vt:lpstr>Consolas</vt:lpstr>
      <vt:lpstr>Tech Computer 16x9</vt:lpstr>
      <vt:lpstr>Understanding RAID Levels: RAID 0, 1, 5, and 10</vt:lpstr>
      <vt:lpstr>Introduction to RAID</vt:lpstr>
      <vt:lpstr>What Are RAID Levels?</vt:lpstr>
      <vt:lpstr>RAID 0 Overview</vt:lpstr>
      <vt:lpstr>RAID 0 Overview</vt:lpstr>
      <vt:lpstr>RAID 1 Overview</vt:lpstr>
      <vt:lpstr>RAID 1 Overview</vt:lpstr>
      <vt:lpstr>RAID 5 Overview</vt:lpstr>
      <vt:lpstr>RAID 5 Overview</vt:lpstr>
      <vt:lpstr>RAID 10 Overview</vt:lpstr>
      <vt:lpstr>RAID 10 Overview</vt:lpstr>
      <vt:lpstr>Comparing RAID Levels</vt:lpstr>
      <vt:lpstr>Best Practices for Choosing a RAID Level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Cedrick Sihiyon</dc:creator>
  <cp:lastModifiedBy>Mark Cedrick Sihiyon</cp:lastModifiedBy>
  <cp:revision>1</cp:revision>
  <dcterms:created xsi:type="dcterms:W3CDTF">2024-11-13T14:56:18Z</dcterms:created>
  <dcterms:modified xsi:type="dcterms:W3CDTF">2024-11-13T15:11:42Z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