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5"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4" r:id="rId20"/>
    <p:sldId id="28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9" d="100"/>
          <a:sy n="79" d="100"/>
        </p:scale>
        <p:origin x="773"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11/28/2024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11/28/2024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Zero Trust Containers Architecture for Safeguarding Sensitive Data</a:t>
            </a:r>
            <a:endParaRPr dirty="0"/>
          </a:p>
        </p:txBody>
      </p:sp>
      <p:sp>
        <p:nvSpPr>
          <p:cNvPr id="3" name="Subtitle 2"/>
          <p:cNvSpPr>
            <a:spLocks noGrp="1"/>
          </p:cNvSpPr>
          <p:nvPr>
            <p:ph type="subTitle" idx="1"/>
          </p:nvPr>
        </p:nvSpPr>
        <p:spPr/>
        <p:txBody>
          <a:bodyPr>
            <a:normAutofit/>
          </a:bodyPr>
          <a:lstStyle/>
          <a:p>
            <a:pPr algn="ctr"/>
            <a:r>
              <a:rPr lang="en-US" sz="2400" dirty="0"/>
              <a:t>By Rosemarie </a:t>
            </a:r>
            <a:r>
              <a:rPr lang="en-US" sz="2400" dirty="0" err="1"/>
              <a:t>Kpaka</a:t>
            </a:r>
            <a:endParaRPr sz="2400"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57979-B513-D8BB-7AF8-7A7220027AD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983228F8-F0E8-3174-6187-BD20566408E0}"/>
              </a:ext>
            </a:extLst>
          </p:cNvPr>
          <p:cNvSpPr>
            <a:spLocks noGrp="1"/>
          </p:cNvSpPr>
          <p:nvPr>
            <p:ph type="title"/>
          </p:nvPr>
        </p:nvSpPr>
        <p:spPr/>
        <p:txBody>
          <a:bodyPr>
            <a:noAutofit/>
          </a:bodyPr>
          <a:lstStyle/>
          <a:p>
            <a:pPr algn="ctr"/>
            <a:r>
              <a:rPr lang="en-US" sz="4800" dirty="0"/>
              <a:t>Methods: Encryption</a:t>
            </a:r>
            <a:endParaRPr sz="4800" dirty="0"/>
          </a:p>
        </p:txBody>
      </p:sp>
      <p:sp>
        <p:nvSpPr>
          <p:cNvPr id="14" name="Content Placeholder 13">
            <a:extLst>
              <a:ext uri="{FF2B5EF4-FFF2-40B4-BE49-F238E27FC236}">
                <a16:creationId xmlns:a16="http://schemas.microsoft.com/office/drawing/2014/main" id="{FF01A060-AE67-90B5-BA9E-7B390951A6C2}"/>
              </a:ext>
            </a:extLst>
          </p:cNvPr>
          <p:cNvSpPr>
            <a:spLocks noGrp="1"/>
          </p:cNvSpPr>
          <p:nvPr>
            <p:ph idx="1"/>
          </p:nvPr>
        </p:nvSpPr>
        <p:spPr/>
        <p:txBody>
          <a:bodyPr>
            <a:normAutofit/>
          </a:bodyPr>
          <a:lstStyle/>
          <a:p>
            <a:r>
              <a:rPr lang="en-US" sz="3600" dirty="0"/>
              <a:t>Data encryption ensures confidentiality:</a:t>
            </a:r>
          </a:p>
          <a:p>
            <a:pPr lvl="1"/>
            <a:r>
              <a:rPr lang="en-US" sz="3200" dirty="0"/>
              <a:t>Data at Rest: AES-256 encrypts sensitive data stored in Docker containers.</a:t>
            </a:r>
          </a:p>
          <a:p>
            <a:pPr lvl="1"/>
            <a:r>
              <a:rPr lang="en-US" sz="3200" dirty="0"/>
              <a:t>Data in Transit: SSL/TLS protocols secure communications between containers and systems (Wang &amp; Lin, 2022).</a:t>
            </a:r>
            <a:endParaRPr sz="3200" dirty="0"/>
          </a:p>
        </p:txBody>
      </p:sp>
    </p:spTree>
    <p:extLst>
      <p:ext uri="{BB962C8B-B14F-4D97-AF65-F5344CB8AC3E}">
        <p14:creationId xmlns:p14="http://schemas.microsoft.com/office/powerpoint/2010/main" val="3567478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4AB44-8510-24E5-4FC7-6E9AA4BFDB44}"/>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151E1568-515C-B401-CE7F-978C33E2F3B9}"/>
              </a:ext>
            </a:extLst>
          </p:cNvPr>
          <p:cNvSpPr>
            <a:spLocks noGrp="1"/>
          </p:cNvSpPr>
          <p:nvPr>
            <p:ph type="title"/>
          </p:nvPr>
        </p:nvSpPr>
        <p:spPr/>
        <p:txBody>
          <a:bodyPr>
            <a:noAutofit/>
          </a:bodyPr>
          <a:lstStyle/>
          <a:p>
            <a:pPr algn="ctr"/>
            <a:r>
              <a:rPr lang="en-US" sz="4800" dirty="0"/>
              <a:t>Methods: Implementation in Docker</a:t>
            </a:r>
            <a:endParaRPr sz="4800" dirty="0"/>
          </a:p>
        </p:txBody>
      </p:sp>
      <p:sp>
        <p:nvSpPr>
          <p:cNvPr id="14" name="Content Placeholder 13">
            <a:extLst>
              <a:ext uri="{FF2B5EF4-FFF2-40B4-BE49-F238E27FC236}">
                <a16:creationId xmlns:a16="http://schemas.microsoft.com/office/drawing/2014/main" id="{E7B09D62-43D6-4BD3-B8B6-47D2FD713918}"/>
              </a:ext>
            </a:extLst>
          </p:cNvPr>
          <p:cNvSpPr>
            <a:spLocks noGrp="1"/>
          </p:cNvSpPr>
          <p:nvPr>
            <p:ph idx="1"/>
          </p:nvPr>
        </p:nvSpPr>
        <p:spPr/>
        <p:txBody>
          <a:bodyPr>
            <a:normAutofit/>
          </a:bodyPr>
          <a:lstStyle/>
          <a:p>
            <a:r>
              <a:rPr lang="en-US" sz="3600" dirty="0"/>
              <a:t>Enforces ZTCA principles through access policies and monitoring tools.</a:t>
            </a:r>
          </a:p>
          <a:p>
            <a:r>
              <a:rPr lang="en-US" sz="3600" dirty="0"/>
              <a:t>Monitors for suspicious activity to detect potential breaches proactively (Leahy &amp; Thorpe, 2022).</a:t>
            </a:r>
            <a:endParaRPr sz="3200" dirty="0"/>
          </a:p>
        </p:txBody>
      </p:sp>
    </p:spTree>
    <p:extLst>
      <p:ext uri="{BB962C8B-B14F-4D97-AF65-F5344CB8AC3E}">
        <p14:creationId xmlns:p14="http://schemas.microsoft.com/office/powerpoint/2010/main" val="2380632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77072-308E-6749-F815-73EE2051B9ED}"/>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55418C0-4552-1C7E-F970-4BA30EF2D902}"/>
              </a:ext>
            </a:extLst>
          </p:cNvPr>
          <p:cNvSpPr>
            <a:spLocks noGrp="1"/>
          </p:cNvSpPr>
          <p:nvPr>
            <p:ph type="title"/>
          </p:nvPr>
        </p:nvSpPr>
        <p:spPr/>
        <p:txBody>
          <a:bodyPr>
            <a:noAutofit/>
          </a:bodyPr>
          <a:lstStyle/>
          <a:p>
            <a:pPr algn="ctr"/>
            <a:r>
              <a:rPr lang="en-US" sz="4800" dirty="0"/>
              <a:t>Methods: Example: Healthcare Application</a:t>
            </a:r>
            <a:endParaRPr sz="4800" dirty="0"/>
          </a:p>
        </p:txBody>
      </p:sp>
      <p:sp>
        <p:nvSpPr>
          <p:cNvPr id="14" name="Content Placeholder 13">
            <a:extLst>
              <a:ext uri="{FF2B5EF4-FFF2-40B4-BE49-F238E27FC236}">
                <a16:creationId xmlns:a16="http://schemas.microsoft.com/office/drawing/2014/main" id="{F5CAE1F9-9125-911C-2BD2-2EAE2E9192F9}"/>
              </a:ext>
            </a:extLst>
          </p:cNvPr>
          <p:cNvSpPr>
            <a:spLocks noGrp="1"/>
          </p:cNvSpPr>
          <p:nvPr>
            <p:ph idx="1"/>
          </p:nvPr>
        </p:nvSpPr>
        <p:spPr/>
        <p:txBody>
          <a:bodyPr>
            <a:normAutofit/>
          </a:bodyPr>
          <a:lstStyle/>
          <a:p>
            <a:r>
              <a:rPr lang="en-US" sz="3600" dirty="0"/>
              <a:t>Example from Chaturvedi et al. (2024):</a:t>
            </a:r>
          </a:p>
          <a:p>
            <a:pPr lvl="1"/>
            <a:r>
              <a:rPr lang="en-US" sz="3400" dirty="0"/>
              <a:t>Conditional access policies regulate who can view sensitive patient data.</a:t>
            </a:r>
          </a:p>
          <a:p>
            <a:pPr lvl="1"/>
            <a:r>
              <a:rPr lang="en-US" sz="3400" dirty="0"/>
              <a:t>Encryption ensures data is protected in storage and during transmission.</a:t>
            </a:r>
            <a:endParaRPr sz="3000" dirty="0"/>
          </a:p>
        </p:txBody>
      </p:sp>
    </p:spTree>
    <p:extLst>
      <p:ext uri="{BB962C8B-B14F-4D97-AF65-F5344CB8AC3E}">
        <p14:creationId xmlns:p14="http://schemas.microsoft.com/office/powerpoint/2010/main" val="2520313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8B382-F200-9894-6919-12E88D8937A5}"/>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54D4DF0-392A-91A5-CA75-C8F086E9426F}"/>
              </a:ext>
            </a:extLst>
          </p:cNvPr>
          <p:cNvSpPr>
            <a:spLocks noGrp="1"/>
          </p:cNvSpPr>
          <p:nvPr>
            <p:ph type="title"/>
          </p:nvPr>
        </p:nvSpPr>
        <p:spPr/>
        <p:txBody>
          <a:bodyPr>
            <a:noAutofit/>
          </a:bodyPr>
          <a:lstStyle/>
          <a:p>
            <a:pPr algn="ctr"/>
            <a:r>
              <a:rPr lang="en-US" sz="4800" dirty="0"/>
              <a:t>Methods: Blockchain for Data Integrity</a:t>
            </a:r>
          </a:p>
        </p:txBody>
      </p:sp>
      <p:sp>
        <p:nvSpPr>
          <p:cNvPr id="14" name="Content Placeholder 13">
            <a:extLst>
              <a:ext uri="{FF2B5EF4-FFF2-40B4-BE49-F238E27FC236}">
                <a16:creationId xmlns:a16="http://schemas.microsoft.com/office/drawing/2014/main" id="{B942FFAB-199C-99D9-A5BC-CEB0029583E7}"/>
              </a:ext>
            </a:extLst>
          </p:cNvPr>
          <p:cNvSpPr>
            <a:spLocks noGrp="1"/>
          </p:cNvSpPr>
          <p:nvPr>
            <p:ph idx="1"/>
          </p:nvPr>
        </p:nvSpPr>
        <p:spPr/>
        <p:txBody>
          <a:bodyPr>
            <a:normAutofit/>
          </a:bodyPr>
          <a:lstStyle/>
          <a:p>
            <a:r>
              <a:rPr lang="en-US" sz="3600" dirty="0"/>
              <a:t>Blockchain’s decentralized architecture prevents single points of failure.</a:t>
            </a:r>
          </a:p>
          <a:p>
            <a:r>
              <a:rPr lang="en-US" sz="3600" dirty="0"/>
              <a:t>Smart contracts enforce strict rules for accessing data, ensuring compliance and transparency (</a:t>
            </a:r>
            <a:r>
              <a:rPr lang="en-US" sz="3600" dirty="0" err="1"/>
              <a:t>Thantharate</a:t>
            </a:r>
            <a:r>
              <a:rPr lang="en-US" sz="3600" dirty="0"/>
              <a:t> &amp; </a:t>
            </a:r>
            <a:r>
              <a:rPr lang="en-US" sz="3600" dirty="0" err="1"/>
              <a:t>Thantharate</a:t>
            </a:r>
            <a:r>
              <a:rPr lang="en-US" sz="3600" dirty="0"/>
              <a:t>, 2023).</a:t>
            </a:r>
            <a:endParaRPr sz="3000" dirty="0"/>
          </a:p>
        </p:txBody>
      </p:sp>
    </p:spTree>
    <p:extLst>
      <p:ext uri="{BB962C8B-B14F-4D97-AF65-F5344CB8AC3E}">
        <p14:creationId xmlns:p14="http://schemas.microsoft.com/office/powerpoint/2010/main" val="2386099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8FA1B-1274-2F41-2B93-30262C9DF56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1C0FFE8-EC07-B12B-BE37-9140753A9D4D}"/>
              </a:ext>
            </a:extLst>
          </p:cNvPr>
          <p:cNvSpPr>
            <a:spLocks noGrp="1"/>
          </p:cNvSpPr>
          <p:nvPr>
            <p:ph type="title"/>
          </p:nvPr>
        </p:nvSpPr>
        <p:spPr/>
        <p:txBody>
          <a:bodyPr>
            <a:noAutofit/>
          </a:bodyPr>
          <a:lstStyle/>
          <a:p>
            <a:pPr algn="ctr"/>
            <a:r>
              <a:rPr lang="en-US" sz="4800" dirty="0"/>
              <a:t>Methods: Microservices Security</a:t>
            </a:r>
          </a:p>
        </p:txBody>
      </p:sp>
      <p:sp>
        <p:nvSpPr>
          <p:cNvPr id="14" name="Content Placeholder 13">
            <a:extLst>
              <a:ext uri="{FF2B5EF4-FFF2-40B4-BE49-F238E27FC236}">
                <a16:creationId xmlns:a16="http://schemas.microsoft.com/office/drawing/2014/main" id="{B6575AD0-87E4-FCF8-B7D8-9A7AFB4203D4}"/>
              </a:ext>
            </a:extLst>
          </p:cNvPr>
          <p:cNvSpPr>
            <a:spLocks noGrp="1"/>
          </p:cNvSpPr>
          <p:nvPr>
            <p:ph idx="1"/>
          </p:nvPr>
        </p:nvSpPr>
        <p:spPr/>
        <p:txBody>
          <a:bodyPr>
            <a:normAutofit/>
          </a:bodyPr>
          <a:lstStyle/>
          <a:p>
            <a:r>
              <a:rPr lang="en-US" sz="3600" dirty="0"/>
              <a:t>Isolating components prevents lateral movement.</a:t>
            </a:r>
          </a:p>
          <a:p>
            <a:r>
              <a:rPr lang="en-US" sz="3600" dirty="0"/>
              <a:t>Example: A compromised payment service cannot affect other microservices like reviews or orders (Ramasamy &amp; </a:t>
            </a:r>
            <a:r>
              <a:rPr lang="en-US" sz="3600" dirty="0" err="1"/>
              <a:t>Thangavel</a:t>
            </a:r>
            <a:r>
              <a:rPr lang="en-US" sz="3600" dirty="0"/>
              <a:t>, 2024).</a:t>
            </a:r>
            <a:endParaRPr sz="3000" dirty="0"/>
          </a:p>
        </p:txBody>
      </p:sp>
    </p:spTree>
    <p:extLst>
      <p:ext uri="{BB962C8B-B14F-4D97-AF65-F5344CB8AC3E}">
        <p14:creationId xmlns:p14="http://schemas.microsoft.com/office/powerpoint/2010/main" val="3979240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91F65-035D-DE91-F646-ACD3A14D478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D9F4DB18-E7DD-1C7D-C375-C74778E82665}"/>
              </a:ext>
            </a:extLst>
          </p:cNvPr>
          <p:cNvSpPr>
            <a:spLocks noGrp="1"/>
          </p:cNvSpPr>
          <p:nvPr>
            <p:ph type="title"/>
          </p:nvPr>
        </p:nvSpPr>
        <p:spPr/>
        <p:txBody>
          <a:bodyPr>
            <a:noAutofit/>
          </a:bodyPr>
          <a:lstStyle/>
          <a:p>
            <a:pPr algn="ctr"/>
            <a:r>
              <a:rPr lang="en-US" sz="4800" dirty="0"/>
              <a:t>Methods: Monitoring Systems</a:t>
            </a:r>
          </a:p>
        </p:txBody>
      </p:sp>
      <p:sp>
        <p:nvSpPr>
          <p:cNvPr id="14" name="Content Placeholder 13">
            <a:extLst>
              <a:ext uri="{FF2B5EF4-FFF2-40B4-BE49-F238E27FC236}">
                <a16:creationId xmlns:a16="http://schemas.microsoft.com/office/drawing/2014/main" id="{E01D5EF5-3668-974B-1EF9-6A5C0B5F501B}"/>
              </a:ext>
            </a:extLst>
          </p:cNvPr>
          <p:cNvSpPr>
            <a:spLocks noGrp="1"/>
          </p:cNvSpPr>
          <p:nvPr>
            <p:ph idx="1"/>
          </p:nvPr>
        </p:nvSpPr>
        <p:spPr/>
        <p:txBody>
          <a:bodyPr>
            <a:normAutofit/>
          </a:bodyPr>
          <a:lstStyle/>
          <a:p>
            <a:r>
              <a:rPr lang="en-US" sz="3600" dirty="0"/>
              <a:t>Real-time alerts for unauthorized access attempts improve incident response.</a:t>
            </a:r>
          </a:p>
          <a:p>
            <a:r>
              <a:rPr lang="en-US" sz="3600" dirty="0"/>
              <a:t>Audit logs help identify vulnerabilities and ensure regulatory compliance (Khan et al., 2023).</a:t>
            </a:r>
            <a:endParaRPr sz="3000" dirty="0"/>
          </a:p>
        </p:txBody>
      </p:sp>
    </p:spTree>
    <p:extLst>
      <p:ext uri="{BB962C8B-B14F-4D97-AF65-F5344CB8AC3E}">
        <p14:creationId xmlns:p14="http://schemas.microsoft.com/office/powerpoint/2010/main" val="3880300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4A5F0-F785-7B9A-8DEC-C7C604DF4D6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AD95947-E89C-67F6-6BD0-4D4BC90EA8C3}"/>
              </a:ext>
            </a:extLst>
          </p:cNvPr>
          <p:cNvSpPr>
            <a:spLocks noGrp="1"/>
          </p:cNvSpPr>
          <p:nvPr>
            <p:ph type="title"/>
          </p:nvPr>
        </p:nvSpPr>
        <p:spPr/>
        <p:txBody>
          <a:bodyPr>
            <a:noAutofit/>
          </a:bodyPr>
          <a:lstStyle/>
          <a:p>
            <a:pPr algn="ctr"/>
            <a:r>
              <a:rPr lang="en-US" sz="4800" dirty="0"/>
              <a:t>Methods: DevSecOps Integration</a:t>
            </a:r>
          </a:p>
        </p:txBody>
      </p:sp>
      <p:sp>
        <p:nvSpPr>
          <p:cNvPr id="14" name="Content Placeholder 13">
            <a:extLst>
              <a:ext uri="{FF2B5EF4-FFF2-40B4-BE49-F238E27FC236}">
                <a16:creationId xmlns:a16="http://schemas.microsoft.com/office/drawing/2014/main" id="{35DF1D15-72A0-379D-24C4-976F908E9619}"/>
              </a:ext>
            </a:extLst>
          </p:cNvPr>
          <p:cNvSpPr>
            <a:spLocks noGrp="1"/>
          </p:cNvSpPr>
          <p:nvPr>
            <p:ph idx="1"/>
          </p:nvPr>
        </p:nvSpPr>
        <p:spPr/>
        <p:txBody>
          <a:bodyPr>
            <a:normAutofit/>
          </a:bodyPr>
          <a:lstStyle/>
          <a:p>
            <a:r>
              <a:rPr lang="en-US" sz="3600" dirty="0"/>
              <a:t>ZTCA integrates into DevSecOps workflows, embedding security into the development lifecycle (Gupta et al., 2023).</a:t>
            </a:r>
          </a:p>
          <a:p>
            <a:r>
              <a:rPr lang="en-US" sz="3600" dirty="0"/>
              <a:t>Kubernetes-native solutions detect vulnerabilities before deployment.</a:t>
            </a:r>
            <a:endParaRPr sz="3000" dirty="0"/>
          </a:p>
        </p:txBody>
      </p:sp>
    </p:spTree>
    <p:extLst>
      <p:ext uri="{BB962C8B-B14F-4D97-AF65-F5344CB8AC3E}">
        <p14:creationId xmlns:p14="http://schemas.microsoft.com/office/powerpoint/2010/main" val="3272460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80941-C115-7864-7E0E-4EED1C43C5AD}"/>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25FCF85-BA65-C99D-E6D0-0DEFD9DC9C1C}"/>
              </a:ext>
            </a:extLst>
          </p:cNvPr>
          <p:cNvSpPr>
            <a:spLocks noGrp="1"/>
          </p:cNvSpPr>
          <p:nvPr>
            <p:ph type="title"/>
          </p:nvPr>
        </p:nvSpPr>
        <p:spPr/>
        <p:txBody>
          <a:bodyPr>
            <a:noAutofit/>
          </a:bodyPr>
          <a:lstStyle/>
          <a:p>
            <a:pPr algn="ctr"/>
            <a:r>
              <a:rPr lang="en-US" sz="4800" dirty="0"/>
              <a:t>Methods: Experimental Setup</a:t>
            </a:r>
          </a:p>
        </p:txBody>
      </p:sp>
      <p:sp>
        <p:nvSpPr>
          <p:cNvPr id="14" name="Content Placeholder 13">
            <a:extLst>
              <a:ext uri="{FF2B5EF4-FFF2-40B4-BE49-F238E27FC236}">
                <a16:creationId xmlns:a16="http://schemas.microsoft.com/office/drawing/2014/main" id="{75992D32-5000-AD4E-26B7-A1D9628F4296}"/>
              </a:ext>
            </a:extLst>
          </p:cNvPr>
          <p:cNvSpPr>
            <a:spLocks noGrp="1"/>
          </p:cNvSpPr>
          <p:nvPr>
            <p:ph idx="1"/>
          </p:nvPr>
        </p:nvSpPr>
        <p:spPr/>
        <p:txBody>
          <a:bodyPr>
            <a:normAutofit/>
          </a:bodyPr>
          <a:lstStyle/>
          <a:p>
            <a:r>
              <a:rPr lang="en-US" sz="3600" dirty="0"/>
              <a:t>Tested ZTCA on a healthcare application deployed in Docker:</a:t>
            </a:r>
          </a:p>
          <a:p>
            <a:pPr lvl="1"/>
            <a:r>
              <a:rPr lang="en-US" sz="3400" dirty="0"/>
              <a:t>Enforced MFA and role-based access.</a:t>
            </a:r>
          </a:p>
          <a:p>
            <a:pPr lvl="1"/>
            <a:r>
              <a:rPr lang="en-US" sz="3400" dirty="0"/>
              <a:t>Applied AES-256 encryption to data at rest and SSL/TLS for data in transit.</a:t>
            </a:r>
            <a:endParaRPr sz="2800" dirty="0"/>
          </a:p>
        </p:txBody>
      </p:sp>
    </p:spTree>
    <p:extLst>
      <p:ext uri="{BB962C8B-B14F-4D97-AF65-F5344CB8AC3E}">
        <p14:creationId xmlns:p14="http://schemas.microsoft.com/office/powerpoint/2010/main" val="2458472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8ACF2-7B4B-A5A2-B3A7-0C822F0434A3}"/>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06E37FB-754B-D946-4D4E-3933571DB705}"/>
              </a:ext>
            </a:extLst>
          </p:cNvPr>
          <p:cNvSpPr>
            <a:spLocks noGrp="1"/>
          </p:cNvSpPr>
          <p:nvPr>
            <p:ph type="title"/>
          </p:nvPr>
        </p:nvSpPr>
        <p:spPr/>
        <p:txBody>
          <a:bodyPr>
            <a:noAutofit/>
          </a:bodyPr>
          <a:lstStyle/>
          <a:p>
            <a:pPr algn="ctr"/>
            <a:r>
              <a:rPr lang="en-US" sz="4800" dirty="0"/>
              <a:t>Methods: Results</a:t>
            </a:r>
          </a:p>
        </p:txBody>
      </p:sp>
      <p:sp>
        <p:nvSpPr>
          <p:cNvPr id="14" name="Content Placeholder 13">
            <a:extLst>
              <a:ext uri="{FF2B5EF4-FFF2-40B4-BE49-F238E27FC236}">
                <a16:creationId xmlns:a16="http://schemas.microsoft.com/office/drawing/2014/main" id="{21235824-B9A9-BCF9-5F6E-3B90D0044B85}"/>
              </a:ext>
            </a:extLst>
          </p:cNvPr>
          <p:cNvSpPr>
            <a:spLocks noGrp="1"/>
          </p:cNvSpPr>
          <p:nvPr>
            <p:ph idx="1"/>
          </p:nvPr>
        </p:nvSpPr>
        <p:spPr/>
        <p:txBody>
          <a:bodyPr>
            <a:normAutofit/>
          </a:bodyPr>
          <a:lstStyle/>
          <a:p>
            <a:r>
              <a:rPr lang="en-US" sz="3600" dirty="0"/>
              <a:t>Enhanced data security with fewer breaches due to strict access control.</a:t>
            </a:r>
          </a:p>
          <a:p>
            <a:r>
              <a:rPr lang="en-US" sz="3600" dirty="0"/>
              <a:t>Faster incident detection through continuous monitoring (</a:t>
            </a:r>
            <a:r>
              <a:rPr lang="en-US" sz="3600" dirty="0" err="1"/>
              <a:t>Rangappa</a:t>
            </a:r>
            <a:r>
              <a:rPr lang="en-US" sz="3600" dirty="0"/>
              <a:t> et al., 2024).</a:t>
            </a:r>
            <a:endParaRPr sz="2800" dirty="0"/>
          </a:p>
        </p:txBody>
      </p:sp>
    </p:spTree>
    <p:extLst>
      <p:ext uri="{BB962C8B-B14F-4D97-AF65-F5344CB8AC3E}">
        <p14:creationId xmlns:p14="http://schemas.microsoft.com/office/powerpoint/2010/main" val="2996476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E993F-AA60-7F45-B499-C46CDA77E701}"/>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34363F9-8DD1-34EC-3246-6ABD6C9A25D4}"/>
              </a:ext>
            </a:extLst>
          </p:cNvPr>
          <p:cNvSpPr>
            <a:spLocks noGrp="1"/>
          </p:cNvSpPr>
          <p:nvPr>
            <p:ph type="title"/>
          </p:nvPr>
        </p:nvSpPr>
        <p:spPr/>
        <p:txBody>
          <a:bodyPr>
            <a:noAutofit/>
          </a:bodyPr>
          <a:lstStyle/>
          <a:p>
            <a:pPr algn="ctr"/>
            <a:r>
              <a:rPr lang="en-US" sz="4800" dirty="0"/>
              <a:t>Recommendation of the Most Effective Methodology</a:t>
            </a:r>
          </a:p>
        </p:txBody>
      </p:sp>
      <p:sp>
        <p:nvSpPr>
          <p:cNvPr id="14" name="Content Placeholder 13">
            <a:extLst>
              <a:ext uri="{FF2B5EF4-FFF2-40B4-BE49-F238E27FC236}">
                <a16:creationId xmlns:a16="http://schemas.microsoft.com/office/drawing/2014/main" id="{3F40EFEF-DC55-94C8-33FB-967795F05293}"/>
              </a:ext>
            </a:extLst>
          </p:cNvPr>
          <p:cNvSpPr>
            <a:spLocks noGrp="1"/>
          </p:cNvSpPr>
          <p:nvPr>
            <p:ph idx="1"/>
          </p:nvPr>
        </p:nvSpPr>
        <p:spPr/>
        <p:txBody>
          <a:bodyPr>
            <a:normAutofit/>
          </a:bodyPr>
          <a:lstStyle/>
          <a:p>
            <a:r>
              <a:rPr lang="en-US" sz="3600" dirty="0"/>
              <a:t>Recommended Approach:</a:t>
            </a:r>
          </a:p>
          <a:p>
            <a:pPr lvl="1"/>
            <a:r>
              <a:rPr lang="en-US" sz="3400" dirty="0"/>
              <a:t>Combine role-based access control, MFA, and encryption for robust protection.</a:t>
            </a:r>
          </a:p>
          <a:p>
            <a:pPr lvl="1"/>
            <a:r>
              <a:rPr lang="en-US" sz="3400" dirty="0"/>
              <a:t>Automate processes with tools that manage and monitor access control policies.</a:t>
            </a:r>
          </a:p>
          <a:p>
            <a:pPr lvl="1"/>
            <a:r>
              <a:rPr lang="en-US" sz="3400" dirty="0"/>
              <a:t>Regular audits to identify weaknesses and ensure compliance (Sharma &amp; Aggarwal, 2024).</a:t>
            </a:r>
            <a:endParaRPr sz="2600" dirty="0"/>
          </a:p>
        </p:txBody>
      </p:sp>
    </p:spTree>
    <p:extLst>
      <p:ext uri="{BB962C8B-B14F-4D97-AF65-F5344CB8AC3E}">
        <p14:creationId xmlns:p14="http://schemas.microsoft.com/office/powerpoint/2010/main" val="2389175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pPr algn="ctr"/>
            <a:r>
              <a:rPr lang="en-PH" sz="5400" dirty="0"/>
              <a:t>Introduction: Background</a:t>
            </a:r>
            <a:endParaRPr sz="5400" dirty="0"/>
          </a:p>
        </p:txBody>
      </p:sp>
      <p:sp>
        <p:nvSpPr>
          <p:cNvPr id="14" name="Content Placeholder 13"/>
          <p:cNvSpPr>
            <a:spLocks noGrp="1"/>
          </p:cNvSpPr>
          <p:nvPr>
            <p:ph idx="1"/>
          </p:nvPr>
        </p:nvSpPr>
        <p:spPr/>
        <p:txBody>
          <a:bodyPr>
            <a:normAutofit fontScale="92500" lnSpcReduction="10000"/>
          </a:bodyPr>
          <a:lstStyle/>
          <a:p>
            <a:r>
              <a:rPr lang="en-US" sz="3200" dirty="0"/>
              <a:t>The rise of digitization in healthcare, finance, and cloud environments has led to the proliferation of sensitive data. </a:t>
            </a:r>
          </a:p>
          <a:p>
            <a:r>
              <a:rPr lang="en-US" sz="3200" dirty="0"/>
              <a:t>This transition introduces new security challenges as sensitive data is stored in containerized systems like Docker (Leahy &amp; Thorpe, 2022).</a:t>
            </a:r>
          </a:p>
          <a:p>
            <a:r>
              <a:rPr lang="en-US" sz="3200" dirty="0"/>
              <a:t>Traditional security models are insufficient in distributed environments where breaches often exploit implicit trust within networks (Chaturvedi et al., 2024).</a:t>
            </a:r>
            <a:endParaRPr sz="3200"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2DD95-898B-CC51-4C5C-9AA45E9FA7F5}"/>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7EB1488-7B35-22FC-F551-E38077521858}"/>
              </a:ext>
            </a:extLst>
          </p:cNvPr>
          <p:cNvSpPr>
            <a:spLocks noGrp="1"/>
          </p:cNvSpPr>
          <p:nvPr>
            <p:ph type="title"/>
          </p:nvPr>
        </p:nvSpPr>
        <p:spPr>
          <a:xfrm>
            <a:off x="1524000" y="235629"/>
            <a:ext cx="9144000" cy="811560"/>
          </a:xfrm>
        </p:spPr>
        <p:txBody>
          <a:bodyPr>
            <a:noAutofit/>
          </a:bodyPr>
          <a:lstStyle/>
          <a:p>
            <a:pPr algn="ctr"/>
            <a:r>
              <a:rPr lang="en-US" sz="4800" dirty="0"/>
              <a:t>References:</a:t>
            </a:r>
          </a:p>
        </p:txBody>
      </p:sp>
      <p:sp>
        <p:nvSpPr>
          <p:cNvPr id="14" name="Content Placeholder 13">
            <a:extLst>
              <a:ext uri="{FF2B5EF4-FFF2-40B4-BE49-F238E27FC236}">
                <a16:creationId xmlns:a16="http://schemas.microsoft.com/office/drawing/2014/main" id="{C325F12F-3D0B-E0DA-B735-320FB44B6CB6}"/>
              </a:ext>
            </a:extLst>
          </p:cNvPr>
          <p:cNvSpPr>
            <a:spLocks noGrp="1"/>
          </p:cNvSpPr>
          <p:nvPr>
            <p:ph idx="1"/>
          </p:nvPr>
        </p:nvSpPr>
        <p:spPr>
          <a:xfrm>
            <a:off x="335360" y="1340768"/>
            <a:ext cx="11665296" cy="5256584"/>
          </a:xfrm>
        </p:spPr>
        <p:txBody>
          <a:bodyPr>
            <a:normAutofit/>
          </a:bodyPr>
          <a:lstStyle/>
          <a:p>
            <a:pPr>
              <a:spcBef>
                <a:spcPts val="0"/>
              </a:spcBef>
            </a:pPr>
            <a:r>
              <a:rPr lang="en-US" sz="1600" dirty="0"/>
              <a:t>Chaturvedi, I., Pawar, P. M., </a:t>
            </a:r>
            <a:r>
              <a:rPr lang="en-US" sz="1600" dirty="0" err="1"/>
              <a:t>Muthalagu</a:t>
            </a:r>
            <a:r>
              <a:rPr lang="en-US" sz="1600" dirty="0"/>
              <a:t>, R., &amp; </a:t>
            </a:r>
            <a:r>
              <a:rPr lang="en-US" sz="1600" dirty="0" err="1"/>
              <a:t>Tamizharasan</a:t>
            </a:r>
            <a:r>
              <a:rPr lang="en-US" sz="1600" dirty="0"/>
              <a:t>, P. S. (2024). Zero Trust Security Architecture for Digital Privacy in Healthcare. In Information Technology Security (pp. 1–23). https://doi.org/10.1007/978-981-97-0407-1_1</a:t>
            </a:r>
          </a:p>
          <a:p>
            <a:pPr>
              <a:spcBef>
                <a:spcPts val="0"/>
              </a:spcBef>
            </a:pPr>
            <a:r>
              <a:rPr lang="en-US" sz="1600" dirty="0"/>
              <a:t>Gupta, A., Sharma, P., &amp; Verma, T. (2023). Integrating DevSecOps with zero-trust security models: A comprehensive approach. Journal of Cloud Computing, 12(3), 57. https://doi.org/10.1186/s13677-023-00248-9</a:t>
            </a:r>
          </a:p>
          <a:p>
            <a:pPr>
              <a:spcBef>
                <a:spcPts val="0"/>
              </a:spcBef>
            </a:pPr>
            <a:r>
              <a:rPr lang="en-US" sz="1600" dirty="0"/>
              <a:t>Joshi, A. (2022). Adopting zero trust architecture in data engineering: Implementing secure, trustless systems for modern data security. Journal of Artificial Intelligence &amp; Cloud Computing, 1–6. https://doi.org/10.47363/jaicc/2022(1)325</a:t>
            </a:r>
          </a:p>
          <a:p>
            <a:pPr>
              <a:spcBef>
                <a:spcPts val="0"/>
              </a:spcBef>
            </a:pPr>
            <a:r>
              <a:rPr lang="en-US" sz="1600" dirty="0"/>
              <a:t>Khan, M., Patel, S., &amp; Ahmed, R. (2023). Challenges and solutions in zero-trust architectures for containerized systems. Journal of Information Security and Applications, 77, 103087. https://doi.org/10.1016/j.jisa.2023.103087</a:t>
            </a:r>
          </a:p>
          <a:p>
            <a:pPr>
              <a:spcBef>
                <a:spcPts val="0"/>
              </a:spcBef>
            </a:pPr>
            <a:r>
              <a:rPr lang="en-US" sz="1600" dirty="0"/>
              <a:t>Leahy, D., &amp; Thorpe, C. (2022). Zero Trust Container Architecture (ZTCA). International Conference on Cyber Warfare and Security, 17(1), 111–120. https://doi.org/10.34190/iccws.17.1.35</a:t>
            </a:r>
          </a:p>
          <a:p>
            <a:pPr>
              <a:spcBef>
                <a:spcPts val="0"/>
              </a:spcBef>
            </a:pPr>
            <a:r>
              <a:rPr lang="en-US" sz="1600" dirty="0" err="1"/>
              <a:t>Nutalapati</a:t>
            </a:r>
            <a:r>
              <a:rPr lang="en-US" sz="1600" dirty="0"/>
              <a:t>, P. (2023). Zero trust architecture in Cloud-Based fintech applications. Journal of Artificial Intelligence &amp; Cloud Computing, 2(1), 1–8. https://doi.org/10.47363/jaicc/2023(2)e152</a:t>
            </a:r>
          </a:p>
          <a:p>
            <a:pPr>
              <a:spcBef>
                <a:spcPts val="0"/>
              </a:spcBef>
            </a:pPr>
            <a:r>
              <a:rPr lang="en-US" sz="1600" dirty="0"/>
              <a:t>Ramasamy, V., &amp; </a:t>
            </a:r>
            <a:r>
              <a:rPr lang="en-US" sz="1600" dirty="0" err="1"/>
              <a:t>Thangavel</a:t>
            </a:r>
            <a:r>
              <a:rPr lang="en-US" sz="1600" dirty="0"/>
              <a:t>, S. (2024). Microservices security: Implementing zero-trust principles for modern applications. International Journal of Network Security, 26(1), 45-59. https://doi.org/10.1016/j.ijns.2024.100457</a:t>
            </a:r>
          </a:p>
          <a:p>
            <a:pPr>
              <a:spcBef>
                <a:spcPts val="0"/>
              </a:spcBef>
            </a:pPr>
            <a:r>
              <a:rPr lang="en-US" sz="1600" dirty="0" err="1"/>
              <a:t>Rangappa</a:t>
            </a:r>
            <a:r>
              <a:rPr lang="en-US" sz="1600" dirty="0"/>
              <a:t>, K., Ramaswamy, A. K. B., Prasad, M., &amp; Kumar, S. A. (2024). A novel method of secured data distribution using sharding ZKP and zero trust architecture in blockchain multi cloud environment. Cryptography, 8(3), 39. https://doi.org/10.3390/cryptography8030039</a:t>
            </a:r>
          </a:p>
          <a:p>
            <a:pPr>
              <a:spcBef>
                <a:spcPts val="0"/>
              </a:spcBef>
            </a:pPr>
            <a:r>
              <a:rPr lang="en-US" sz="1600" dirty="0"/>
              <a:t>Sharma, N., &amp; Aggarwal, K. (2024). Navigating challenges in adopting zero-trust container architectures. Journal of Systems and Software, 183, 110987. https://doi.org/10.1016/j.jss.2024.110987</a:t>
            </a:r>
          </a:p>
          <a:p>
            <a:pPr>
              <a:spcBef>
                <a:spcPts val="0"/>
              </a:spcBef>
            </a:pPr>
            <a:r>
              <a:rPr lang="en-US" sz="1600" dirty="0" err="1"/>
              <a:t>Thantharate</a:t>
            </a:r>
            <a:r>
              <a:rPr lang="en-US" sz="1600" dirty="0"/>
              <a:t>, P., &amp; </a:t>
            </a:r>
            <a:r>
              <a:rPr lang="en-US" sz="1600" dirty="0" err="1"/>
              <a:t>Thantharate</a:t>
            </a:r>
            <a:r>
              <a:rPr lang="en-US" sz="1600" dirty="0"/>
              <a:t>, A. (2023). </a:t>
            </a:r>
            <a:r>
              <a:rPr lang="en-US" sz="1600" dirty="0" err="1"/>
              <a:t>ZeroTrustBlock</a:t>
            </a:r>
            <a:r>
              <a:rPr lang="en-US" sz="1600" dirty="0"/>
              <a:t>: Enhancing Security, Privacy, and Interoperability of Sensitive Data through </a:t>
            </a:r>
            <a:r>
              <a:rPr lang="en-US" sz="1600" dirty="0" err="1"/>
              <a:t>ZeroTrust</a:t>
            </a:r>
            <a:r>
              <a:rPr lang="en-US" sz="1600" dirty="0"/>
              <a:t> Permissioned Blockchain. Big Data and Cognitive Computing, 7(4), 165. https://doi.org/10.3390/bdcc7040165</a:t>
            </a:r>
          </a:p>
          <a:p>
            <a:pPr>
              <a:spcBef>
                <a:spcPts val="0"/>
              </a:spcBef>
            </a:pPr>
            <a:r>
              <a:rPr lang="en-US" sz="1600" dirty="0"/>
              <a:t>Wang, Q., &amp; Lin, Z. (2022). Data encryption and secure communication in zero-trust containerized environments. Computers &amp; Security, 119, 102843. https://doi.org/10.1016/j.cose.2022.102843</a:t>
            </a:r>
          </a:p>
        </p:txBody>
      </p:sp>
    </p:spTree>
    <p:extLst>
      <p:ext uri="{BB962C8B-B14F-4D97-AF65-F5344CB8AC3E}">
        <p14:creationId xmlns:p14="http://schemas.microsoft.com/office/powerpoint/2010/main" val="2966823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80849-020C-D717-3027-861592876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A35DF-E3EE-0E5B-BA51-6845C84BF152}"/>
              </a:ext>
            </a:extLst>
          </p:cNvPr>
          <p:cNvSpPr>
            <a:spLocks noGrp="1"/>
          </p:cNvSpPr>
          <p:nvPr>
            <p:ph type="ctrTitle"/>
          </p:nvPr>
        </p:nvSpPr>
        <p:spPr/>
        <p:txBody>
          <a:bodyPr>
            <a:normAutofit/>
          </a:bodyPr>
          <a:lstStyle/>
          <a:p>
            <a:pPr algn="ctr"/>
            <a:r>
              <a:rPr lang="en-US" sz="9600" dirty="0"/>
              <a:t>Thank You!</a:t>
            </a:r>
            <a:endParaRPr sz="9600" dirty="0"/>
          </a:p>
        </p:txBody>
      </p:sp>
      <p:sp>
        <p:nvSpPr>
          <p:cNvPr id="3" name="Subtitle 2">
            <a:extLst>
              <a:ext uri="{FF2B5EF4-FFF2-40B4-BE49-F238E27FC236}">
                <a16:creationId xmlns:a16="http://schemas.microsoft.com/office/drawing/2014/main" id="{68F249A0-836D-EC71-09CC-C14CCF59750D}"/>
              </a:ext>
            </a:extLst>
          </p:cNvPr>
          <p:cNvSpPr>
            <a:spLocks noGrp="1"/>
          </p:cNvSpPr>
          <p:nvPr>
            <p:ph type="subTitle" idx="1"/>
          </p:nvPr>
        </p:nvSpPr>
        <p:spPr/>
        <p:txBody>
          <a:bodyPr>
            <a:normAutofit/>
          </a:bodyPr>
          <a:lstStyle/>
          <a:p>
            <a:pPr algn="ctr"/>
            <a:r>
              <a:rPr lang="en-US" sz="2400" dirty="0"/>
              <a:t>By Rosemarie </a:t>
            </a:r>
            <a:r>
              <a:rPr lang="en-US" sz="2400" dirty="0" err="1"/>
              <a:t>Kpaka</a:t>
            </a:r>
            <a:endParaRPr sz="2400" dirty="0"/>
          </a:p>
        </p:txBody>
      </p:sp>
    </p:spTree>
    <p:extLst>
      <p:ext uri="{BB962C8B-B14F-4D97-AF65-F5344CB8AC3E}">
        <p14:creationId xmlns:p14="http://schemas.microsoft.com/office/powerpoint/2010/main" val="1047923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163C5-205F-2210-40FA-5BA8A2CE38B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26E9B745-D29C-B55B-6A01-76C5238BBC1F}"/>
              </a:ext>
            </a:extLst>
          </p:cNvPr>
          <p:cNvSpPr>
            <a:spLocks noGrp="1"/>
          </p:cNvSpPr>
          <p:nvPr>
            <p:ph type="title"/>
          </p:nvPr>
        </p:nvSpPr>
        <p:spPr/>
        <p:txBody>
          <a:bodyPr>
            <a:noAutofit/>
          </a:bodyPr>
          <a:lstStyle/>
          <a:p>
            <a:pPr algn="ctr"/>
            <a:r>
              <a:rPr lang="en-US" sz="4000" dirty="0"/>
              <a:t>Introduction: Concept of Zero Trust Architecture (ZTA)</a:t>
            </a:r>
            <a:endParaRPr sz="4000" dirty="0"/>
          </a:p>
        </p:txBody>
      </p:sp>
      <p:sp>
        <p:nvSpPr>
          <p:cNvPr id="14" name="Content Placeholder 13">
            <a:extLst>
              <a:ext uri="{FF2B5EF4-FFF2-40B4-BE49-F238E27FC236}">
                <a16:creationId xmlns:a16="http://schemas.microsoft.com/office/drawing/2014/main" id="{E9928DD5-18B1-1B8B-525F-799C44407DC3}"/>
              </a:ext>
            </a:extLst>
          </p:cNvPr>
          <p:cNvSpPr>
            <a:spLocks noGrp="1"/>
          </p:cNvSpPr>
          <p:nvPr>
            <p:ph idx="1"/>
          </p:nvPr>
        </p:nvSpPr>
        <p:spPr/>
        <p:txBody>
          <a:bodyPr>
            <a:normAutofit/>
          </a:bodyPr>
          <a:lstStyle/>
          <a:p>
            <a:r>
              <a:rPr lang="en-US" sz="3200" dirty="0"/>
              <a:t>ZTA Definition: Assumes no implicit trust and enforces strict verification at every access point (Joshi, 2022).</a:t>
            </a:r>
          </a:p>
          <a:p>
            <a:r>
              <a:rPr lang="en-US" sz="3200" dirty="0"/>
              <a:t>ZTCA in Focus: ZTA principles applied to containers, ensuring that access to data and resources is tightly controlled and verified continuously (</a:t>
            </a:r>
            <a:r>
              <a:rPr lang="en-US" sz="3200" dirty="0" err="1"/>
              <a:t>Rangappa</a:t>
            </a:r>
            <a:r>
              <a:rPr lang="en-US" sz="3200" dirty="0"/>
              <a:t> et al., 2024).</a:t>
            </a:r>
            <a:endParaRPr sz="3200" dirty="0"/>
          </a:p>
        </p:txBody>
      </p:sp>
    </p:spTree>
    <p:extLst>
      <p:ext uri="{BB962C8B-B14F-4D97-AF65-F5344CB8AC3E}">
        <p14:creationId xmlns:p14="http://schemas.microsoft.com/office/powerpoint/2010/main" val="3331109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33C82-CFBC-FD58-6157-38D5EA20800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0AD0274F-265D-C358-33B9-00F7AF710CF4}"/>
              </a:ext>
            </a:extLst>
          </p:cNvPr>
          <p:cNvSpPr>
            <a:spLocks noGrp="1"/>
          </p:cNvSpPr>
          <p:nvPr>
            <p:ph type="title"/>
          </p:nvPr>
        </p:nvSpPr>
        <p:spPr/>
        <p:txBody>
          <a:bodyPr>
            <a:normAutofit/>
          </a:bodyPr>
          <a:lstStyle/>
          <a:p>
            <a:pPr algn="ctr"/>
            <a:r>
              <a:rPr lang="en-US" sz="5400" dirty="0"/>
              <a:t>Problem Statement</a:t>
            </a:r>
            <a:endParaRPr sz="5400" dirty="0"/>
          </a:p>
        </p:txBody>
      </p:sp>
      <p:sp>
        <p:nvSpPr>
          <p:cNvPr id="14" name="Content Placeholder 13">
            <a:extLst>
              <a:ext uri="{FF2B5EF4-FFF2-40B4-BE49-F238E27FC236}">
                <a16:creationId xmlns:a16="http://schemas.microsoft.com/office/drawing/2014/main" id="{CED8606A-011B-6134-2569-71511613A4F1}"/>
              </a:ext>
            </a:extLst>
          </p:cNvPr>
          <p:cNvSpPr>
            <a:spLocks noGrp="1"/>
          </p:cNvSpPr>
          <p:nvPr>
            <p:ph idx="1"/>
          </p:nvPr>
        </p:nvSpPr>
        <p:spPr/>
        <p:txBody>
          <a:bodyPr>
            <a:normAutofit/>
          </a:bodyPr>
          <a:lstStyle/>
          <a:p>
            <a:r>
              <a:rPr lang="en-US" sz="3200" dirty="0"/>
              <a:t>How can Zero Trust Container Architecture (ZTCA) secure sensitive data in containerized environments like Docker, overcoming challenges such as misconfigurations, insider threats, and lateral movement of attackers (Khan et al., 2023)?</a:t>
            </a:r>
            <a:endParaRPr sz="3200" dirty="0"/>
          </a:p>
        </p:txBody>
      </p:sp>
    </p:spTree>
    <p:extLst>
      <p:ext uri="{BB962C8B-B14F-4D97-AF65-F5344CB8AC3E}">
        <p14:creationId xmlns:p14="http://schemas.microsoft.com/office/powerpoint/2010/main" val="3114069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CAE61-63EC-3ACB-6F74-106D35DEB843}"/>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47F37A5F-235A-B99E-E30F-8ACB2885380A}"/>
              </a:ext>
            </a:extLst>
          </p:cNvPr>
          <p:cNvSpPr>
            <a:spLocks noGrp="1"/>
          </p:cNvSpPr>
          <p:nvPr>
            <p:ph type="title"/>
          </p:nvPr>
        </p:nvSpPr>
        <p:spPr/>
        <p:txBody>
          <a:bodyPr>
            <a:noAutofit/>
          </a:bodyPr>
          <a:lstStyle/>
          <a:p>
            <a:pPr algn="ctr"/>
            <a:r>
              <a:rPr lang="en-US" sz="4400" dirty="0"/>
              <a:t>Literature Review: Evolution of ZTA</a:t>
            </a:r>
            <a:endParaRPr sz="4400" dirty="0"/>
          </a:p>
        </p:txBody>
      </p:sp>
      <p:sp>
        <p:nvSpPr>
          <p:cNvPr id="14" name="Content Placeholder 13">
            <a:extLst>
              <a:ext uri="{FF2B5EF4-FFF2-40B4-BE49-F238E27FC236}">
                <a16:creationId xmlns:a16="http://schemas.microsoft.com/office/drawing/2014/main" id="{04F4314C-2B80-8BB7-0FD8-6A430BE461D9}"/>
              </a:ext>
            </a:extLst>
          </p:cNvPr>
          <p:cNvSpPr>
            <a:spLocks noGrp="1"/>
          </p:cNvSpPr>
          <p:nvPr>
            <p:ph idx="1"/>
          </p:nvPr>
        </p:nvSpPr>
        <p:spPr/>
        <p:txBody>
          <a:bodyPr>
            <a:normAutofit/>
          </a:bodyPr>
          <a:lstStyle/>
          <a:p>
            <a:r>
              <a:rPr lang="en-US" sz="3200" dirty="0"/>
              <a:t>ZTA emerged to address limitations of perimeter-based security models, which rely on trust for internal users (Chaturvedi et al., 2024).</a:t>
            </a:r>
          </a:p>
          <a:p>
            <a:r>
              <a:rPr lang="en-US" sz="3200" dirty="0"/>
              <a:t>ZTA enforces verification for every user and device, reducing risks associated with modern cloud-based infrastructures (Joshi, 2022).</a:t>
            </a:r>
            <a:endParaRPr sz="3200" dirty="0"/>
          </a:p>
        </p:txBody>
      </p:sp>
    </p:spTree>
    <p:extLst>
      <p:ext uri="{BB962C8B-B14F-4D97-AF65-F5344CB8AC3E}">
        <p14:creationId xmlns:p14="http://schemas.microsoft.com/office/powerpoint/2010/main" val="3422379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9CDD8-BA1F-ABC2-FDA5-6053AD632D9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183F152-0FB5-AA61-14CC-CF9E4C7590F1}"/>
              </a:ext>
            </a:extLst>
          </p:cNvPr>
          <p:cNvSpPr>
            <a:spLocks noGrp="1"/>
          </p:cNvSpPr>
          <p:nvPr>
            <p:ph type="title"/>
          </p:nvPr>
        </p:nvSpPr>
        <p:spPr/>
        <p:txBody>
          <a:bodyPr>
            <a:noAutofit/>
          </a:bodyPr>
          <a:lstStyle/>
          <a:p>
            <a:pPr algn="ctr"/>
            <a:r>
              <a:rPr lang="en-US" sz="4400" dirty="0"/>
              <a:t>Literature Review: Blockchain Integration</a:t>
            </a:r>
            <a:endParaRPr sz="4400" dirty="0"/>
          </a:p>
        </p:txBody>
      </p:sp>
      <p:sp>
        <p:nvSpPr>
          <p:cNvPr id="14" name="Content Placeholder 13">
            <a:extLst>
              <a:ext uri="{FF2B5EF4-FFF2-40B4-BE49-F238E27FC236}">
                <a16:creationId xmlns:a16="http://schemas.microsoft.com/office/drawing/2014/main" id="{49753252-FD72-8CFD-C679-D33A58FE949A}"/>
              </a:ext>
            </a:extLst>
          </p:cNvPr>
          <p:cNvSpPr>
            <a:spLocks noGrp="1"/>
          </p:cNvSpPr>
          <p:nvPr>
            <p:ph idx="1"/>
          </p:nvPr>
        </p:nvSpPr>
        <p:spPr/>
        <p:txBody>
          <a:bodyPr>
            <a:normAutofit/>
          </a:bodyPr>
          <a:lstStyle/>
          <a:p>
            <a:r>
              <a:rPr lang="en-US" sz="3200" dirty="0"/>
              <a:t>Blockchain-based frameworks like </a:t>
            </a:r>
            <a:r>
              <a:rPr lang="en-US" sz="3200" dirty="0" err="1"/>
              <a:t>ZeroTrustBlock</a:t>
            </a:r>
            <a:r>
              <a:rPr lang="en-US" sz="3200" dirty="0"/>
              <a:t> enhance data sharing by ensuring integrity and patient control, particularly in healthcare (</a:t>
            </a:r>
            <a:r>
              <a:rPr lang="en-US" sz="3200" dirty="0" err="1"/>
              <a:t>Thantharate</a:t>
            </a:r>
            <a:r>
              <a:rPr lang="en-US" sz="3200" dirty="0"/>
              <a:t> &amp; </a:t>
            </a:r>
            <a:r>
              <a:rPr lang="en-US" sz="3200" dirty="0" err="1"/>
              <a:t>Thantharate</a:t>
            </a:r>
            <a:r>
              <a:rPr lang="en-US" sz="3200" dirty="0"/>
              <a:t>, 2023).</a:t>
            </a:r>
          </a:p>
          <a:p>
            <a:r>
              <a:rPr lang="en-US" sz="3200" dirty="0"/>
              <a:t>Blockchain addresses single points of failure and ensures data is encrypted, authenticated, and immutable (Wang &amp; Lin, 2022).</a:t>
            </a:r>
            <a:endParaRPr sz="3200" dirty="0"/>
          </a:p>
        </p:txBody>
      </p:sp>
    </p:spTree>
    <p:extLst>
      <p:ext uri="{BB962C8B-B14F-4D97-AF65-F5344CB8AC3E}">
        <p14:creationId xmlns:p14="http://schemas.microsoft.com/office/powerpoint/2010/main" val="1990014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0A90-2FE9-567F-99D8-92991D4FB97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2CE97FE-AF36-18E2-B6F6-B5CCB88C4601}"/>
              </a:ext>
            </a:extLst>
          </p:cNvPr>
          <p:cNvSpPr>
            <a:spLocks noGrp="1"/>
          </p:cNvSpPr>
          <p:nvPr>
            <p:ph type="title"/>
          </p:nvPr>
        </p:nvSpPr>
        <p:spPr/>
        <p:txBody>
          <a:bodyPr>
            <a:noAutofit/>
          </a:bodyPr>
          <a:lstStyle/>
          <a:p>
            <a:pPr algn="ctr"/>
            <a:r>
              <a:rPr lang="en-US" sz="4400" dirty="0"/>
              <a:t>Literature Review: Docker Container Security</a:t>
            </a:r>
            <a:endParaRPr sz="4400" dirty="0"/>
          </a:p>
        </p:txBody>
      </p:sp>
      <p:sp>
        <p:nvSpPr>
          <p:cNvPr id="14" name="Content Placeholder 13">
            <a:extLst>
              <a:ext uri="{FF2B5EF4-FFF2-40B4-BE49-F238E27FC236}">
                <a16:creationId xmlns:a16="http://schemas.microsoft.com/office/drawing/2014/main" id="{9E7ED7BD-4AD3-E918-E5ED-898F52A40259}"/>
              </a:ext>
            </a:extLst>
          </p:cNvPr>
          <p:cNvSpPr>
            <a:spLocks noGrp="1"/>
          </p:cNvSpPr>
          <p:nvPr>
            <p:ph idx="1"/>
          </p:nvPr>
        </p:nvSpPr>
        <p:spPr/>
        <p:txBody>
          <a:bodyPr>
            <a:normAutofit/>
          </a:bodyPr>
          <a:lstStyle/>
          <a:p>
            <a:r>
              <a:rPr lang="en-US" sz="3200" dirty="0"/>
              <a:t>Docker containers streamline application deployment but introduce risks like misconfigurations and unauthorized access.</a:t>
            </a:r>
          </a:p>
          <a:p>
            <a:r>
              <a:rPr lang="en-US" sz="3200" dirty="0"/>
              <a:t>ZTCA enforces least privilege access and real-time monitoring to mitigate these vulnerabilities (Leahy &amp; Thorpe, 2022).</a:t>
            </a:r>
            <a:endParaRPr sz="3200" dirty="0"/>
          </a:p>
        </p:txBody>
      </p:sp>
    </p:spTree>
    <p:extLst>
      <p:ext uri="{BB962C8B-B14F-4D97-AF65-F5344CB8AC3E}">
        <p14:creationId xmlns:p14="http://schemas.microsoft.com/office/powerpoint/2010/main" val="4143072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6091D-76C3-D4ED-E803-429C37329CB5}"/>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E995464-CA97-7A33-72B8-0C6BE2FB3115}"/>
              </a:ext>
            </a:extLst>
          </p:cNvPr>
          <p:cNvSpPr>
            <a:spLocks noGrp="1"/>
          </p:cNvSpPr>
          <p:nvPr>
            <p:ph type="title"/>
          </p:nvPr>
        </p:nvSpPr>
        <p:spPr/>
        <p:txBody>
          <a:bodyPr>
            <a:noAutofit/>
          </a:bodyPr>
          <a:lstStyle/>
          <a:p>
            <a:pPr algn="ctr"/>
            <a:r>
              <a:rPr lang="en-US" sz="4000" dirty="0"/>
              <a:t>Literature Review: Applications in Sensitive Industries</a:t>
            </a:r>
            <a:endParaRPr sz="4000" dirty="0"/>
          </a:p>
        </p:txBody>
      </p:sp>
      <p:sp>
        <p:nvSpPr>
          <p:cNvPr id="14" name="Content Placeholder 13">
            <a:extLst>
              <a:ext uri="{FF2B5EF4-FFF2-40B4-BE49-F238E27FC236}">
                <a16:creationId xmlns:a16="http://schemas.microsoft.com/office/drawing/2014/main" id="{0BFE4078-4C0E-26BC-9903-46EE4CB3738E}"/>
              </a:ext>
            </a:extLst>
          </p:cNvPr>
          <p:cNvSpPr>
            <a:spLocks noGrp="1"/>
          </p:cNvSpPr>
          <p:nvPr>
            <p:ph idx="1"/>
          </p:nvPr>
        </p:nvSpPr>
        <p:spPr/>
        <p:txBody>
          <a:bodyPr>
            <a:normAutofit/>
          </a:bodyPr>
          <a:lstStyle/>
          <a:p>
            <a:r>
              <a:rPr lang="en-US" sz="3200" dirty="0"/>
              <a:t>Healthcare: ZTA protects patient records through encryption and access control (Chaturvedi et al., 2024).</a:t>
            </a:r>
          </a:p>
          <a:p>
            <a:r>
              <a:rPr lang="en-US" sz="3200" dirty="0"/>
              <a:t>Fintech: Financial data integrity is maintained with ZTA's continuous identity verification (</a:t>
            </a:r>
            <a:r>
              <a:rPr lang="en-US" sz="3200" dirty="0" err="1"/>
              <a:t>Nutalapati</a:t>
            </a:r>
            <a:r>
              <a:rPr lang="en-US" sz="3200" dirty="0"/>
              <a:t>, 2023).</a:t>
            </a:r>
            <a:endParaRPr sz="3200" dirty="0"/>
          </a:p>
        </p:txBody>
      </p:sp>
    </p:spTree>
    <p:extLst>
      <p:ext uri="{BB962C8B-B14F-4D97-AF65-F5344CB8AC3E}">
        <p14:creationId xmlns:p14="http://schemas.microsoft.com/office/powerpoint/2010/main" val="2235005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A83C-1716-F099-A6E9-0C68FEC092D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C3643BFA-281F-9662-9103-647815F6F38A}"/>
              </a:ext>
            </a:extLst>
          </p:cNvPr>
          <p:cNvSpPr>
            <a:spLocks noGrp="1"/>
          </p:cNvSpPr>
          <p:nvPr>
            <p:ph type="title"/>
          </p:nvPr>
        </p:nvSpPr>
        <p:spPr/>
        <p:txBody>
          <a:bodyPr>
            <a:noAutofit/>
          </a:bodyPr>
          <a:lstStyle/>
          <a:p>
            <a:pPr algn="ctr"/>
            <a:r>
              <a:rPr lang="en-US" sz="4400" dirty="0"/>
              <a:t>Methods: Key ZTCA Components</a:t>
            </a:r>
            <a:endParaRPr sz="4400" dirty="0"/>
          </a:p>
        </p:txBody>
      </p:sp>
      <p:sp>
        <p:nvSpPr>
          <p:cNvPr id="14" name="Content Placeholder 13">
            <a:extLst>
              <a:ext uri="{FF2B5EF4-FFF2-40B4-BE49-F238E27FC236}">
                <a16:creationId xmlns:a16="http://schemas.microsoft.com/office/drawing/2014/main" id="{0AFEE6BF-FAD4-5A3C-0961-6489DB7078F5}"/>
              </a:ext>
            </a:extLst>
          </p:cNvPr>
          <p:cNvSpPr>
            <a:spLocks noGrp="1"/>
          </p:cNvSpPr>
          <p:nvPr>
            <p:ph idx="1"/>
          </p:nvPr>
        </p:nvSpPr>
        <p:spPr/>
        <p:txBody>
          <a:bodyPr>
            <a:normAutofit/>
          </a:bodyPr>
          <a:lstStyle/>
          <a:p>
            <a:r>
              <a:rPr lang="en-US" sz="3200" dirty="0"/>
              <a:t>Authentication: Multi-factor authentication (MFA) prevents unauthorized access by verifying user identity at multiple levels (Joshi, 2022).</a:t>
            </a:r>
          </a:p>
          <a:p>
            <a:r>
              <a:rPr lang="en-US" sz="3200" dirty="0"/>
              <a:t>Access Control: Role-based access policies ensure users can access only the data and functions they need (Ramasamy &amp; </a:t>
            </a:r>
            <a:r>
              <a:rPr lang="en-US" sz="3200" dirty="0" err="1"/>
              <a:t>Thangavel</a:t>
            </a:r>
            <a:r>
              <a:rPr lang="en-US" sz="3200" dirty="0"/>
              <a:t>, 2024).</a:t>
            </a:r>
            <a:endParaRPr sz="3200" dirty="0"/>
          </a:p>
        </p:txBody>
      </p:sp>
    </p:spTree>
    <p:extLst>
      <p:ext uri="{BB962C8B-B14F-4D97-AF65-F5344CB8AC3E}">
        <p14:creationId xmlns:p14="http://schemas.microsoft.com/office/powerpoint/2010/main" val="695595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22</TotalTime>
  <Words>1287</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Candara</vt:lpstr>
      <vt:lpstr>Consolas</vt:lpstr>
      <vt:lpstr>Tech Computer 16x9</vt:lpstr>
      <vt:lpstr>Zero Trust Containers Architecture for Safeguarding Sensitive Data</vt:lpstr>
      <vt:lpstr>Introduction: Background</vt:lpstr>
      <vt:lpstr>Introduction: Concept of Zero Trust Architecture (ZTA)</vt:lpstr>
      <vt:lpstr>Problem Statement</vt:lpstr>
      <vt:lpstr>Literature Review: Evolution of ZTA</vt:lpstr>
      <vt:lpstr>Literature Review: Blockchain Integration</vt:lpstr>
      <vt:lpstr>Literature Review: Docker Container Security</vt:lpstr>
      <vt:lpstr>Literature Review: Applications in Sensitive Industries</vt:lpstr>
      <vt:lpstr>Methods: Key ZTCA Components</vt:lpstr>
      <vt:lpstr>Methods: Encryption</vt:lpstr>
      <vt:lpstr>Methods: Implementation in Docker</vt:lpstr>
      <vt:lpstr>Methods: Example: Healthcare Application</vt:lpstr>
      <vt:lpstr>Methods: Blockchain for Data Integrity</vt:lpstr>
      <vt:lpstr>Methods: Microservices Security</vt:lpstr>
      <vt:lpstr>Methods: Monitoring Systems</vt:lpstr>
      <vt:lpstr>Methods: DevSecOps Integration</vt:lpstr>
      <vt:lpstr>Methods: Experimental Setup</vt:lpstr>
      <vt:lpstr>Methods: Results</vt:lpstr>
      <vt:lpstr>Recommendation of the Most Effective Methodology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 Cedrick Sihiyon</dc:creator>
  <cp:lastModifiedBy>Mark Cedrick Sihiyon</cp:lastModifiedBy>
  <cp:revision>5</cp:revision>
  <dcterms:created xsi:type="dcterms:W3CDTF">2024-11-28T14:54:45Z</dcterms:created>
  <dcterms:modified xsi:type="dcterms:W3CDTF">2024-11-28T15:17:24Z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