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BE0AB8-14FA-4B11-ADF7-FB60E3A3AC52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PH"/>
        </a:p>
      </dgm:t>
    </dgm:pt>
    <dgm:pt modelId="{3B01C15E-0B78-4430-AD76-AF77A0821510}">
      <dgm:prSet phldrT="[Text]"/>
      <dgm:spPr/>
      <dgm:t>
        <a:bodyPr/>
        <a:lstStyle/>
        <a:p>
          <a:r>
            <a:rPr lang="en-PH" dirty="0"/>
            <a:t>Identify</a:t>
          </a:r>
        </a:p>
      </dgm:t>
    </dgm:pt>
    <dgm:pt modelId="{BDA23C94-434A-4D4B-97B1-B9301AE92F5B}" type="parTrans" cxnId="{2BD54395-3B3C-4150-BE1D-38C078EEE4C8}">
      <dgm:prSet/>
      <dgm:spPr/>
      <dgm:t>
        <a:bodyPr/>
        <a:lstStyle/>
        <a:p>
          <a:endParaRPr lang="en-PH"/>
        </a:p>
      </dgm:t>
    </dgm:pt>
    <dgm:pt modelId="{DB3E38A4-DADB-435B-B2A5-CC749722E797}" type="sibTrans" cxnId="{2BD54395-3B3C-4150-BE1D-38C078EEE4C8}">
      <dgm:prSet/>
      <dgm:spPr/>
      <dgm:t>
        <a:bodyPr/>
        <a:lstStyle/>
        <a:p>
          <a:endParaRPr lang="en-PH"/>
        </a:p>
      </dgm:t>
    </dgm:pt>
    <dgm:pt modelId="{2BCE4F59-0218-4C59-AEDE-1EF82A1F1EFC}">
      <dgm:prSet phldrT="[Text]"/>
      <dgm:spPr/>
      <dgm:t>
        <a:bodyPr/>
        <a:lstStyle/>
        <a:p>
          <a:r>
            <a:rPr lang="en-PH" dirty="0"/>
            <a:t>Protect</a:t>
          </a:r>
        </a:p>
      </dgm:t>
    </dgm:pt>
    <dgm:pt modelId="{552B4DA1-7603-410E-8E44-D58B97705694}" type="parTrans" cxnId="{AD3E6935-CD39-44C3-BDE9-880EDCCE2B9A}">
      <dgm:prSet/>
      <dgm:spPr/>
      <dgm:t>
        <a:bodyPr/>
        <a:lstStyle/>
        <a:p>
          <a:endParaRPr lang="en-PH"/>
        </a:p>
      </dgm:t>
    </dgm:pt>
    <dgm:pt modelId="{826E0722-CF37-4DA0-8066-C66F38F3C11F}" type="sibTrans" cxnId="{AD3E6935-CD39-44C3-BDE9-880EDCCE2B9A}">
      <dgm:prSet/>
      <dgm:spPr/>
      <dgm:t>
        <a:bodyPr/>
        <a:lstStyle/>
        <a:p>
          <a:endParaRPr lang="en-PH"/>
        </a:p>
      </dgm:t>
    </dgm:pt>
    <dgm:pt modelId="{361F01F0-625C-4749-88D4-B85E9D7055D1}">
      <dgm:prSet phldrT="[Text]"/>
      <dgm:spPr/>
      <dgm:t>
        <a:bodyPr/>
        <a:lstStyle/>
        <a:p>
          <a:r>
            <a:rPr lang="en-PH" dirty="0"/>
            <a:t>Detect</a:t>
          </a:r>
        </a:p>
      </dgm:t>
    </dgm:pt>
    <dgm:pt modelId="{289151DA-60D2-460B-9369-EB91FCFC9CA6}" type="parTrans" cxnId="{6CC6AE7D-049D-4BBC-A5C4-F939F834EBF3}">
      <dgm:prSet/>
      <dgm:spPr/>
      <dgm:t>
        <a:bodyPr/>
        <a:lstStyle/>
        <a:p>
          <a:endParaRPr lang="en-PH"/>
        </a:p>
      </dgm:t>
    </dgm:pt>
    <dgm:pt modelId="{8519C4DF-C480-4FDB-AE9B-85451F8CA377}" type="sibTrans" cxnId="{6CC6AE7D-049D-4BBC-A5C4-F939F834EBF3}">
      <dgm:prSet/>
      <dgm:spPr/>
      <dgm:t>
        <a:bodyPr/>
        <a:lstStyle/>
        <a:p>
          <a:endParaRPr lang="en-PH"/>
        </a:p>
      </dgm:t>
    </dgm:pt>
    <dgm:pt modelId="{6E98BF7D-F168-40DE-BA59-5CB65DB02343}">
      <dgm:prSet phldrT="[Text]"/>
      <dgm:spPr/>
      <dgm:t>
        <a:bodyPr/>
        <a:lstStyle/>
        <a:p>
          <a:r>
            <a:rPr lang="en-PH" dirty="0"/>
            <a:t>Respond</a:t>
          </a:r>
        </a:p>
      </dgm:t>
    </dgm:pt>
    <dgm:pt modelId="{49A0B6B6-9788-4F39-A4BB-18A1978E6F39}" type="parTrans" cxnId="{F97F8BAC-52C8-47F0-B853-B5C279881044}">
      <dgm:prSet/>
      <dgm:spPr/>
      <dgm:t>
        <a:bodyPr/>
        <a:lstStyle/>
        <a:p>
          <a:endParaRPr lang="en-PH"/>
        </a:p>
      </dgm:t>
    </dgm:pt>
    <dgm:pt modelId="{1C1AA26E-32D9-485F-B66E-4A6A39F36E16}" type="sibTrans" cxnId="{F97F8BAC-52C8-47F0-B853-B5C279881044}">
      <dgm:prSet/>
      <dgm:spPr/>
      <dgm:t>
        <a:bodyPr/>
        <a:lstStyle/>
        <a:p>
          <a:endParaRPr lang="en-PH"/>
        </a:p>
      </dgm:t>
    </dgm:pt>
    <dgm:pt modelId="{B1D85903-9944-40E5-A91B-ACB585891CB9}">
      <dgm:prSet phldrT="[Text]"/>
      <dgm:spPr/>
      <dgm:t>
        <a:bodyPr/>
        <a:lstStyle/>
        <a:p>
          <a:r>
            <a:rPr lang="en-PH" dirty="0"/>
            <a:t>Recover</a:t>
          </a:r>
        </a:p>
      </dgm:t>
    </dgm:pt>
    <dgm:pt modelId="{1D660501-E2D8-4ED3-8E96-B299D79E3779}" type="parTrans" cxnId="{78D81B2E-2FAC-4F78-829D-0E04352866D9}">
      <dgm:prSet/>
      <dgm:spPr/>
      <dgm:t>
        <a:bodyPr/>
        <a:lstStyle/>
        <a:p>
          <a:endParaRPr lang="en-PH"/>
        </a:p>
      </dgm:t>
    </dgm:pt>
    <dgm:pt modelId="{7780CA5F-865C-4E1D-809C-89877D8E85C8}" type="sibTrans" cxnId="{78D81B2E-2FAC-4F78-829D-0E04352866D9}">
      <dgm:prSet/>
      <dgm:spPr/>
      <dgm:t>
        <a:bodyPr/>
        <a:lstStyle/>
        <a:p>
          <a:endParaRPr lang="en-PH"/>
        </a:p>
      </dgm:t>
    </dgm:pt>
    <dgm:pt modelId="{EFF96F6A-29CD-4EFE-BBE9-F4A0F02601ED}" type="pres">
      <dgm:prSet presAssocID="{14BE0AB8-14FA-4B11-ADF7-FB60E3A3AC52}" presName="cycle" presStyleCnt="0">
        <dgm:presLayoutVars>
          <dgm:dir/>
          <dgm:resizeHandles val="exact"/>
        </dgm:presLayoutVars>
      </dgm:prSet>
      <dgm:spPr/>
    </dgm:pt>
    <dgm:pt modelId="{9FEE82D1-D7E6-4DD3-9981-0DBEE5D7F759}" type="pres">
      <dgm:prSet presAssocID="{3B01C15E-0B78-4430-AD76-AF77A0821510}" presName="node" presStyleLbl="node1" presStyleIdx="0" presStyleCnt="5">
        <dgm:presLayoutVars>
          <dgm:bulletEnabled val="1"/>
        </dgm:presLayoutVars>
      </dgm:prSet>
      <dgm:spPr/>
    </dgm:pt>
    <dgm:pt modelId="{D690F7FF-35AD-4B5F-B006-37AEC2A7F387}" type="pres">
      <dgm:prSet presAssocID="{DB3E38A4-DADB-435B-B2A5-CC749722E797}" presName="sibTrans" presStyleLbl="sibTrans2D1" presStyleIdx="0" presStyleCnt="5"/>
      <dgm:spPr/>
    </dgm:pt>
    <dgm:pt modelId="{3C19BF39-5EB6-46EF-992C-37B3BFEE4172}" type="pres">
      <dgm:prSet presAssocID="{DB3E38A4-DADB-435B-B2A5-CC749722E797}" presName="connectorText" presStyleLbl="sibTrans2D1" presStyleIdx="0" presStyleCnt="5"/>
      <dgm:spPr/>
    </dgm:pt>
    <dgm:pt modelId="{FF4E3C22-4C6E-44B6-A25C-E31EAA17DF38}" type="pres">
      <dgm:prSet presAssocID="{2BCE4F59-0218-4C59-AEDE-1EF82A1F1EFC}" presName="node" presStyleLbl="node1" presStyleIdx="1" presStyleCnt="5">
        <dgm:presLayoutVars>
          <dgm:bulletEnabled val="1"/>
        </dgm:presLayoutVars>
      </dgm:prSet>
      <dgm:spPr/>
    </dgm:pt>
    <dgm:pt modelId="{2E1058B6-10B2-4FA6-B4CF-43D3FCB43524}" type="pres">
      <dgm:prSet presAssocID="{826E0722-CF37-4DA0-8066-C66F38F3C11F}" presName="sibTrans" presStyleLbl="sibTrans2D1" presStyleIdx="1" presStyleCnt="5"/>
      <dgm:spPr/>
    </dgm:pt>
    <dgm:pt modelId="{063136B6-6B32-401C-9FA0-3428A868238A}" type="pres">
      <dgm:prSet presAssocID="{826E0722-CF37-4DA0-8066-C66F38F3C11F}" presName="connectorText" presStyleLbl="sibTrans2D1" presStyleIdx="1" presStyleCnt="5"/>
      <dgm:spPr/>
    </dgm:pt>
    <dgm:pt modelId="{63E611F3-F86E-431E-AB2C-974474B6296C}" type="pres">
      <dgm:prSet presAssocID="{361F01F0-625C-4749-88D4-B85E9D7055D1}" presName="node" presStyleLbl="node1" presStyleIdx="2" presStyleCnt="5">
        <dgm:presLayoutVars>
          <dgm:bulletEnabled val="1"/>
        </dgm:presLayoutVars>
      </dgm:prSet>
      <dgm:spPr/>
    </dgm:pt>
    <dgm:pt modelId="{8AE64A12-42D8-471F-9489-A57786ABE203}" type="pres">
      <dgm:prSet presAssocID="{8519C4DF-C480-4FDB-AE9B-85451F8CA377}" presName="sibTrans" presStyleLbl="sibTrans2D1" presStyleIdx="2" presStyleCnt="5"/>
      <dgm:spPr/>
    </dgm:pt>
    <dgm:pt modelId="{CC4B4E6C-B14C-4174-9774-35F8AA436C23}" type="pres">
      <dgm:prSet presAssocID="{8519C4DF-C480-4FDB-AE9B-85451F8CA377}" presName="connectorText" presStyleLbl="sibTrans2D1" presStyleIdx="2" presStyleCnt="5"/>
      <dgm:spPr/>
    </dgm:pt>
    <dgm:pt modelId="{15A8C811-DFD4-4D3A-A540-03FB28D19A66}" type="pres">
      <dgm:prSet presAssocID="{6E98BF7D-F168-40DE-BA59-5CB65DB02343}" presName="node" presStyleLbl="node1" presStyleIdx="3" presStyleCnt="5">
        <dgm:presLayoutVars>
          <dgm:bulletEnabled val="1"/>
        </dgm:presLayoutVars>
      </dgm:prSet>
      <dgm:spPr/>
    </dgm:pt>
    <dgm:pt modelId="{88F2F165-C477-47D6-969B-02E825720FC1}" type="pres">
      <dgm:prSet presAssocID="{1C1AA26E-32D9-485F-B66E-4A6A39F36E16}" presName="sibTrans" presStyleLbl="sibTrans2D1" presStyleIdx="3" presStyleCnt="5"/>
      <dgm:spPr/>
    </dgm:pt>
    <dgm:pt modelId="{53F4B12A-4893-4993-8406-2B1ADC9CDB03}" type="pres">
      <dgm:prSet presAssocID="{1C1AA26E-32D9-485F-B66E-4A6A39F36E16}" presName="connectorText" presStyleLbl="sibTrans2D1" presStyleIdx="3" presStyleCnt="5"/>
      <dgm:spPr/>
    </dgm:pt>
    <dgm:pt modelId="{4E2D4D29-4BBA-46E2-975C-36E4F6BA7869}" type="pres">
      <dgm:prSet presAssocID="{B1D85903-9944-40E5-A91B-ACB585891CB9}" presName="node" presStyleLbl="node1" presStyleIdx="4" presStyleCnt="5">
        <dgm:presLayoutVars>
          <dgm:bulletEnabled val="1"/>
        </dgm:presLayoutVars>
      </dgm:prSet>
      <dgm:spPr/>
    </dgm:pt>
    <dgm:pt modelId="{57912211-2969-440F-9C8A-E0D499F7C0F7}" type="pres">
      <dgm:prSet presAssocID="{7780CA5F-865C-4E1D-809C-89877D8E85C8}" presName="sibTrans" presStyleLbl="sibTrans2D1" presStyleIdx="4" presStyleCnt="5"/>
      <dgm:spPr/>
    </dgm:pt>
    <dgm:pt modelId="{12E73512-0CB4-4204-8DFC-F6A807F9C996}" type="pres">
      <dgm:prSet presAssocID="{7780CA5F-865C-4E1D-809C-89877D8E85C8}" presName="connectorText" presStyleLbl="sibTrans2D1" presStyleIdx="4" presStyleCnt="5"/>
      <dgm:spPr/>
    </dgm:pt>
  </dgm:ptLst>
  <dgm:cxnLst>
    <dgm:cxn modelId="{4E191B0C-127A-4C02-9B5E-167BD8F4DCD7}" type="presOf" srcId="{8519C4DF-C480-4FDB-AE9B-85451F8CA377}" destId="{CC4B4E6C-B14C-4174-9774-35F8AA436C23}" srcOrd="1" destOrd="0" presId="urn:microsoft.com/office/officeart/2005/8/layout/cycle2"/>
    <dgm:cxn modelId="{1516CE1B-01BD-4BD1-9732-CA5B8A89EFCC}" type="presOf" srcId="{7780CA5F-865C-4E1D-809C-89877D8E85C8}" destId="{12E73512-0CB4-4204-8DFC-F6A807F9C996}" srcOrd="1" destOrd="0" presId="urn:microsoft.com/office/officeart/2005/8/layout/cycle2"/>
    <dgm:cxn modelId="{2872521E-F7B1-4A4C-80B4-1A6D88044B69}" type="presOf" srcId="{826E0722-CF37-4DA0-8066-C66F38F3C11F}" destId="{063136B6-6B32-401C-9FA0-3428A868238A}" srcOrd="1" destOrd="0" presId="urn:microsoft.com/office/officeart/2005/8/layout/cycle2"/>
    <dgm:cxn modelId="{78D81B2E-2FAC-4F78-829D-0E04352866D9}" srcId="{14BE0AB8-14FA-4B11-ADF7-FB60E3A3AC52}" destId="{B1D85903-9944-40E5-A91B-ACB585891CB9}" srcOrd="4" destOrd="0" parTransId="{1D660501-E2D8-4ED3-8E96-B299D79E3779}" sibTransId="{7780CA5F-865C-4E1D-809C-89877D8E85C8}"/>
    <dgm:cxn modelId="{AD3E6935-CD39-44C3-BDE9-880EDCCE2B9A}" srcId="{14BE0AB8-14FA-4B11-ADF7-FB60E3A3AC52}" destId="{2BCE4F59-0218-4C59-AEDE-1EF82A1F1EFC}" srcOrd="1" destOrd="0" parTransId="{552B4DA1-7603-410E-8E44-D58B97705694}" sibTransId="{826E0722-CF37-4DA0-8066-C66F38F3C11F}"/>
    <dgm:cxn modelId="{68075A3A-1E67-4B97-9687-BB04C8A18B77}" type="presOf" srcId="{1C1AA26E-32D9-485F-B66E-4A6A39F36E16}" destId="{53F4B12A-4893-4993-8406-2B1ADC9CDB03}" srcOrd="1" destOrd="0" presId="urn:microsoft.com/office/officeart/2005/8/layout/cycle2"/>
    <dgm:cxn modelId="{2FCBB942-C76A-4BB7-80EB-4002B30A0130}" type="presOf" srcId="{826E0722-CF37-4DA0-8066-C66F38F3C11F}" destId="{2E1058B6-10B2-4FA6-B4CF-43D3FCB43524}" srcOrd="0" destOrd="0" presId="urn:microsoft.com/office/officeart/2005/8/layout/cycle2"/>
    <dgm:cxn modelId="{7909BC48-F262-42C8-9A3B-E0B240DBF0BF}" type="presOf" srcId="{2BCE4F59-0218-4C59-AEDE-1EF82A1F1EFC}" destId="{FF4E3C22-4C6E-44B6-A25C-E31EAA17DF38}" srcOrd="0" destOrd="0" presId="urn:microsoft.com/office/officeart/2005/8/layout/cycle2"/>
    <dgm:cxn modelId="{35BC654B-852A-41E4-B199-F6BBB1A0830E}" type="presOf" srcId="{8519C4DF-C480-4FDB-AE9B-85451F8CA377}" destId="{8AE64A12-42D8-471F-9489-A57786ABE203}" srcOrd="0" destOrd="0" presId="urn:microsoft.com/office/officeart/2005/8/layout/cycle2"/>
    <dgm:cxn modelId="{48EA1150-F071-447C-9114-0D0681C65BDA}" type="presOf" srcId="{B1D85903-9944-40E5-A91B-ACB585891CB9}" destId="{4E2D4D29-4BBA-46E2-975C-36E4F6BA7869}" srcOrd="0" destOrd="0" presId="urn:microsoft.com/office/officeart/2005/8/layout/cycle2"/>
    <dgm:cxn modelId="{FF40F074-9C75-4CC6-9D49-A419BA40061E}" type="presOf" srcId="{14BE0AB8-14FA-4B11-ADF7-FB60E3A3AC52}" destId="{EFF96F6A-29CD-4EFE-BBE9-F4A0F02601ED}" srcOrd="0" destOrd="0" presId="urn:microsoft.com/office/officeart/2005/8/layout/cycle2"/>
    <dgm:cxn modelId="{6CC6AE7D-049D-4BBC-A5C4-F939F834EBF3}" srcId="{14BE0AB8-14FA-4B11-ADF7-FB60E3A3AC52}" destId="{361F01F0-625C-4749-88D4-B85E9D7055D1}" srcOrd="2" destOrd="0" parTransId="{289151DA-60D2-460B-9369-EB91FCFC9CA6}" sibTransId="{8519C4DF-C480-4FDB-AE9B-85451F8CA377}"/>
    <dgm:cxn modelId="{B0D91281-9BDF-4278-9657-CE34E64CF6BB}" type="presOf" srcId="{DB3E38A4-DADB-435B-B2A5-CC749722E797}" destId="{D690F7FF-35AD-4B5F-B006-37AEC2A7F387}" srcOrd="0" destOrd="0" presId="urn:microsoft.com/office/officeart/2005/8/layout/cycle2"/>
    <dgm:cxn modelId="{61048788-CDBA-4DDE-A606-C0657BC10951}" type="presOf" srcId="{DB3E38A4-DADB-435B-B2A5-CC749722E797}" destId="{3C19BF39-5EB6-46EF-992C-37B3BFEE4172}" srcOrd="1" destOrd="0" presId="urn:microsoft.com/office/officeart/2005/8/layout/cycle2"/>
    <dgm:cxn modelId="{2BD54395-3B3C-4150-BE1D-38C078EEE4C8}" srcId="{14BE0AB8-14FA-4B11-ADF7-FB60E3A3AC52}" destId="{3B01C15E-0B78-4430-AD76-AF77A0821510}" srcOrd="0" destOrd="0" parTransId="{BDA23C94-434A-4D4B-97B1-B9301AE92F5B}" sibTransId="{DB3E38A4-DADB-435B-B2A5-CC749722E797}"/>
    <dgm:cxn modelId="{F97F8BAC-52C8-47F0-B853-B5C279881044}" srcId="{14BE0AB8-14FA-4B11-ADF7-FB60E3A3AC52}" destId="{6E98BF7D-F168-40DE-BA59-5CB65DB02343}" srcOrd="3" destOrd="0" parTransId="{49A0B6B6-9788-4F39-A4BB-18A1978E6F39}" sibTransId="{1C1AA26E-32D9-485F-B66E-4A6A39F36E16}"/>
    <dgm:cxn modelId="{51AD55BC-F570-4864-AE16-C315A29E1B59}" type="presOf" srcId="{3B01C15E-0B78-4430-AD76-AF77A0821510}" destId="{9FEE82D1-D7E6-4DD3-9981-0DBEE5D7F759}" srcOrd="0" destOrd="0" presId="urn:microsoft.com/office/officeart/2005/8/layout/cycle2"/>
    <dgm:cxn modelId="{76E494CB-1BA9-49CB-BECE-2531344F77ED}" type="presOf" srcId="{361F01F0-625C-4749-88D4-B85E9D7055D1}" destId="{63E611F3-F86E-431E-AB2C-974474B6296C}" srcOrd="0" destOrd="0" presId="urn:microsoft.com/office/officeart/2005/8/layout/cycle2"/>
    <dgm:cxn modelId="{4B0936E5-BCEE-40BA-8F9F-4A8BE41D6054}" type="presOf" srcId="{1C1AA26E-32D9-485F-B66E-4A6A39F36E16}" destId="{88F2F165-C477-47D6-969B-02E825720FC1}" srcOrd="0" destOrd="0" presId="urn:microsoft.com/office/officeart/2005/8/layout/cycle2"/>
    <dgm:cxn modelId="{6AE827EF-52B5-433E-B007-BA31A8B012D2}" type="presOf" srcId="{7780CA5F-865C-4E1D-809C-89877D8E85C8}" destId="{57912211-2969-440F-9C8A-E0D499F7C0F7}" srcOrd="0" destOrd="0" presId="urn:microsoft.com/office/officeart/2005/8/layout/cycle2"/>
    <dgm:cxn modelId="{0FC02BF6-BA54-4ED0-AD1D-4D50F57AE906}" type="presOf" srcId="{6E98BF7D-F168-40DE-BA59-5CB65DB02343}" destId="{15A8C811-DFD4-4D3A-A540-03FB28D19A66}" srcOrd="0" destOrd="0" presId="urn:microsoft.com/office/officeart/2005/8/layout/cycle2"/>
    <dgm:cxn modelId="{35F97250-892A-427C-BF49-BE0E4ABBEE0B}" type="presParOf" srcId="{EFF96F6A-29CD-4EFE-BBE9-F4A0F02601ED}" destId="{9FEE82D1-D7E6-4DD3-9981-0DBEE5D7F759}" srcOrd="0" destOrd="0" presId="urn:microsoft.com/office/officeart/2005/8/layout/cycle2"/>
    <dgm:cxn modelId="{6079B1B3-C3EA-46D2-972A-F8AEFE09D899}" type="presParOf" srcId="{EFF96F6A-29CD-4EFE-BBE9-F4A0F02601ED}" destId="{D690F7FF-35AD-4B5F-B006-37AEC2A7F387}" srcOrd="1" destOrd="0" presId="urn:microsoft.com/office/officeart/2005/8/layout/cycle2"/>
    <dgm:cxn modelId="{6FEC4322-32A2-4F0F-A0D0-0B2601720C08}" type="presParOf" srcId="{D690F7FF-35AD-4B5F-B006-37AEC2A7F387}" destId="{3C19BF39-5EB6-46EF-992C-37B3BFEE4172}" srcOrd="0" destOrd="0" presId="urn:microsoft.com/office/officeart/2005/8/layout/cycle2"/>
    <dgm:cxn modelId="{DC4BD5E4-D240-41B0-8919-F1B0F29644F6}" type="presParOf" srcId="{EFF96F6A-29CD-4EFE-BBE9-F4A0F02601ED}" destId="{FF4E3C22-4C6E-44B6-A25C-E31EAA17DF38}" srcOrd="2" destOrd="0" presId="urn:microsoft.com/office/officeart/2005/8/layout/cycle2"/>
    <dgm:cxn modelId="{A6767477-97CB-4A5D-A7E7-B4C6719C650A}" type="presParOf" srcId="{EFF96F6A-29CD-4EFE-BBE9-F4A0F02601ED}" destId="{2E1058B6-10B2-4FA6-B4CF-43D3FCB43524}" srcOrd="3" destOrd="0" presId="urn:microsoft.com/office/officeart/2005/8/layout/cycle2"/>
    <dgm:cxn modelId="{0138CD9F-C333-45DA-8547-4D838B5795EB}" type="presParOf" srcId="{2E1058B6-10B2-4FA6-B4CF-43D3FCB43524}" destId="{063136B6-6B32-401C-9FA0-3428A868238A}" srcOrd="0" destOrd="0" presId="urn:microsoft.com/office/officeart/2005/8/layout/cycle2"/>
    <dgm:cxn modelId="{43666C1C-CBBE-4E07-B7D8-55C8F769834C}" type="presParOf" srcId="{EFF96F6A-29CD-4EFE-BBE9-F4A0F02601ED}" destId="{63E611F3-F86E-431E-AB2C-974474B6296C}" srcOrd="4" destOrd="0" presId="urn:microsoft.com/office/officeart/2005/8/layout/cycle2"/>
    <dgm:cxn modelId="{174D7284-AAA3-4753-B729-5145AD916334}" type="presParOf" srcId="{EFF96F6A-29CD-4EFE-BBE9-F4A0F02601ED}" destId="{8AE64A12-42D8-471F-9489-A57786ABE203}" srcOrd="5" destOrd="0" presId="urn:microsoft.com/office/officeart/2005/8/layout/cycle2"/>
    <dgm:cxn modelId="{DE8131B0-4BC8-4303-81C8-E39778DDCA08}" type="presParOf" srcId="{8AE64A12-42D8-471F-9489-A57786ABE203}" destId="{CC4B4E6C-B14C-4174-9774-35F8AA436C23}" srcOrd="0" destOrd="0" presId="urn:microsoft.com/office/officeart/2005/8/layout/cycle2"/>
    <dgm:cxn modelId="{1152CD8D-813F-4B0B-BE13-B2EF37C96DA1}" type="presParOf" srcId="{EFF96F6A-29CD-4EFE-BBE9-F4A0F02601ED}" destId="{15A8C811-DFD4-4D3A-A540-03FB28D19A66}" srcOrd="6" destOrd="0" presId="urn:microsoft.com/office/officeart/2005/8/layout/cycle2"/>
    <dgm:cxn modelId="{DE5C993A-9E2C-4AE7-926A-8E85794FC235}" type="presParOf" srcId="{EFF96F6A-29CD-4EFE-BBE9-F4A0F02601ED}" destId="{88F2F165-C477-47D6-969B-02E825720FC1}" srcOrd="7" destOrd="0" presId="urn:microsoft.com/office/officeart/2005/8/layout/cycle2"/>
    <dgm:cxn modelId="{F20B8572-104C-46B5-9079-BB177323301E}" type="presParOf" srcId="{88F2F165-C477-47D6-969B-02E825720FC1}" destId="{53F4B12A-4893-4993-8406-2B1ADC9CDB03}" srcOrd="0" destOrd="0" presId="urn:microsoft.com/office/officeart/2005/8/layout/cycle2"/>
    <dgm:cxn modelId="{2AD46E67-6459-4574-9AA2-8DDD10A56F5F}" type="presParOf" srcId="{EFF96F6A-29CD-4EFE-BBE9-F4A0F02601ED}" destId="{4E2D4D29-4BBA-46E2-975C-36E4F6BA7869}" srcOrd="8" destOrd="0" presId="urn:microsoft.com/office/officeart/2005/8/layout/cycle2"/>
    <dgm:cxn modelId="{DF724483-C4B6-4D69-8C98-1550B92A3484}" type="presParOf" srcId="{EFF96F6A-29CD-4EFE-BBE9-F4A0F02601ED}" destId="{57912211-2969-440F-9C8A-E0D499F7C0F7}" srcOrd="9" destOrd="0" presId="urn:microsoft.com/office/officeart/2005/8/layout/cycle2"/>
    <dgm:cxn modelId="{905EFA2F-F2EA-4C38-9448-E23BA00A0460}" type="presParOf" srcId="{57912211-2969-440F-9C8A-E0D499F7C0F7}" destId="{12E73512-0CB4-4204-8DFC-F6A807F9C9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E82D1-D7E6-4DD3-9981-0DBEE5D7F759}">
      <dsp:nvSpPr>
        <dsp:cNvPr id="0" name=""/>
        <dsp:cNvSpPr/>
      </dsp:nvSpPr>
      <dsp:spPr>
        <a:xfrm>
          <a:off x="1815537" y="761"/>
          <a:ext cx="1082992" cy="108299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/>
            <a:t>Identify</a:t>
          </a:r>
        </a:p>
      </dsp:txBody>
      <dsp:txXfrm>
        <a:off x="1974138" y="159362"/>
        <a:ext cx="765790" cy="765790"/>
      </dsp:txXfrm>
    </dsp:sp>
    <dsp:sp modelId="{D690F7FF-35AD-4B5F-B006-37AEC2A7F387}">
      <dsp:nvSpPr>
        <dsp:cNvPr id="0" name=""/>
        <dsp:cNvSpPr/>
      </dsp:nvSpPr>
      <dsp:spPr>
        <a:xfrm rot="2160000">
          <a:off x="2864121" y="832234"/>
          <a:ext cx="287144" cy="365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200" kern="1200"/>
        </a:p>
      </dsp:txBody>
      <dsp:txXfrm>
        <a:off x="2872347" y="880019"/>
        <a:ext cx="201001" cy="219305"/>
      </dsp:txXfrm>
    </dsp:sp>
    <dsp:sp modelId="{FF4E3C22-4C6E-44B6-A25C-E31EAA17DF38}">
      <dsp:nvSpPr>
        <dsp:cNvPr id="0" name=""/>
        <dsp:cNvSpPr/>
      </dsp:nvSpPr>
      <dsp:spPr>
        <a:xfrm>
          <a:off x="3130006" y="955779"/>
          <a:ext cx="1082992" cy="1082992"/>
        </a:xfrm>
        <a:prstGeom prst="ellipse">
          <a:avLst/>
        </a:prstGeom>
        <a:solidFill>
          <a:schemeClr val="accent4">
            <a:hueOff val="1447"/>
            <a:satOff val="4676"/>
            <a:lumOff val="37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/>
            <a:t>Protect</a:t>
          </a:r>
        </a:p>
      </dsp:txBody>
      <dsp:txXfrm>
        <a:off x="3288607" y="1114380"/>
        <a:ext cx="765790" cy="765790"/>
      </dsp:txXfrm>
    </dsp:sp>
    <dsp:sp modelId="{2E1058B6-10B2-4FA6-B4CF-43D3FCB43524}">
      <dsp:nvSpPr>
        <dsp:cNvPr id="0" name=""/>
        <dsp:cNvSpPr/>
      </dsp:nvSpPr>
      <dsp:spPr>
        <a:xfrm rot="6480000">
          <a:off x="3279400" y="2079417"/>
          <a:ext cx="287144" cy="365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447"/>
            <a:satOff val="4676"/>
            <a:lumOff val="37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200" kern="1200"/>
        </a:p>
      </dsp:txBody>
      <dsp:txXfrm rot="10800000">
        <a:off x="3335781" y="2111556"/>
        <a:ext cx="201001" cy="219305"/>
      </dsp:txXfrm>
    </dsp:sp>
    <dsp:sp modelId="{63E611F3-F86E-431E-AB2C-974474B6296C}">
      <dsp:nvSpPr>
        <dsp:cNvPr id="0" name=""/>
        <dsp:cNvSpPr/>
      </dsp:nvSpPr>
      <dsp:spPr>
        <a:xfrm>
          <a:off x="2627924" y="2501031"/>
          <a:ext cx="1082992" cy="1082992"/>
        </a:xfrm>
        <a:prstGeom prst="ellipse">
          <a:avLst/>
        </a:prstGeom>
        <a:solidFill>
          <a:schemeClr val="accent4">
            <a:hueOff val="2893"/>
            <a:satOff val="9351"/>
            <a:lumOff val="75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/>
            <a:t>Detect</a:t>
          </a:r>
        </a:p>
      </dsp:txBody>
      <dsp:txXfrm>
        <a:off x="2786525" y="2659632"/>
        <a:ext cx="765790" cy="765790"/>
      </dsp:txXfrm>
    </dsp:sp>
    <dsp:sp modelId="{8AE64A12-42D8-471F-9489-A57786ABE203}">
      <dsp:nvSpPr>
        <dsp:cNvPr id="0" name=""/>
        <dsp:cNvSpPr/>
      </dsp:nvSpPr>
      <dsp:spPr>
        <a:xfrm rot="10800000">
          <a:off x="2221588" y="2859772"/>
          <a:ext cx="287144" cy="365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893"/>
            <a:satOff val="9351"/>
            <a:lumOff val="7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200" kern="1200"/>
        </a:p>
      </dsp:txBody>
      <dsp:txXfrm rot="10800000">
        <a:off x="2307731" y="2932874"/>
        <a:ext cx="201001" cy="219305"/>
      </dsp:txXfrm>
    </dsp:sp>
    <dsp:sp modelId="{15A8C811-DFD4-4D3A-A540-03FB28D19A66}">
      <dsp:nvSpPr>
        <dsp:cNvPr id="0" name=""/>
        <dsp:cNvSpPr/>
      </dsp:nvSpPr>
      <dsp:spPr>
        <a:xfrm>
          <a:off x="1003150" y="2501031"/>
          <a:ext cx="1082992" cy="1082992"/>
        </a:xfrm>
        <a:prstGeom prst="ellipse">
          <a:avLst/>
        </a:prstGeom>
        <a:solidFill>
          <a:schemeClr val="accent4">
            <a:hueOff val="4340"/>
            <a:satOff val="14027"/>
            <a:lumOff val="113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/>
            <a:t>Respond</a:t>
          </a:r>
        </a:p>
      </dsp:txBody>
      <dsp:txXfrm>
        <a:off x="1161751" y="2659632"/>
        <a:ext cx="765790" cy="765790"/>
      </dsp:txXfrm>
    </dsp:sp>
    <dsp:sp modelId="{88F2F165-C477-47D6-969B-02E825720FC1}">
      <dsp:nvSpPr>
        <dsp:cNvPr id="0" name=""/>
        <dsp:cNvSpPr/>
      </dsp:nvSpPr>
      <dsp:spPr>
        <a:xfrm rot="15120000">
          <a:off x="1152544" y="2094875"/>
          <a:ext cx="287144" cy="365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340"/>
            <a:satOff val="14027"/>
            <a:lumOff val="113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200" kern="1200"/>
        </a:p>
      </dsp:txBody>
      <dsp:txXfrm rot="10800000">
        <a:off x="1208925" y="2208940"/>
        <a:ext cx="201001" cy="219305"/>
      </dsp:txXfrm>
    </dsp:sp>
    <dsp:sp modelId="{4E2D4D29-4BBA-46E2-975C-36E4F6BA7869}">
      <dsp:nvSpPr>
        <dsp:cNvPr id="0" name=""/>
        <dsp:cNvSpPr/>
      </dsp:nvSpPr>
      <dsp:spPr>
        <a:xfrm>
          <a:off x="501067" y="955779"/>
          <a:ext cx="1082992" cy="1082992"/>
        </a:xfrm>
        <a:prstGeom prst="ellipse">
          <a:avLst/>
        </a:prstGeom>
        <a:solidFill>
          <a:schemeClr val="accent4">
            <a:hueOff val="5786"/>
            <a:satOff val="18702"/>
            <a:lumOff val="150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1400" kern="1200" dirty="0"/>
            <a:t>Recover</a:t>
          </a:r>
        </a:p>
      </dsp:txBody>
      <dsp:txXfrm>
        <a:off x="659668" y="1114380"/>
        <a:ext cx="765790" cy="765790"/>
      </dsp:txXfrm>
    </dsp:sp>
    <dsp:sp modelId="{57912211-2969-440F-9C8A-E0D499F7C0F7}">
      <dsp:nvSpPr>
        <dsp:cNvPr id="0" name=""/>
        <dsp:cNvSpPr/>
      </dsp:nvSpPr>
      <dsp:spPr>
        <a:xfrm rot="19440000">
          <a:off x="1549651" y="841788"/>
          <a:ext cx="287144" cy="365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786"/>
            <a:satOff val="18702"/>
            <a:lumOff val="1509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1200" kern="1200"/>
        </a:p>
      </dsp:txBody>
      <dsp:txXfrm>
        <a:off x="1557877" y="940207"/>
        <a:ext cx="201001" cy="219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00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956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2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34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4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50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285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3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cbb56c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cbb56c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76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325105"/>
            <a:ext cx="8222100" cy="2309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MARS Wrigley Cybersecurity Strategy – Phase 3</a:t>
            </a:r>
            <a:endParaRPr sz="48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83328" y="3932529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NIST Framework and Security Strategy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System and Services Acquisition (SA)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Define security standards for vendors 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Assess new systems for compliance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Regularly monitor third-party services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Reduce risks from external systems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Securely integrate acquired systems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Strengthen IT procurement procedures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9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NIST Integration with MARS Strategy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NIST enhances existing security policies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Supports global data integrity efforts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Ensures compliance with regulations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Fosters safe innovation, R&amp;D initiatives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Strengthens business continuity strategies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Safeguards sensitive company information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6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Conclusion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NIST framework secures global operations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Enhances protection of intellectual property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Mitigates cyber risks effectively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Ensures data integrity, business continuity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MARS ready for evolving cyber threats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Stronger, resilient global cybersecurity posture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18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0523-D04C-3D72-F43B-A454E0D1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11E22-4976-B1A3-4FF7-218DA338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PH" dirty="0" err="1"/>
              <a:t>Kohnke</a:t>
            </a:r>
            <a:r>
              <a:rPr lang="en-PH" dirty="0"/>
              <a:t>, A., Sigler, K., &amp; Shoemaker, D. (2019). </a:t>
            </a:r>
            <a:r>
              <a:rPr lang="en-PH" i="1" dirty="0"/>
              <a:t>Implementing cybersecurity: A guide to the NIST cybersecurity framework</a:t>
            </a:r>
            <a:r>
              <a:rPr lang="en-PH" dirty="0"/>
              <a:t>. CRC Press.</a:t>
            </a:r>
            <a:br>
              <a:rPr lang="en-PH" dirty="0"/>
            </a:br>
            <a:r>
              <a:rPr lang="en-PH" dirty="0"/>
              <a:t>DOI: 10.1201/9780429467999</a:t>
            </a:r>
          </a:p>
          <a:p>
            <a:r>
              <a:rPr lang="en-PH" dirty="0" err="1"/>
              <a:t>Cichonski</a:t>
            </a:r>
            <a:r>
              <a:rPr lang="en-PH" dirty="0"/>
              <a:t>, P., Franklin, J., </a:t>
            </a:r>
            <a:r>
              <a:rPr lang="en-PH" dirty="0" err="1"/>
              <a:t>Huhn</a:t>
            </a:r>
            <a:r>
              <a:rPr lang="en-PH" dirty="0"/>
              <a:t>, M., Quinn, S., &amp; </a:t>
            </a:r>
            <a:r>
              <a:rPr lang="en-PH" dirty="0" err="1"/>
              <a:t>Scarfone</a:t>
            </a:r>
            <a:r>
              <a:rPr lang="en-PH" dirty="0"/>
              <a:t>, K. (2020). </a:t>
            </a:r>
            <a:r>
              <a:rPr lang="en-PH" i="1" dirty="0"/>
              <a:t>Guide to cyber threat information sharing: Recommendations of the National Institute of Standards and Technology</a:t>
            </a:r>
            <a:r>
              <a:rPr lang="en-PH" dirty="0"/>
              <a:t> (NIST Special Publication 800-150). National Institute of Standards and Technology.</a:t>
            </a:r>
            <a:br>
              <a:rPr lang="en-PH" dirty="0"/>
            </a:br>
            <a:r>
              <a:rPr lang="en-PH" dirty="0"/>
              <a:t>DOI: 10.6028/NIST.SP.800-150r1</a:t>
            </a:r>
          </a:p>
          <a:p>
            <a:r>
              <a:rPr lang="en-PH" dirty="0"/>
              <a:t>Ross, R., McEvilley, M., &amp; Oren, J. (2021). </a:t>
            </a:r>
            <a:r>
              <a:rPr lang="en-PH" i="1" dirty="0"/>
              <a:t>Systems security engineering: Considerations for a multidisciplinary approach in the engineering of trustworthy secure systems</a:t>
            </a:r>
            <a:r>
              <a:rPr lang="en-PH" dirty="0"/>
              <a:t> (NIST Special Publication 800-160, Vol. 1). National Institute of Standards and Technology.</a:t>
            </a:r>
            <a:br>
              <a:rPr lang="en-PH" dirty="0"/>
            </a:br>
            <a:r>
              <a:rPr lang="en-PH" dirty="0"/>
              <a:t>DOI: 10.6028/NIST.SP.800-160v1r1</a:t>
            </a:r>
          </a:p>
          <a:p>
            <a:r>
              <a:rPr lang="en-PH" dirty="0" err="1"/>
              <a:t>Souppaya</a:t>
            </a:r>
            <a:r>
              <a:rPr lang="en-PH" dirty="0"/>
              <a:t>, M., &amp; </a:t>
            </a:r>
            <a:r>
              <a:rPr lang="en-PH" dirty="0" err="1"/>
              <a:t>Scarfone</a:t>
            </a:r>
            <a:r>
              <a:rPr lang="en-PH" dirty="0"/>
              <a:t>, K. (2020). </a:t>
            </a:r>
            <a:r>
              <a:rPr lang="en-PH" i="1" dirty="0"/>
              <a:t>Guide to enterprise patch management planning: Preventive maintenance for technology</a:t>
            </a:r>
            <a:r>
              <a:rPr lang="en-PH" dirty="0"/>
              <a:t> (NIST Special Publication 800-40). National Institute of Standards and Technology.</a:t>
            </a:r>
            <a:br>
              <a:rPr lang="en-PH" dirty="0"/>
            </a:br>
            <a:r>
              <a:rPr lang="en-PH" dirty="0"/>
              <a:t>DOI: 10.6028/NIST.SP.800-40r4</a:t>
            </a:r>
          </a:p>
          <a:p>
            <a:r>
              <a:rPr lang="en-PH" dirty="0" err="1"/>
              <a:t>Pawlicki</a:t>
            </a:r>
            <a:r>
              <a:rPr lang="en-PH" dirty="0"/>
              <a:t>, T., Kim, G., &amp; O'Sullivan, C. (2021). </a:t>
            </a:r>
            <a:r>
              <a:rPr lang="en-PH" i="1" dirty="0"/>
              <a:t>Risk management in the digital enterprise: Ensuring cybersecurity and data privacy</a:t>
            </a:r>
            <a:r>
              <a:rPr lang="en-PH" dirty="0"/>
              <a:t> in </a:t>
            </a:r>
            <a:r>
              <a:rPr lang="en-PH" i="1" dirty="0"/>
              <a:t>Journal of Enterprise Information Management</a:t>
            </a:r>
            <a:r>
              <a:rPr lang="en-PH" dirty="0"/>
              <a:t>, 34(1), 45-60.</a:t>
            </a:r>
            <a:br>
              <a:rPr lang="en-PH" dirty="0"/>
            </a:br>
            <a:r>
              <a:rPr lang="en-PH" dirty="0"/>
              <a:t>DOI: 10.1108/JEIM-10-2019-0324</a:t>
            </a:r>
          </a:p>
          <a:p>
            <a:r>
              <a:rPr lang="en-PH" dirty="0"/>
              <a:t>Whitman, M. E., &amp; </a:t>
            </a:r>
            <a:r>
              <a:rPr lang="en-PH" dirty="0" err="1"/>
              <a:t>Mattord</a:t>
            </a:r>
            <a:r>
              <a:rPr lang="en-PH" dirty="0"/>
              <a:t>, H. J. (2022). </a:t>
            </a:r>
            <a:r>
              <a:rPr lang="en-PH" i="1" dirty="0"/>
              <a:t>Principles of information security</a:t>
            </a:r>
            <a:r>
              <a:rPr lang="en-PH" dirty="0"/>
              <a:t>. Cengage Learning.</a:t>
            </a:r>
            <a:br>
              <a:rPr lang="en-PH" dirty="0"/>
            </a:br>
            <a:r>
              <a:rPr lang="en-PH" dirty="0"/>
              <a:t>DOI: 10.1108/JOEPP-12-2020-0126</a:t>
            </a:r>
          </a:p>
          <a:p>
            <a:r>
              <a:rPr lang="en-PH" dirty="0"/>
              <a:t>Peltier, T. R. (2019). </a:t>
            </a:r>
            <a:r>
              <a:rPr lang="en-PH" i="1" dirty="0"/>
              <a:t>Information security risk analysis</a:t>
            </a:r>
            <a:r>
              <a:rPr lang="en-PH" dirty="0"/>
              <a:t>. CRC Press.</a:t>
            </a:r>
            <a:br>
              <a:rPr lang="en-PH" dirty="0"/>
            </a:br>
            <a:r>
              <a:rPr lang="en-PH" dirty="0"/>
              <a:t>DOI: 10.1201/9780367816033</a:t>
            </a:r>
          </a:p>
          <a:p>
            <a:r>
              <a:rPr lang="en-PH" dirty="0"/>
              <a:t>Colwill, C. (2020). </a:t>
            </a:r>
            <a:r>
              <a:rPr lang="en-PH" i="1" dirty="0"/>
              <a:t>Mitigating insider threat: Protective monitoring for information security</a:t>
            </a:r>
            <a:r>
              <a:rPr lang="en-PH" dirty="0"/>
              <a:t>. </a:t>
            </a:r>
            <a:r>
              <a:rPr lang="en-PH" i="1" dirty="0"/>
              <a:t>International Journal of Critical Infrastructure Protection</a:t>
            </a:r>
            <a:r>
              <a:rPr lang="en-PH" dirty="0"/>
              <a:t>, 28, 120-130.</a:t>
            </a:r>
            <a:br>
              <a:rPr lang="en-PH" dirty="0"/>
            </a:br>
            <a:r>
              <a:rPr lang="en-PH" dirty="0"/>
              <a:t>DOI: 10.1016/j.ijcip.2020.100303</a:t>
            </a:r>
          </a:p>
        </p:txBody>
      </p:sp>
    </p:spTree>
    <p:extLst>
      <p:ext uri="{BB962C8B-B14F-4D97-AF65-F5344CB8AC3E}">
        <p14:creationId xmlns:p14="http://schemas.microsoft.com/office/powerpoint/2010/main" val="3525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Introduction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800" dirty="0">
                <a:solidFill>
                  <a:srgbClr val="333333"/>
                </a:solidFill>
                <a:highlight>
                  <a:srgbClr val="FCFCFC"/>
                </a:highlight>
              </a:rPr>
              <a:t>Phase 1 and 2 overview</a:t>
            </a:r>
          </a:p>
          <a:p>
            <a:pPr marL="342900"/>
            <a:r>
              <a:rPr lang="en-US" sz="2800" dirty="0">
                <a:solidFill>
                  <a:srgbClr val="333333"/>
                </a:solidFill>
                <a:highlight>
                  <a:srgbClr val="FCFCFC"/>
                </a:highlight>
              </a:rPr>
              <a:t>Focus on cybersecurity improvements</a:t>
            </a:r>
          </a:p>
          <a:p>
            <a:pPr marL="342900"/>
            <a:r>
              <a:rPr lang="en-US" sz="2800" dirty="0">
                <a:solidFill>
                  <a:srgbClr val="333333"/>
                </a:solidFill>
                <a:highlight>
                  <a:srgbClr val="FCFCFC"/>
                </a:highlight>
              </a:rPr>
              <a:t>NIST Framework explained</a:t>
            </a:r>
          </a:p>
          <a:p>
            <a:pPr marL="342900"/>
            <a:r>
              <a:rPr lang="en-US" sz="2800" dirty="0">
                <a:solidFill>
                  <a:srgbClr val="333333"/>
                </a:solidFill>
                <a:highlight>
                  <a:srgbClr val="FCFCFC"/>
                </a:highlight>
              </a:rPr>
              <a:t>Importance of global IT security</a:t>
            </a:r>
          </a:p>
          <a:p>
            <a:pPr marL="342900"/>
            <a:r>
              <a:rPr lang="en-US" sz="2800" dirty="0">
                <a:solidFill>
                  <a:srgbClr val="333333"/>
                </a:solidFill>
                <a:highlight>
                  <a:srgbClr val="FCFCFC"/>
                </a:highlight>
              </a:rPr>
              <a:t>Protecting intellectual property, data</a:t>
            </a:r>
          </a:p>
          <a:p>
            <a:pPr marL="342900"/>
            <a:r>
              <a:rPr lang="en-US" sz="2800" dirty="0">
                <a:solidFill>
                  <a:srgbClr val="333333"/>
                </a:solidFill>
                <a:highlight>
                  <a:srgbClr val="FCFCFC"/>
                </a:highlight>
              </a:rPr>
              <a:t>Enhance business continuity globally</a:t>
            </a:r>
            <a:endParaRPr lang="en-US" sz="28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Company Profile Recap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MARS Wrigley: Global confectionery leader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Top brands: M&amp;M's, Snickers, Skittles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Operates in over 80 countries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Focus on innovation, sustainability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Technology supports global operations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Cybersecurity challenges remain significant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4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Technology Infrastructure Overview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ERP, CRM, digital marketing systems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Complex global supply chain networks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Protecting sensitive customer data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Managing intellectual property securely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Safeguarding critical operational systems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Adapting to evolving cyber threats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223F5B-25F7-4A94-04D1-7EF82A92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40" y="1503335"/>
            <a:ext cx="2587315" cy="18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NIST Framework Overview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699" y="1229875"/>
            <a:ext cx="4655507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Identify risks, protect assets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Detect incidents, respond quickly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Recover systems, ensure continuity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Comprehensive, scalable, flexible framework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Aligns with international standards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Tailored to MARS’s global needs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010D10-42B0-CA57-ABB4-C1EEFD879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733171"/>
              </p:ext>
            </p:extLst>
          </p:nvPr>
        </p:nvGraphicFramePr>
        <p:xfrm>
          <a:off x="4572000" y="227799"/>
          <a:ext cx="4714067" cy="3584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494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Physical and Environmental Protection (PE)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Secure access: data centers, facilities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Use CCTV, fire suppression systems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Control temperature, humidity risks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Prevent unauthorized physical access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Protect critical infrastructure globally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Maintain business continuity efforts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1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Planning (PL)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Develop strategic cybersecurity policies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Regularly update security procedures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Perform routine risk assessments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Align with GDPR, CCPA regulations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Proactive response to evolving threats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Secure resilient global infrastructure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22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Personnel Security (PS)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Background checks, employee screening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Ongoing security awareness training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Role-based access to systems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Monitor insider threat vulnerabilities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Strengthen employee security practices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Mitigate risks of insider threats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5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Risk Assessment (RA)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Identify and evaluate cybersecurity risks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Prioritize key security vulnerabilities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Implement mitigation strategies promptly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Ensure supply chain risk management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Safeguard intellectual property effectively</a:t>
            </a:r>
          </a:p>
          <a:p>
            <a:pPr marL="342900"/>
            <a:r>
              <a:rPr lang="en-US" sz="2400" dirty="0">
                <a:solidFill>
                  <a:srgbClr val="333333"/>
                </a:solidFill>
                <a:highlight>
                  <a:srgbClr val="FCFCFC"/>
                </a:highlight>
              </a:rPr>
              <a:t>Protect data and business operations</a:t>
            </a:r>
            <a:endParaRPr lang="en-US" sz="2400" dirty="0">
              <a:solidFill>
                <a:srgbClr val="333333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30820" t="15853" r="30125" b="14764"/>
          <a:stretch/>
        </p:blipFill>
        <p:spPr>
          <a:xfrm>
            <a:off x="7962863" y="150025"/>
            <a:ext cx="869425" cy="86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1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717</Words>
  <Application>Microsoft Office PowerPoint</Application>
  <PresentationFormat>On-screen Show (16:9)</PresentationFormat>
  <Paragraphs>93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Geometric</vt:lpstr>
      <vt:lpstr>MARS Wrigley Cybersecurity Strategy – Phase 3</vt:lpstr>
      <vt:lpstr>Introduction</vt:lpstr>
      <vt:lpstr>Company Profile Recap</vt:lpstr>
      <vt:lpstr>Technology Infrastructure Overview</vt:lpstr>
      <vt:lpstr>NIST Framework Overview</vt:lpstr>
      <vt:lpstr>Physical and Environmental Protection (PE)</vt:lpstr>
      <vt:lpstr>Planning (PL)</vt:lpstr>
      <vt:lpstr>Personnel Security (PS)</vt:lpstr>
      <vt:lpstr>Risk Assessment (RA)</vt:lpstr>
      <vt:lpstr>System and Services Acquisition (SA)</vt:lpstr>
      <vt:lpstr>NIST Integration with MARS Strategy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Mark Cedrick Sihiyon</cp:lastModifiedBy>
  <cp:revision>9</cp:revision>
  <dcterms:modified xsi:type="dcterms:W3CDTF">2024-10-06T15:05:30Z</dcterms:modified>
</cp:coreProperties>
</file>