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orbes.com/sites/carolinefeeney/2019/07/01/halfway-into-2019-how-is-the-housing-market-holding-up/#2658ddb43ec5" TargetMode="External"/><Relationship Id="rId3" Type="http://schemas.openxmlformats.org/officeDocument/2006/relationships/hyperlink" Target="https://www.reuters.com/article/us-usa-economy/u-s-consumer-confidence-dives-trade-tensions-hurting-economy-idUSKCN1TQ1WM?utm_source=applenews"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Everyone, We conducted data analysis on data provided by Zillow found on their website. All observations are based on data provided by Zillow.</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500b4f88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500b4f88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Continuing our dive into TX, let’s take a quick peek at Austin vs Dallas Median List and Median Sale Prices before moving on to some days on zillow data. </a:t>
            </a:r>
            <a:endParaRPr/>
          </a:p>
          <a:p>
            <a:pPr indent="0" lvl="0" marL="0" rtl="0" algn="l">
              <a:spcBef>
                <a:spcPts val="0"/>
              </a:spcBef>
              <a:spcAft>
                <a:spcPts val="0"/>
              </a:spcAft>
              <a:buNone/>
            </a:pPr>
            <a:r>
              <a:rPr lang="en"/>
              <a:t> Looking at the graph it would appear that Dallas has higher Med List prices, we can be fairly confident in this because medians are used which reduces the distortion caused by outliers. What we can really take away from this data is that there is evidence to support the idea that  Austin consistently has higher median sale prices. This could potentially speak to the income levels of Austin inhabitants but it most certainly backs up our previous graphs showing Austin’s higher home values.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4ba75a474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4ba75a474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far we have identified which regions to buy and sell in based on the buyer seller index, and looked at how home values and Median List vs Sale prices vary across multiple states and Texas in particular. Now Let’s switch our purview a bit and look at average days on Zillow.   While we are again focusing on TX and our graph shows that days on zillow are typically at lowest for TX during Apr-July, we can confirm that Zillow data in its entirety shows this trend nationwide. So let’s  again go to the Austin vs Dallas perspective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4ba75a474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4ba75a474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Dallas has higher days but both show same seasonal dip. What is interesting to note for me is that Austin home values are higher than Dallas but Austin Days on Zillow are lower. This seems to lend credibility to the idea that Austin is a hot market right now. So 2 takeaways from these last few graphs. 1. Austin prices are higher so this should be taken into consideration when buying. Anyone buying may need some wiggle room for bidding wars. 2. If a seller wants a lower list to sale time then they should wait and list the house between Mar-Apr. This could happen for many reasons. For example: Perhaps they are going to use proceeds on their sale for a new home and can’t wait a long time for turn around. I am going to pass the mic to Sarah who is going bring into focus an interesting concept: how the Zillow data shows historical market patterns pre- and post 2008 recession.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47f728c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47f728c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According to a forbes article published in July 2019, </a:t>
            </a:r>
            <a:r>
              <a:rPr lang="en" sz="1350">
                <a:solidFill>
                  <a:srgbClr val="333333"/>
                </a:solidFill>
                <a:highlight>
                  <a:srgbClr val="FCFCFC"/>
                </a:highlight>
                <a:latin typeface="Georgia"/>
                <a:ea typeface="Georgia"/>
                <a:cs typeface="Georgia"/>
                <a:sym typeface="Georgia"/>
              </a:rPr>
              <a:t>The markets with the fastest growth in price fell the hardest in the past year with Some exceptions bucking the norm (</a:t>
            </a:r>
            <a:r>
              <a:rPr lang="en" u="sng">
                <a:solidFill>
                  <a:schemeClr val="hlink"/>
                </a:solidFill>
                <a:hlinkClick r:id="rId2"/>
              </a:rPr>
              <a:t>https://www.forbes.com/sites/carolinefeeney/2019/07/01/halfway-into-2019-how-is-the-housing-market-holding-up/#2658ddb43ec5</a:t>
            </a:r>
            <a:r>
              <a:rPr lang="en"/>
              <a:t>) </a:t>
            </a:r>
            <a:endParaRPr/>
          </a:p>
          <a:p>
            <a:pPr indent="0" lvl="0" marL="0" rtl="0" algn="l">
              <a:spcBef>
                <a:spcPts val="0"/>
              </a:spcBef>
              <a:spcAft>
                <a:spcPts val="0"/>
              </a:spcAft>
              <a:buNone/>
            </a:pPr>
            <a:r>
              <a:rPr lang="en"/>
              <a:t>Also </a:t>
            </a:r>
            <a:endParaRPr/>
          </a:p>
          <a:p>
            <a:pPr indent="0" lvl="0" marL="0" rtl="0" algn="l">
              <a:lnSpc>
                <a:spcPct val="115000"/>
              </a:lnSpc>
              <a:spcBef>
                <a:spcPts val="1400"/>
              </a:spcBef>
              <a:spcAft>
                <a:spcPts val="0"/>
              </a:spcAft>
              <a:buNone/>
            </a:pPr>
            <a:r>
              <a:rPr lang="en" sz="1350">
                <a:solidFill>
                  <a:srgbClr val="333333"/>
                </a:solidFill>
                <a:highlight>
                  <a:srgbClr val="FCFCFC"/>
                </a:highlight>
                <a:latin typeface="Georgia"/>
                <a:ea typeface="Georgia"/>
                <a:cs typeface="Georgia"/>
                <a:sym typeface="Georgia"/>
              </a:rPr>
              <a:t>“Demand is also tied to homebuyer sentiment, which isn't necessarily strong right now. In June, </a:t>
            </a:r>
            <a:r>
              <a:rPr lang="en" sz="1350">
                <a:solidFill>
                  <a:srgbClr val="003891"/>
                </a:solidFill>
                <a:highlight>
                  <a:srgbClr val="FCFCFC"/>
                </a:highlight>
                <a:uFill>
                  <a:noFill/>
                </a:uFill>
                <a:latin typeface="Georgia"/>
                <a:ea typeface="Georgia"/>
                <a:cs typeface="Georgia"/>
                <a:sym typeface="Georgia"/>
                <a:hlinkClick r:id="rId3"/>
              </a:rPr>
              <a:t>consumer confidence dropped 9.8 points</a:t>
            </a:r>
            <a:r>
              <a:rPr lang="en" sz="1350">
                <a:solidFill>
                  <a:srgbClr val="333333"/>
                </a:solidFill>
                <a:highlight>
                  <a:srgbClr val="FCFCFC"/>
                </a:highlight>
                <a:latin typeface="Georgia"/>
                <a:ea typeface="Georgia"/>
                <a:cs typeface="Georgia"/>
                <a:sym typeface="Georgia"/>
              </a:rPr>
              <a:t> to the lowest level since September 2017 as a result of tensions surrounding the trade wars, according to the Conference Board.</a:t>
            </a:r>
            <a:endParaRPr sz="1350">
              <a:solidFill>
                <a:srgbClr val="333333"/>
              </a:solidFill>
              <a:highlight>
                <a:srgbClr val="FCFCFC"/>
              </a:highlight>
              <a:latin typeface="Georgia"/>
              <a:ea typeface="Georgia"/>
              <a:cs typeface="Georgia"/>
              <a:sym typeface="Georgia"/>
            </a:endParaRPr>
          </a:p>
          <a:p>
            <a:pPr indent="0" lvl="0" marL="0" rtl="0" algn="l">
              <a:lnSpc>
                <a:spcPct val="115000"/>
              </a:lnSpc>
              <a:spcBef>
                <a:spcPts val="1400"/>
              </a:spcBef>
              <a:spcAft>
                <a:spcPts val="0"/>
              </a:spcAft>
              <a:buNone/>
            </a:pPr>
            <a:r>
              <a:rPr lang="en" sz="1350">
                <a:solidFill>
                  <a:srgbClr val="333333"/>
                </a:solidFill>
                <a:highlight>
                  <a:srgbClr val="FCFCFC"/>
                </a:highlight>
                <a:latin typeface="Georgia"/>
                <a:ea typeface="Georgia"/>
                <a:cs typeface="Georgia"/>
                <a:sym typeface="Georgia"/>
              </a:rPr>
              <a:t>“Consumers are picking up on that lack of certainty about the economic outlook,” said Danielle Hale, Chief Economist at realtor.com. “And that's not necessarily going to inspire them to make large purchases like a house.””</a:t>
            </a:r>
            <a:endParaRPr sz="1350">
              <a:solidFill>
                <a:srgbClr val="333333"/>
              </a:solidFill>
              <a:highlight>
                <a:srgbClr val="FCFCFC"/>
              </a:highlight>
              <a:latin typeface="Georgia"/>
              <a:ea typeface="Georgia"/>
              <a:cs typeface="Georgia"/>
              <a:sym typeface="Georgia"/>
            </a:endParaRPr>
          </a:p>
          <a:p>
            <a:pPr indent="0" lvl="0" marL="0" rtl="0" algn="l">
              <a:lnSpc>
                <a:spcPct val="115000"/>
              </a:lnSpc>
              <a:spcBef>
                <a:spcPts val="1400"/>
              </a:spcBef>
              <a:spcAft>
                <a:spcPts val="0"/>
              </a:spcAft>
              <a:buNone/>
            </a:pPr>
            <a:r>
              <a:rPr lang="en" sz="1350">
                <a:solidFill>
                  <a:srgbClr val="333333"/>
                </a:solidFill>
                <a:highlight>
                  <a:srgbClr val="FCFCFC"/>
                </a:highlight>
                <a:latin typeface="Georgia"/>
                <a:ea typeface="Georgia"/>
                <a:cs typeface="Georgia"/>
                <a:sym typeface="Georgia"/>
              </a:rPr>
              <a:t>Think - agents need to CONVINCE home buyers that buying a home is a good idea, whereas in past generations it was assumed</a:t>
            </a:r>
            <a:endParaRPr sz="1350">
              <a:solidFill>
                <a:srgbClr val="333333"/>
              </a:solidFill>
              <a:highlight>
                <a:srgbClr val="FCFCFC"/>
              </a:highlight>
              <a:latin typeface="Georgia"/>
              <a:ea typeface="Georgia"/>
              <a:cs typeface="Georgia"/>
              <a:sym typeface="Georgia"/>
            </a:endParaRPr>
          </a:p>
          <a:p>
            <a:pPr indent="0" lvl="0" marL="0" rtl="0" algn="l">
              <a:spcBef>
                <a:spcPts val="14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4d928f1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4d928f1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4d928f1ca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4d928f1ca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Cali recovered in June of 2018</a:t>
            </a:r>
            <a:endParaRPr/>
          </a:p>
          <a:p>
            <a:pPr indent="0" lvl="0" marL="0" rtl="0" algn="l">
              <a:spcBef>
                <a:spcPts val="0"/>
              </a:spcBef>
              <a:spcAft>
                <a:spcPts val="0"/>
              </a:spcAft>
              <a:buNone/>
            </a:pPr>
            <a:r>
              <a:rPr lang="en"/>
              <a:t>Texas, October 2014</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64f464f06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4f464f06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4ab88d70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4ab88d70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4d2c7f9a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4d2c7f9a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A2A33"/>
              </a:buClr>
              <a:buSzPts val="1800"/>
              <a:buFont typeface="Arial"/>
              <a:buChar char="●"/>
            </a:pPr>
            <a:r>
              <a:rPr lang="en" sz="1800">
                <a:solidFill>
                  <a:srgbClr val="2A2A33"/>
                </a:solidFill>
                <a:highlight>
                  <a:srgbClr val="FFFFFF"/>
                </a:highlight>
              </a:rPr>
              <a:t>Reflection of three other metrics</a:t>
            </a:r>
            <a:endParaRPr sz="1800">
              <a:solidFill>
                <a:srgbClr val="2A2A33"/>
              </a:solidFill>
              <a:highlight>
                <a:srgbClr val="FFFFFF"/>
              </a:highlight>
            </a:endParaRPr>
          </a:p>
          <a:p>
            <a:pPr indent="-342900" lvl="1" marL="914400" rtl="0" algn="l">
              <a:lnSpc>
                <a:spcPct val="115000"/>
              </a:lnSpc>
              <a:spcBef>
                <a:spcPts val="0"/>
              </a:spcBef>
              <a:spcAft>
                <a:spcPts val="0"/>
              </a:spcAft>
              <a:buClr>
                <a:srgbClr val="2A2A33"/>
              </a:buClr>
              <a:buSzPts val="1800"/>
              <a:buFont typeface="Arial"/>
              <a:buChar char="○"/>
            </a:pPr>
            <a:r>
              <a:rPr lang="en" sz="1800">
                <a:solidFill>
                  <a:srgbClr val="2A2A33"/>
                </a:solidFill>
                <a:highlight>
                  <a:srgbClr val="FFFFFF"/>
                </a:highlight>
              </a:rPr>
              <a:t>Median sale-to-list price ratio</a:t>
            </a:r>
            <a:endParaRPr sz="1800">
              <a:solidFill>
                <a:srgbClr val="2A2A33"/>
              </a:solidFill>
              <a:highlight>
                <a:srgbClr val="FFFFFF"/>
              </a:highlight>
            </a:endParaRPr>
          </a:p>
          <a:p>
            <a:pPr indent="-342900" lvl="1" marL="914400" rtl="0" algn="l">
              <a:lnSpc>
                <a:spcPct val="115000"/>
              </a:lnSpc>
              <a:spcBef>
                <a:spcPts val="0"/>
              </a:spcBef>
              <a:spcAft>
                <a:spcPts val="0"/>
              </a:spcAft>
              <a:buClr>
                <a:srgbClr val="2A2A33"/>
              </a:buClr>
              <a:buSzPts val="1800"/>
              <a:buFont typeface="Arial"/>
              <a:buChar char="○"/>
            </a:pPr>
            <a:r>
              <a:rPr lang="en" sz="1800">
                <a:solidFill>
                  <a:srgbClr val="2A2A33"/>
                </a:solidFill>
                <a:highlight>
                  <a:srgbClr val="FFFFFF"/>
                </a:highlight>
              </a:rPr>
              <a:t>Share of listings with a price cut</a:t>
            </a:r>
            <a:endParaRPr sz="1800">
              <a:solidFill>
                <a:srgbClr val="2A2A33"/>
              </a:solidFill>
              <a:highlight>
                <a:srgbClr val="FFFFFF"/>
              </a:highlight>
            </a:endParaRPr>
          </a:p>
          <a:p>
            <a:pPr indent="-342900" lvl="1" marL="914400" rtl="0" algn="l">
              <a:lnSpc>
                <a:spcPct val="115000"/>
              </a:lnSpc>
              <a:spcBef>
                <a:spcPts val="0"/>
              </a:spcBef>
              <a:spcAft>
                <a:spcPts val="0"/>
              </a:spcAft>
              <a:buClr>
                <a:srgbClr val="2A2A33"/>
              </a:buClr>
              <a:buSzPts val="1800"/>
              <a:buFont typeface="Arial"/>
              <a:buChar char="○"/>
            </a:pPr>
            <a:r>
              <a:rPr lang="en" sz="1800">
                <a:solidFill>
                  <a:srgbClr val="2A2A33"/>
                </a:solidFill>
                <a:highlight>
                  <a:srgbClr val="FFFFFF"/>
                </a:highlight>
              </a:rPr>
              <a:t>Median time on market for homes in a given region and month</a:t>
            </a:r>
            <a:endParaRPr sz="1800">
              <a:solidFill>
                <a:srgbClr val="2A2A33"/>
              </a:solidFill>
              <a:highlight>
                <a:srgbClr val="FFFFFF"/>
              </a:highlight>
            </a:endParaRPr>
          </a:p>
          <a:p>
            <a:pPr indent="-342900" lvl="0" marL="457200" rtl="0" algn="l">
              <a:lnSpc>
                <a:spcPct val="115000"/>
              </a:lnSpc>
              <a:spcBef>
                <a:spcPts val="0"/>
              </a:spcBef>
              <a:spcAft>
                <a:spcPts val="0"/>
              </a:spcAft>
              <a:buClr>
                <a:srgbClr val="2A2A33"/>
              </a:buClr>
              <a:buSzPts val="1800"/>
              <a:buFont typeface="Arial"/>
              <a:buChar char="●"/>
            </a:pPr>
            <a:r>
              <a:rPr lang="en" sz="1800">
                <a:solidFill>
                  <a:srgbClr val="2A2A33"/>
                </a:solidFill>
                <a:highlight>
                  <a:srgbClr val="FFFFFF"/>
                </a:highlight>
              </a:rPr>
              <a:t>Higher values indicate relative sellers market</a:t>
            </a:r>
            <a:endParaRPr sz="1800">
              <a:solidFill>
                <a:srgbClr val="2A2A33"/>
              </a:solidFill>
              <a:highlight>
                <a:srgbClr val="FFFFFF"/>
              </a:highlight>
            </a:endParaRPr>
          </a:p>
          <a:p>
            <a:pPr indent="-342900" lvl="0" marL="457200" rtl="0" algn="l">
              <a:lnSpc>
                <a:spcPct val="115000"/>
              </a:lnSpc>
              <a:spcBef>
                <a:spcPts val="0"/>
              </a:spcBef>
              <a:spcAft>
                <a:spcPts val="0"/>
              </a:spcAft>
              <a:buClr>
                <a:srgbClr val="2A2A33"/>
              </a:buClr>
              <a:buSzPts val="1800"/>
              <a:buFont typeface="Arial"/>
              <a:buChar char="●"/>
            </a:pPr>
            <a:r>
              <a:rPr lang="en" sz="1800">
                <a:solidFill>
                  <a:srgbClr val="2A2A33"/>
                </a:solidFill>
                <a:highlight>
                  <a:srgbClr val="FFFFFF"/>
                </a:highlight>
              </a:rPr>
              <a:t>Lower values indicate relative buyers marker</a:t>
            </a:r>
            <a:endParaRPr sz="1800">
              <a:solidFill>
                <a:srgbClr val="2A2A33"/>
              </a:solidFill>
              <a:highlight>
                <a:srgbClr val="FFFFFF"/>
              </a:highlight>
            </a:endParaRPr>
          </a:p>
          <a:p>
            <a:pPr indent="0" lvl="0" marL="0" rtl="0" algn="l">
              <a:lnSpc>
                <a:spcPct val="115000"/>
              </a:lnSpc>
              <a:spcBef>
                <a:spcPts val="1600"/>
              </a:spcBef>
              <a:spcAft>
                <a:spcPts val="0"/>
              </a:spcAft>
              <a:buNone/>
            </a:pPr>
            <a:r>
              <a:rPr lang="en" sz="1800">
                <a:solidFill>
                  <a:srgbClr val="2A2A33"/>
                </a:solidFill>
                <a:highlight>
                  <a:srgbClr val="FFFFFF"/>
                </a:highlight>
              </a:rPr>
              <a:t>Two ways in which the BSI is calculated: cross-regional and cross-time</a:t>
            </a:r>
            <a:endParaRPr sz="1800">
              <a:solidFill>
                <a:srgbClr val="2A2A33"/>
              </a:solidFill>
              <a:highlight>
                <a:srgbClr val="FFFFFF"/>
              </a:highlight>
            </a:endParaRPr>
          </a:p>
          <a:p>
            <a:pPr indent="0" lvl="0" marL="0" rtl="0" algn="l">
              <a:spcBef>
                <a:spcPts val="16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4c69b1f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4c69b1f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BSI patterns over the past 9 years varies by region.  Northeast has the lowest median BSI scores--i.e., it’s best for buyers of all the regions, but it’s on an upward trend.  The west has the highest medians, but it does appear to be in a downward trend currently.  North central is currently in an upward trend.  The South seems to be on a downward trend but at a lesser rate.  However, whether or not you should buy or sell really depends on what your intentions are--as evidenced by the cross-time BSI.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4ab88d70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4ab88d70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cross-time BSI has an upward trend nationwide.  So, if you were looking to make a long-term investment, regardless of where you buy, you will likely have more leverage as a seller in the future.  It’s interesting to note that the West and Northeast has quite a bit of variation throughout the years whereas the South and North Central have much more consistency.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4f13c7e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4f13c7e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Calibri"/>
                <a:ea typeface="Calibri"/>
                <a:cs typeface="Calibri"/>
                <a:sym typeface="Calibri"/>
              </a:rPr>
              <a:t>After having insight about the trends in buyer-seller behavior, we wanted to visualize where is the most volatility in  home sales and how much are they going for. We faceted the home sales data by states to find that these 7 states have the most home sale volatility</a:t>
            </a:r>
            <a:endParaRPr sz="1300">
              <a:solidFill>
                <a:schemeClr val="accent1"/>
              </a:solidFill>
              <a:latin typeface="Lato"/>
              <a:ea typeface="Lato"/>
              <a:cs typeface="Lato"/>
              <a:sym typeface="Lato"/>
            </a:endParaRPr>
          </a:p>
          <a:p>
            <a:pPr indent="0" lvl="0" marL="0" rtl="0" algn="l">
              <a:lnSpc>
                <a:spcPct val="115000"/>
              </a:lnSpc>
              <a:spcBef>
                <a:spcPts val="1600"/>
              </a:spcBef>
              <a:spcAft>
                <a:spcPts val="0"/>
              </a:spcAft>
              <a:buNone/>
            </a:pPr>
            <a:r>
              <a:t/>
            </a:r>
            <a:endParaRPr sz="1300">
              <a:solidFill>
                <a:schemeClr val="accent1"/>
              </a:solidFill>
              <a:latin typeface="Lato"/>
              <a:ea typeface="Lato"/>
              <a:cs typeface="Lato"/>
              <a:sym typeface="Lato"/>
            </a:endParaRPr>
          </a:p>
          <a:p>
            <a:pPr indent="0" lvl="0" marL="0" rtl="0" algn="l">
              <a:lnSpc>
                <a:spcPct val="115000"/>
              </a:lnSpc>
              <a:spcBef>
                <a:spcPts val="1600"/>
              </a:spcBef>
              <a:spcAft>
                <a:spcPts val="1600"/>
              </a:spcAft>
              <a:buNone/>
            </a:pPr>
            <a:r>
              <a:rPr lang="en" sz="1300">
                <a:solidFill>
                  <a:schemeClr val="accent1"/>
                </a:solidFill>
                <a:latin typeface="Lato"/>
                <a:ea typeface="Lato"/>
                <a:cs typeface="Lato"/>
                <a:sym typeface="Lato"/>
              </a:rPr>
              <a:t>We are going to look at home sales by state and Analyzing home sales by state and exploring where </a:t>
            </a:r>
            <a:r>
              <a:rPr lang="en" sz="1300">
                <a:solidFill>
                  <a:schemeClr val="accent1"/>
                </a:solidFill>
                <a:latin typeface="Lato"/>
                <a:ea typeface="Lato"/>
                <a:cs typeface="Lato"/>
                <a:sym typeface="Lato"/>
              </a:rPr>
              <a:t>buyer</a:t>
            </a:r>
            <a:r>
              <a:rPr lang="en" sz="1300">
                <a:solidFill>
                  <a:schemeClr val="accent1"/>
                </a:solidFill>
                <a:latin typeface="Lato"/>
                <a:ea typeface="Lato"/>
                <a:cs typeface="Lato"/>
                <a:sym typeface="Lato"/>
              </a:rPr>
              <a:t> </a:t>
            </a:r>
            <a:r>
              <a:rPr lang="en" sz="1300">
                <a:solidFill>
                  <a:schemeClr val="accent1"/>
                </a:solidFill>
                <a:latin typeface="Lato"/>
                <a:ea typeface="Lato"/>
                <a:cs typeface="Lato"/>
                <a:sym typeface="Lato"/>
              </a:rPr>
              <a:t>decisions</a:t>
            </a:r>
            <a:r>
              <a:rPr lang="en" sz="1300">
                <a:solidFill>
                  <a:schemeClr val="accent1"/>
                </a:solidFill>
                <a:latin typeface="Lato"/>
                <a:ea typeface="Lato"/>
                <a:cs typeface="Lato"/>
                <a:sym typeface="Lato"/>
              </a:rPr>
              <a:t> are most volatile</a:t>
            </a:r>
            <a:endParaRPr sz="1300">
              <a:solidFill>
                <a:schemeClr val="accent1"/>
              </a:solidFill>
              <a:latin typeface="Lato"/>
              <a:ea typeface="Lato"/>
              <a:cs typeface="Lato"/>
              <a:sym typeface="La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4a6547f3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4a6547f3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Mortgage rates go up, home sales decline</a:t>
            </a:r>
            <a:endParaRPr/>
          </a:p>
          <a:p>
            <a:pPr indent="0" lvl="0" marL="0" rtl="0" algn="l">
              <a:spcBef>
                <a:spcPts val="0"/>
              </a:spcBef>
              <a:spcAft>
                <a:spcPts val="0"/>
              </a:spcAft>
              <a:buNone/>
            </a:pPr>
            <a:r>
              <a:rPr lang="en"/>
              <a:t>Mortgage rates decrease, home sales increase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latin typeface="Calibri"/>
                <a:ea typeface="Calibri"/>
                <a:cs typeface="Calibri"/>
                <a:sym typeface="Calibri"/>
              </a:rPr>
              <a:t>Comparing the home sale volatility to an external factor like the 30 YR mortgage also displayed a relationship. Here, the pattern shows that High APR discourages buyers. Taking a step further and analyzing these seven states to see if they also share volatility in their home values.</a:t>
            </a:r>
            <a:endParaRPr/>
          </a:p>
          <a:p>
            <a:pPr indent="0" lvl="0" marL="0" rtl="0" algn="l">
              <a:spcBef>
                <a:spcPts val="0"/>
              </a:spcBef>
              <a:spcAft>
                <a:spcPts val="0"/>
              </a:spcAft>
              <a:buNone/>
            </a:pPr>
            <a:r>
              <a:t/>
            </a:r>
            <a:endParaRPr/>
          </a:p>
          <a:p>
            <a:pPr indent="0" lvl="0" marL="0" rtl="0" algn="l">
              <a:lnSpc>
                <a:spcPct val="115000"/>
              </a:lnSpc>
              <a:spcBef>
                <a:spcPts val="0"/>
              </a:spcBef>
              <a:spcAft>
                <a:spcPts val="1600"/>
              </a:spcAft>
              <a:buNone/>
            </a:pPr>
            <a:r>
              <a:rPr lang="en" sz="1300">
                <a:solidFill>
                  <a:schemeClr val="accent1"/>
                </a:solidFill>
                <a:latin typeface="Lato"/>
                <a:ea typeface="Lato"/>
                <a:cs typeface="Lato"/>
                <a:sym typeface="Lato"/>
              </a:rPr>
              <a:t>After Exploring US states with most volatile home sales, which were Arizona, California, Florida, Georgia, Illinois, Ohio and Texas.  Compared those states with the APR of that time, Imposing the APR line on the Home Sales, we can visually see a relationship High interest rates depress home price growth and discourage buyers.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4a6547f3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4a6547f3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They didn’t exhibit much volatility but graphing them, We found that all 7 of the analyzed states have already reached their pre-2008 home values. Paying extra attention to Texas where we saw that Texas not only gained all its pre-2008 value around 2014 it has been rising and is close to passing an average home value of $200K which is a new high for Texas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Focus on Texas because only state that looks to pass the $200,000 average housing value and what is causing that? Which cities are causing that?</a:t>
            </a:r>
            <a:endParaRPr/>
          </a:p>
          <a:p>
            <a:pPr indent="0" lvl="0" marL="0" rtl="0" algn="l">
              <a:lnSpc>
                <a:spcPct val="115000"/>
              </a:lnSpc>
              <a:spcBef>
                <a:spcPts val="0"/>
              </a:spcBef>
              <a:spcAft>
                <a:spcPts val="1600"/>
              </a:spcAft>
              <a:buNone/>
            </a:pPr>
            <a:r>
              <a:rPr lang="en" sz="1300">
                <a:solidFill>
                  <a:schemeClr val="accent1"/>
                </a:solidFill>
                <a:latin typeface="Lato"/>
                <a:ea typeface="Lato"/>
                <a:cs typeface="Lato"/>
                <a:sym typeface="Lato"/>
              </a:rPr>
              <a:t>Comparing Home Values  for the selected seven states  show that they are all experiencing value growth and close to reach their pre-2008 value. Taking note that Average Home Value in Texas has surpassed pre-2008 and is climbing to a $200K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4efa350b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4efa350b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300">
                <a:solidFill>
                  <a:schemeClr val="accent1"/>
                </a:solidFill>
                <a:latin typeface="Lato"/>
                <a:ea typeface="Lato"/>
                <a:cs typeface="Lato"/>
                <a:sym typeface="Lato"/>
              </a:rPr>
              <a:t>We went to a granular level to see which cities are contributing to the rise in home values. You can see that the outliers in Dallas and Austin with home values over 1.2M are causing that skewness. </a:t>
            </a:r>
            <a:r>
              <a:rPr lang="en" sz="1300">
                <a:solidFill>
                  <a:schemeClr val="accent1"/>
                </a:solidFill>
                <a:latin typeface="Lato"/>
                <a:ea typeface="Lato"/>
                <a:cs typeface="Lato"/>
                <a:sym typeface="Lato"/>
              </a:rPr>
              <a:t>Even Though </a:t>
            </a:r>
            <a:r>
              <a:rPr lang="en" sz="1300">
                <a:solidFill>
                  <a:schemeClr val="accent1"/>
                </a:solidFill>
                <a:latin typeface="Lato"/>
                <a:ea typeface="Lato"/>
                <a:cs typeface="Lato"/>
                <a:sym typeface="Lato"/>
              </a:rPr>
              <a:t>Dallas has the highest average values. But according to Zillow data, Austin has the highest median home value, and  San Antonio has a higher median home value than Houston. So One thing to take under advisement from this data  is to not get discouraged when looking at average home values, because the entry of outliers can skew the numbers and make a city appear pricier. And Nicole will talk more about Dallas and Austin and other characteristics related to their housing market.</a:t>
            </a:r>
            <a:endParaRPr sz="13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t/>
            </a:r>
            <a:endParaRPr sz="1300">
              <a:solidFill>
                <a:schemeClr val="accent1"/>
              </a:solidFill>
              <a:latin typeface="Lato"/>
              <a:ea typeface="Lato"/>
              <a:cs typeface="Lato"/>
              <a:sym typeface="Lato"/>
            </a:endParaRPr>
          </a:p>
          <a:p>
            <a:pPr indent="0" lvl="0" marL="0" rtl="0" algn="l">
              <a:lnSpc>
                <a:spcPct val="115000"/>
              </a:lnSpc>
              <a:spcBef>
                <a:spcPts val="1600"/>
              </a:spcBef>
              <a:spcAft>
                <a:spcPts val="0"/>
              </a:spcAft>
              <a:buNone/>
            </a:pPr>
            <a:r>
              <a:t/>
            </a:r>
            <a:endParaRPr sz="1300">
              <a:solidFill>
                <a:schemeClr val="accent1"/>
              </a:solidFill>
              <a:latin typeface="Lato"/>
              <a:ea typeface="Lato"/>
              <a:cs typeface="Lato"/>
              <a:sym typeface="Lato"/>
            </a:endParaRPr>
          </a:p>
          <a:p>
            <a:pPr indent="0" lvl="0" marL="0" rtl="0" algn="l">
              <a:lnSpc>
                <a:spcPct val="115000"/>
              </a:lnSpc>
              <a:spcBef>
                <a:spcPts val="1600"/>
              </a:spcBef>
              <a:spcAft>
                <a:spcPts val="0"/>
              </a:spcAft>
              <a:buNone/>
            </a:pPr>
            <a:r>
              <a:rPr lang="en" sz="1300">
                <a:solidFill>
                  <a:schemeClr val="accent1"/>
                </a:solidFill>
                <a:latin typeface="Lato"/>
                <a:ea typeface="Lato"/>
                <a:cs typeface="Lato"/>
                <a:sym typeface="Lato"/>
              </a:rPr>
              <a:t>Deeper look Found that </a:t>
            </a:r>
            <a:r>
              <a:rPr lang="en" sz="1300">
                <a:solidFill>
                  <a:schemeClr val="accent1"/>
                </a:solidFill>
                <a:latin typeface="Lato"/>
                <a:ea typeface="Lato"/>
                <a:cs typeface="Lato"/>
                <a:sym typeface="Lato"/>
              </a:rPr>
              <a:t>Dallas is causing skewness in Texas averages as it has home values that are higher than 1.5M</a:t>
            </a:r>
            <a:endParaRPr sz="1300">
              <a:solidFill>
                <a:schemeClr val="accent1"/>
              </a:solidFill>
              <a:latin typeface="Lato"/>
              <a:ea typeface="Lato"/>
              <a:cs typeface="Lato"/>
              <a:sym typeface="Lato"/>
            </a:endParaRPr>
          </a:p>
          <a:p>
            <a:pPr indent="0" lvl="0" marL="0" rtl="0" algn="l">
              <a:lnSpc>
                <a:spcPct val="115000"/>
              </a:lnSpc>
              <a:spcBef>
                <a:spcPts val="1600"/>
              </a:spcBef>
              <a:spcAft>
                <a:spcPts val="1600"/>
              </a:spcAft>
              <a:buNone/>
            </a:pPr>
            <a:r>
              <a:rPr lang="en" sz="1300">
                <a:solidFill>
                  <a:schemeClr val="accent1"/>
                </a:solidFill>
                <a:latin typeface="Lato"/>
                <a:ea typeface="Lato"/>
                <a:cs typeface="Lato"/>
                <a:sym typeface="Lato"/>
              </a:rPr>
              <a:t>Also , based on Zillow data, Some insights here are that Austin have the highest median Home values and that San Antonio have higher median value than Houston.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4f464f06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4f464f06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2A2A33"/>
                </a:solidFill>
                <a:highlight>
                  <a:srgbClr val="FFFFFF"/>
                </a:highlight>
              </a:rPr>
              <a:t>Days on Zillow: The median days on market of homes sold within a given month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idx="1" type="subTitle"/>
          </p:nvPr>
        </p:nvSpPr>
        <p:spPr>
          <a:xfrm>
            <a:off x="5653875" y="1882650"/>
            <a:ext cx="2781000" cy="137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Nicole Brown</a:t>
            </a:r>
            <a:endParaRPr/>
          </a:p>
          <a:p>
            <a:pPr indent="0" lvl="0" marL="0" rtl="0" algn="l">
              <a:spcBef>
                <a:spcPts val="0"/>
              </a:spcBef>
              <a:spcAft>
                <a:spcPts val="0"/>
              </a:spcAft>
              <a:buNone/>
            </a:pPr>
            <a:r>
              <a:rPr lang="en"/>
              <a:t>Sarah Haley</a:t>
            </a:r>
            <a:endParaRPr/>
          </a:p>
          <a:p>
            <a:pPr indent="0" lvl="0" marL="0" rtl="0" algn="l">
              <a:spcBef>
                <a:spcPts val="0"/>
              </a:spcBef>
              <a:spcAft>
                <a:spcPts val="0"/>
              </a:spcAft>
              <a:buNone/>
            </a:pPr>
            <a:r>
              <a:rPr lang="en"/>
              <a:t>Rachel Landers</a:t>
            </a:r>
            <a:endParaRPr/>
          </a:p>
          <a:p>
            <a:pPr indent="0" lvl="0" marL="0" rtl="0" algn="l">
              <a:spcBef>
                <a:spcPts val="0"/>
              </a:spcBef>
              <a:spcAft>
                <a:spcPts val="0"/>
              </a:spcAft>
              <a:buNone/>
            </a:pPr>
            <a:r>
              <a:rPr lang="en"/>
              <a:t>Arwa Najmi</a:t>
            </a:r>
            <a:endParaRPr/>
          </a:p>
        </p:txBody>
      </p:sp>
      <p:sp>
        <p:nvSpPr>
          <p:cNvPr id="87" name="Google Shape;87;p13"/>
          <p:cNvSpPr txBox="1"/>
          <p:nvPr/>
        </p:nvSpPr>
        <p:spPr>
          <a:xfrm>
            <a:off x="636500" y="199707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an American online real estate database company founded in 2006</a:t>
            </a:r>
            <a:endParaRPr>
              <a:latin typeface="Lato"/>
              <a:ea typeface="Lato"/>
              <a:cs typeface="Lato"/>
              <a:sym typeface="Lato"/>
            </a:endParaRPr>
          </a:p>
        </p:txBody>
      </p:sp>
      <p:pic>
        <p:nvPicPr>
          <p:cNvPr id="88" name="Google Shape;88;p13"/>
          <p:cNvPicPr preferRelativeResize="0"/>
          <p:nvPr/>
        </p:nvPicPr>
        <p:blipFill>
          <a:blip r:embed="rId3">
            <a:alphaModFix/>
          </a:blip>
          <a:stretch>
            <a:fillRect/>
          </a:stretch>
        </p:blipFill>
        <p:spPr>
          <a:xfrm>
            <a:off x="768074" y="1455575"/>
            <a:ext cx="1650301" cy="345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grpSp>
        <p:nvGrpSpPr>
          <p:cNvPr id="145" name="Google Shape;145;p22"/>
          <p:cNvGrpSpPr/>
          <p:nvPr/>
        </p:nvGrpSpPr>
        <p:grpSpPr>
          <a:xfrm>
            <a:off x="1232763" y="152400"/>
            <a:ext cx="8327163" cy="4838701"/>
            <a:chOff x="1232763" y="152400"/>
            <a:chExt cx="8327163" cy="4838701"/>
          </a:xfrm>
        </p:grpSpPr>
        <p:pic>
          <p:nvPicPr>
            <p:cNvPr id="146" name="Google Shape;146;p22"/>
            <p:cNvPicPr preferRelativeResize="0"/>
            <p:nvPr/>
          </p:nvPicPr>
          <p:blipFill>
            <a:blip r:embed="rId3">
              <a:alphaModFix/>
            </a:blip>
            <a:stretch>
              <a:fillRect/>
            </a:stretch>
          </p:blipFill>
          <p:spPr>
            <a:xfrm>
              <a:off x="1232763" y="152400"/>
              <a:ext cx="6678485" cy="4838701"/>
            </a:xfrm>
            <a:prstGeom prst="rect">
              <a:avLst/>
            </a:prstGeom>
            <a:noFill/>
            <a:ln>
              <a:noFill/>
            </a:ln>
          </p:spPr>
        </p:pic>
        <p:cxnSp>
          <p:nvCxnSpPr>
            <p:cNvPr id="147" name="Google Shape;147;p22"/>
            <p:cNvCxnSpPr/>
            <p:nvPr/>
          </p:nvCxnSpPr>
          <p:spPr>
            <a:xfrm>
              <a:off x="7594925" y="2286825"/>
              <a:ext cx="377400" cy="0"/>
            </a:xfrm>
            <a:prstGeom prst="straightConnector1">
              <a:avLst/>
            </a:prstGeom>
            <a:noFill/>
            <a:ln cap="flat" cmpd="sng" w="28575">
              <a:solidFill>
                <a:srgbClr val="FF0000"/>
              </a:solidFill>
              <a:prstDash val="solid"/>
              <a:round/>
              <a:headEnd len="med" w="med" type="none"/>
              <a:tailEnd len="med" w="med" type="none"/>
            </a:ln>
          </p:spPr>
        </p:cxnSp>
        <p:cxnSp>
          <p:nvCxnSpPr>
            <p:cNvPr id="148" name="Google Shape;148;p22"/>
            <p:cNvCxnSpPr/>
            <p:nvPr/>
          </p:nvCxnSpPr>
          <p:spPr>
            <a:xfrm>
              <a:off x="7594925" y="2794450"/>
              <a:ext cx="377400" cy="0"/>
            </a:xfrm>
            <a:prstGeom prst="straightConnector1">
              <a:avLst/>
            </a:prstGeom>
            <a:noFill/>
            <a:ln cap="flat" cmpd="sng" w="28575">
              <a:solidFill>
                <a:srgbClr val="000000"/>
              </a:solidFill>
              <a:prstDash val="solid"/>
              <a:round/>
              <a:headEnd len="med" w="med" type="none"/>
              <a:tailEnd len="med" w="med" type="none"/>
            </a:ln>
          </p:spPr>
        </p:cxnSp>
        <p:sp>
          <p:nvSpPr>
            <p:cNvPr id="149" name="Google Shape;149;p22"/>
            <p:cNvSpPr txBox="1"/>
            <p:nvPr/>
          </p:nvSpPr>
          <p:spPr>
            <a:xfrm>
              <a:off x="8651450" y="2934350"/>
              <a:ext cx="377400" cy="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50" name="Google Shape;150;p22"/>
            <p:cNvSpPr txBox="1"/>
            <p:nvPr/>
          </p:nvSpPr>
          <p:spPr>
            <a:xfrm>
              <a:off x="8016725" y="2094525"/>
              <a:ext cx="1543200" cy="19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Med List Price</a:t>
              </a:r>
              <a:endParaRPr sz="1200">
                <a:latin typeface="Lato"/>
                <a:ea typeface="Lato"/>
                <a:cs typeface="Lato"/>
                <a:sym typeface="Lato"/>
              </a:endParaRPr>
            </a:p>
          </p:txBody>
        </p:sp>
        <p:sp>
          <p:nvSpPr>
            <p:cNvPr id="151" name="Google Shape;151;p22"/>
            <p:cNvSpPr txBox="1"/>
            <p:nvPr/>
          </p:nvSpPr>
          <p:spPr>
            <a:xfrm>
              <a:off x="8016725" y="2628100"/>
              <a:ext cx="1543200" cy="3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Med Sale Price</a:t>
              </a:r>
              <a:endParaRPr>
                <a:latin typeface="Lato"/>
                <a:ea typeface="Lato"/>
                <a:cs typeface="Lato"/>
                <a:sym typeface="La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Google Shape;156;p23"/>
          <p:cNvPicPr preferRelativeResize="0"/>
          <p:nvPr/>
        </p:nvPicPr>
        <p:blipFill>
          <a:blip r:embed="rId3">
            <a:alphaModFix/>
          </a:blip>
          <a:stretch>
            <a:fillRect/>
          </a:stretch>
        </p:blipFill>
        <p:spPr>
          <a:xfrm>
            <a:off x="1088388" y="0"/>
            <a:ext cx="7307623" cy="514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id="161" name="Google Shape;161;p24"/>
          <p:cNvPicPr preferRelativeResize="0"/>
          <p:nvPr/>
        </p:nvPicPr>
        <p:blipFill>
          <a:blip r:embed="rId3">
            <a:alphaModFix/>
          </a:blip>
          <a:stretch>
            <a:fillRect/>
          </a:stretch>
        </p:blipFill>
        <p:spPr>
          <a:xfrm>
            <a:off x="2781850" y="2601292"/>
            <a:ext cx="3785876" cy="2542208"/>
          </a:xfrm>
          <a:prstGeom prst="rect">
            <a:avLst/>
          </a:prstGeom>
          <a:noFill/>
          <a:ln>
            <a:noFill/>
          </a:ln>
        </p:spPr>
      </p:pic>
      <p:pic>
        <p:nvPicPr>
          <p:cNvPr id="162" name="Google Shape;162;p24"/>
          <p:cNvPicPr preferRelativeResize="0"/>
          <p:nvPr/>
        </p:nvPicPr>
        <p:blipFill>
          <a:blip r:embed="rId4">
            <a:alphaModFix/>
          </a:blip>
          <a:stretch>
            <a:fillRect/>
          </a:stretch>
        </p:blipFill>
        <p:spPr>
          <a:xfrm>
            <a:off x="0" y="0"/>
            <a:ext cx="3996400" cy="2705650"/>
          </a:xfrm>
          <a:prstGeom prst="rect">
            <a:avLst/>
          </a:prstGeom>
          <a:noFill/>
          <a:ln>
            <a:noFill/>
          </a:ln>
        </p:spPr>
      </p:pic>
      <p:pic>
        <p:nvPicPr>
          <p:cNvPr id="163" name="Google Shape;163;p24"/>
          <p:cNvPicPr preferRelativeResize="0"/>
          <p:nvPr/>
        </p:nvPicPr>
        <p:blipFill>
          <a:blip r:embed="rId5">
            <a:alphaModFix/>
          </a:blip>
          <a:stretch>
            <a:fillRect/>
          </a:stretch>
        </p:blipFill>
        <p:spPr>
          <a:xfrm>
            <a:off x="5358125" y="0"/>
            <a:ext cx="3785876" cy="2645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Concern: End-of-Cycle Economics</a:t>
            </a:r>
            <a:endParaRPr/>
          </a:p>
        </p:txBody>
      </p:sp>
      <p:sp>
        <p:nvSpPr>
          <p:cNvPr id="169" name="Google Shape;169;p25"/>
          <p:cNvSpPr txBox="1"/>
          <p:nvPr>
            <p:ph idx="4294967295" type="body"/>
          </p:nvPr>
        </p:nvSpPr>
        <p:spPr>
          <a:xfrm>
            <a:off x="860825" y="1834350"/>
            <a:ext cx="6210600" cy="148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How will the next recession impact home values?</a:t>
            </a:r>
            <a:endParaRPr/>
          </a:p>
        </p:txBody>
      </p:sp>
      <p:sp>
        <p:nvSpPr>
          <p:cNvPr id="170" name="Google Shape;170;p25"/>
          <p:cNvSpPr txBox="1"/>
          <p:nvPr>
            <p:ph type="title"/>
          </p:nvPr>
        </p:nvSpPr>
        <p:spPr>
          <a:xfrm>
            <a:off x="729450" y="2797675"/>
            <a:ext cx="60057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Zillow Home Value Index</a:t>
            </a:r>
            <a:endParaRPr/>
          </a:p>
        </p:txBody>
      </p:sp>
      <p:sp>
        <p:nvSpPr>
          <p:cNvPr id="171" name="Google Shape;171;p25"/>
          <p:cNvSpPr txBox="1"/>
          <p:nvPr>
            <p:ph idx="4294967295" type="body"/>
          </p:nvPr>
        </p:nvSpPr>
        <p:spPr>
          <a:xfrm>
            <a:off x="860825" y="3443925"/>
            <a:ext cx="7879200" cy="159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smoothed, seasonally adjusted </a:t>
            </a:r>
            <a:r>
              <a:rPr b="1" lang="en"/>
              <a:t>measure of the median estimated home value</a:t>
            </a:r>
            <a:r>
              <a:rPr lang="en"/>
              <a:t> across a given region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pic>
        <p:nvPicPr>
          <p:cNvPr id="176" name="Google Shape;176;p26"/>
          <p:cNvPicPr preferRelativeResize="0"/>
          <p:nvPr/>
        </p:nvPicPr>
        <p:blipFill rotWithShape="1">
          <a:blip r:embed="rId3">
            <a:alphaModFix/>
          </a:blip>
          <a:srcRect b="13760" l="0" r="0" t="17054"/>
          <a:stretch/>
        </p:blipFill>
        <p:spPr>
          <a:xfrm>
            <a:off x="1640813" y="1081675"/>
            <a:ext cx="5758536" cy="3983926"/>
          </a:xfrm>
          <a:prstGeom prst="rect">
            <a:avLst/>
          </a:prstGeom>
          <a:noFill/>
          <a:ln>
            <a:noFill/>
          </a:ln>
        </p:spPr>
      </p:pic>
      <p:sp>
        <p:nvSpPr>
          <p:cNvPr id="177" name="Google Shape;177;p26"/>
          <p:cNvSpPr txBox="1"/>
          <p:nvPr>
            <p:ph idx="4294967295" type="title"/>
          </p:nvPr>
        </p:nvSpPr>
        <p:spPr>
          <a:xfrm>
            <a:off x="675875" y="5464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Texas &amp; California: Zillow Home Value Index</a:t>
            </a:r>
            <a:endParaRPr/>
          </a:p>
        </p:txBody>
      </p:sp>
      <p:sp>
        <p:nvSpPr>
          <p:cNvPr id="178" name="Google Shape;178;p26"/>
          <p:cNvSpPr txBox="1"/>
          <p:nvPr/>
        </p:nvSpPr>
        <p:spPr>
          <a:xfrm>
            <a:off x="4307300" y="3468325"/>
            <a:ext cx="16179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Lato"/>
                <a:ea typeface="Lato"/>
                <a:cs typeface="Lato"/>
                <a:sym typeface="Lato"/>
              </a:rPr>
              <a:t>‘08 </a:t>
            </a:r>
            <a:r>
              <a:rPr lang="en" sz="800">
                <a:latin typeface="Lato"/>
                <a:ea typeface="Lato"/>
                <a:cs typeface="Lato"/>
                <a:sym typeface="Lato"/>
              </a:rPr>
              <a:t>Recession</a:t>
            </a:r>
            <a:endParaRPr sz="800">
              <a:latin typeface="Lato"/>
              <a:ea typeface="Lato"/>
              <a:cs typeface="Lato"/>
              <a:sym typeface="Lato"/>
            </a:endParaRPr>
          </a:p>
          <a:p>
            <a:pPr indent="0" lvl="0" marL="0" rtl="0" algn="l">
              <a:spcBef>
                <a:spcPts val="0"/>
              </a:spcBef>
              <a:spcAft>
                <a:spcPts val="0"/>
              </a:spcAft>
              <a:buNone/>
            </a:pPr>
            <a:r>
              <a:t/>
            </a:r>
            <a:endParaRPr sz="8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pic>
        <p:nvPicPr>
          <p:cNvPr id="183" name="Google Shape;183;p27"/>
          <p:cNvPicPr preferRelativeResize="0"/>
          <p:nvPr/>
        </p:nvPicPr>
        <p:blipFill rotWithShape="1">
          <a:blip r:embed="rId3">
            <a:alphaModFix/>
          </a:blip>
          <a:srcRect b="0" l="0" r="0" t="16694"/>
          <a:stretch/>
        </p:blipFill>
        <p:spPr>
          <a:xfrm>
            <a:off x="4661250" y="1298600"/>
            <a:ext cx="4432649" cy="3692498"/>
          </a:xfrm>
          <a:prstGeom prst="rect">
            <a:avLst/>
          </a:prstGeom>
          <a:noFill/>
          <a:ln>
            <a:noFill/>
          </a:ln>
        </p:spPr>
      </p:pic>
      <p:pic>
        <p:nvPicPr>
          <p:cNvPr id="184" name="Google Shape;184;p27"/>
          <p:cNvPicPr preferRelativeResize="0"/>
          <p:nvPr/>
        </p:nvPicPr>
        <p:blipFill rotWithShape="1">
          <a:blip r:embed="rId4">
            <a:alphaModFix/>
          </a:blip>
          <a:srcRect b="0" l="0" r="0" t="15746"/>
          <a:stretch/>
        </p:blipFill>
        <p:spPr>
          <a:xfrm>
            <a:off x="50050" y="1298600"/>
            <a:ext cx="4382600" cy="3692498"/>
          </a:xfrm>
          <a:prstGeom prst="rect">
            <a:avLst/>
          </a:prstGeom>
          <a:noFill/>
          <a:ln>
            <a:noFill/>
          </a:ln>
        </p:spPr>
      </p:pic>
      <p:sp>
        <p:nvSpPr>
          <p:cNvPr id="185" name="Google Shape;185;p27"/>
          <p:cNvSpPr txBox="1"/>
          <p:nvPr>
            <p:ph idx="4294967295" type="title"/>
          </p:nvPr>
        </p:nvSpPr>
        <p:spPr>
          <a:xfrm>
            <a:off x="729450" y="232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Texas</a:t>
            </a:r>
            <a:r>
              <a:rPr lang="en" sz="2200"/>
              <a:t>: </a:t>
            </a:r>
            <a:endParaRPr b="0" sz="2200"/>
          </a:p>
          <a:p>
            <a:pPr indent="0" lvl="0" marL="0" rtl="0" algn="l">
              <a:spcBef>
                <a:spcPts val="0"/>
              </a:spcBef>
              <a:spcAft>
                <a:spcPts val="0"/>
              </a:spcAft>
              <a:buNone/>
            </a:pPr>
            <a:r>
              <a:rPr b="0" lang="en" sz="1800"/>
              <a:t>Faster Recovery,</a:t>
            </a:r>
            <a:endParaRPr b="0" sz="1800"/>
          </a:p>
          <a:p>
            <a:pPr indent="0" lvl="0" marL="0" rtl="0" algn="l">
              <a:spcBef>
                <a:spcPts val="0"/>
              </a:spcBef>
              <a:spcAft>
                <a:spcPts val="0"/>
              </a:spcAft>
              <a:buNone/>
            </a:pPr>
            <a:r>
              <a:rPr b="0" lang="en" sz="1800"/>
              <a:t>Long Term Growth</a:t>
            </a:r>
            <a:endParaRPr b="0" sz="1800"/>
          </a:p>
        </p:txBody>
      </p:sp>
      <p:sp>
        <p:nvSpPr>
          <p:cNvPr id="186" name="Google Shape;186;p27"/>
          <p:cNvSpPr txBox="1"/>
          <p:nvPr>
            <p:ph idx="4294967295" type="title"/>
          </p:nvPr>
        </p:nvSpPr>
        <p:spPr>
          <a:xfrm>
            <a:off x="4904175" y="23250"/>
            <a:ext cx="3846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California</a:t>
            </a:r>
            <a:r>
              <a:rPr lang="en" sz="2200"/>
              <a:t>: </a:t>
            </a:r>
            <a:endParaRPr sz="2200"/>
          </a:p>
          <a:p>
            <a:pPr indent="0" lvl="0" marL="0" rtl="0" algn="l">
              <a:spcBef>
                <a:spcPts val="0"/>
              </a:spcBef>
              <a:spcAft>
                <a:spcPts val="0"/>
              </a:spcAft>
              <a:buNone/>
            </a:pPr>
            <a:r>
              <a:rPr b="0" lang="en" sz="1800"/>
              <a:t>Drawn-out Recovery, </a:t>
            </a:r>
            <a:endParaRPr b="0" sz="1800"/>
          </a:p>
          <a:p>
            <a:pPr indent="0" lvl="0" marL="0" rtl="0" algn="l">
              <a:spcBef>
                <a:spcPts val="0"/>
              </a:spcBef>
              <a:spcAft>
                <a:spcPts val="0"/>
              </a:spcAft>
              <a:buNone/>
            </a:pPr>
            <a:r>
              <a:rPr b="0" lang="en" sz="1800"/>
              <a:t>Stalling Growth</a:t>
            </a:r>
            <a:endParaRPr b="0" sz="1800"/>
          </a:p>
        </p:txBody>
      </p:sp>
      <p:sp>
        <p:nvSpPr>
          <p:cNvPr id="187" name="Google Shape;187;p27"/>
          <p:cNvSpPr/>
          <p:nvPr/>
        </p:nvSpPr>
        <p:spPr>
          <a:xfrm>
            <a:off x="5545500" y="4623600"/>
            <a:ext cx="2065800" cy="367500"/>
          </a:xfrm>
          <a:prstGeom prst="rect">
            <a:avLst/>
          </a:prstGeom>
          <a:no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8" name="Google Shape;188;p27"/>
          <p:cNvCxnSpPr/>
          <p:nvPr/>
        </p:nvCxnSpPr>
        <p:spPr>
          <a:xfrm>
            <a:off x="5659475" y="4807350"/>
            <a:ext cx="378900" cy="0"/>
          </a:xfrm>
          <a:prstGeom prst="straightConnector1">
            <a:avLst/>
          </a:prstGeom>
          <a:noFill/>
          <a:ln cap="flat" cmpd="sng" w="9525">
            <a:solidFill>
              <a:srgbClr val="000000"/>
            </a:solidFill>
            <a:prstDash val="solid"/>
            <a:round/>
            <a:headEnd len="med" w="med" type="none"/>
            <a:tailEnd len="med" w="med" type="none"/>
          </a:ln>
        </p:spPr>
      </p:cxnSp>
      <p:sp>
        <p:nvSpPr>
          <p:cNvPr id="189" name="Google Shape;189;p27"/>
          <p:cNvSpPr txBox="1"/>
          <p:nvPr/>
        </p:nvSpPr>
        <p:spPr>
          <a:xfrm>
            <a:off x="6038375" y="4566200"/>
            <a:ext cx="16992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Pre-Recession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ZHVI  </a:t>
            </a:r>
            <a:r>
              <a:rPr lang="en" sz="1000">
                <a:latin typeface="Lato"/>
                <a:ea typeface="Lato"/>
                <a:cs typeface="Lato"/>
                <a:sym typeface="Lato"/>
              </a:rPr>
              <a:t>Maximum </a:t>
            </a:r>
            <a:endParaRPr sz="10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8"/>
          <p:cNvSpPr txBox="1"/>
          <p:nvPr/>
        </p:nvSpPr>
        <p:spPr>
          <a:xfrm>
            <a:off x="2912925" y="2467200"/>
            <a:ext cx="4837800" cy="1926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Sell West, buy Northeast</a:t>
            </a:r>
            <a:br>
              <a:rPr lang="en">
                <a:solidFill>
                  <a:srgbClr val="FFFFFF"/>
                </a:solidFill>
                <a:latin typeface="Lato"/>
                <a:ea typeface="Lato"/>
                <a:cs typeface="Lato"/>
                <a:sym typeface="Lato"/>
              </a:rPr>
            </a:b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Median Home Values  important  when house hunting</a:t>
            </a:r>
            <a:br>
              <a:rPr lang="en">
                <a:solidFill>
                  <a:srgbClr val="FFFFFF"/>
                </a:solidFill>
                <a:latin typeface="Lato"/>
                <a:ea typeface="Lato"/>
                <a:cs typeface="Lato"/>
                <a:sym typeface="Lato"/>
              </a:rPr>
            </a:b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March to July for fastest sale </a:t>
            </a:r>
            <a:br>
              <a:rPr lang="en">
                <a:solidFill>
                  <a:srgbClr val="FFFFFF"/>
                </a:solidFill>
                <a:latin typeface="Lato"/>
                <a:ea typeface="Lato"/>
                <a:cs typeface="Lato"/>
                <a:sym typeface="Lato"/>
              </a:rPr>
            </a:b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Hot markets not always  best long term investments</a:t>
            </a:r>
            <a:endParaRPr>
              <a:solidFill>
                <a:srgbClr val="FFFFFF"/>
              </a:solidFill>
              <a:latin typeface="Lato"/>
              <a:ea typeface="Lato"/>
              <a:cs typeface="Lato"/>
              <a:sym typeface="Lato"/>
            </a:endParaRPr>
          </a:p>
        </p:txBody>
      </p:sp>
      <p:sp>
        <p:nvSpPr>
          <p:cNvPr id="195" name="Google Shape;195;p28"/>
          <p:cNvSpPr txBox="1"/>
          <p:nvPr>
            <p:ph type="title"/>
          </p:nvPr>
        </p:nvSpPr>
        <p:spPr>
          <a:xfrm>
            <a:off x="729450" y="864300"/>
            <a:ext cx="7021200" cy="206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Concluding Thoughts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id="200" name="Google Shape;200;p29"/>
          <p:cNvPicPr preferRelativeResize="0"/>
          <p:nvPr/>
        </p:nvPicPr>
        <p:blipFill>
          <a:blip r:embed="rId3">
            <a:alphaModFix/>
          </a:blip>
          <a:stretch>
            <a:fillRect/>
          </a:stretch>
        </p:blipFill>
        <p:spPr>
          <a:xfrm>
            <a:off x="2000276" y="-253025"/>
            <a:ext cx="5649500" cy="5649550"/>
          </a:xfrm>
          <a:prstGeom prst="rect">
            <a:avLst/>
          </a:prstGeom>
          <a:noFill/>
          <a:ln>
            <a:noFill/>
          </a:ln>
        </p:spPr>
      </p:pic>
      <p:sp>
        <p:nvSpPr>
          <p:cNvPr id="201" name="Google Shape;201;p29"/>
          <p:cNvSpPr txBox="1"/>
          <p:nvPr>
            <p:ph idx="4294967295" type="title"/>
          </p:nvPr>
        </p:nvSpPr>
        <p:spPr>
          <a:xfrm>
            <a:off x="727650" y="1343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Nationwide Buyer-Seller Index over Time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buyer-seller index (bsi)?</a:t>
            </a:r>
            <a:endParaRPr/>
          </a:p>
        </p:txBody>
      </p:sp>
      <p:sp>
        <p:nvSpPr>
          <p:cNvPr id="94" name="Google Shape;94;p14"/>
          <p:cNvSpPr txBox="1"/>
          <p:nvPr>
            <p:ph idx="4294967295"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A2A33"/>
              </a:buClr>
              <a:buSzPts val="1800"/>
              <a:buChar char="●"/>
            </a:pPr>
            <a:r>
              <a:rPr lang="en" sz="1800">
                <a:solidFill>
                  <a:srgbClr val="2A2A33"/>
                </a:solidFill>
                <a:highlight>
                  <a:srgbClr val="FFFFFF"/>
                </a:highlight>
              </a:rPr>
              <a:t>Median sale-to-list price ratio</a:t>
            </a:r>
            <a:endParaRPr sz="1800">
              <a:solidFill>
                <a:srgbClr val="2A2A33"/>
              </a:solidFill>
              <a:highlight>
                <a:srgbClr val="FFFFFF"/>
              </a:highlight>
            </a:endParaRPr>
          </a:p>
          <a:p>
            <a:pPr indent="-342900" lvl="0" marL="457200" rtl="0" algn="l">
              <a:spcBef>
                <a:spcPts val="0"/>
              </a:spcBef>
              <a:spcAft>
                <a:spcPts val="0"/>
              </a:spcAft>
              <a:buClr>
                <a:srgbClr val="2A2A33"/>
              </a:buClr>
              <a:buSzPts val="1800"/>
              <a:buChar char="●"/>
            </a:pPr>
            <a:r>
              <a:rPr lang="en" sz="1800">
                <a:solidFill>
                  <a:srgbClr val="2A2A33"/>
                </a:solidFill>
                <a:highlight>
                  <a:srgbClr val="FFFFFF"/>
                </a:highlight>
              </a:rPr>
              <a:t>Share of listings with a price cut</a:t>
            </a:r>
            <a:endParaRPr sz="1800">
              <a:solidFill>
                <a:srgbClr val="2A2A33"/>
              </a:solidFill>
              <a:highlight>
                <a:srgbClr val="FFFFFF"/>
              </a:highlight>
            </a:endParaRPr>
          </a:p>
          <a:p>
            <a:pPr indent="-342900" lvl="0" marL="457200" rtl="0" algn="l">
              <a:spcBef>
                <a:spcPts val="0"/>
              </a:spcBef>
              <a:spcAft>
                <a:spcPts val="0"/>
              </a:spcAft>
              <a:buClr>
                <a:srgbClr val="2A2A33"/>
              </a:buClr>
              <a:buSzPts val="1800"/>
              <a:buChar char="●"/>
            </a:pPr>
            <a:r>
              <a:rPr lang="en" sz="1800">
                <a:solidFill>
                  <a:srgbClr val="2A2A33"/>
                </a:solidFill>
                <a:highlight>
                  <a:srgbClr val="FFFFFF"/>
                </a:highlight>
              </a:rPr>
              <a:t>Median time on market for homes in a given region and month</a:t>
            </a:r>
            <a:endParaRPr sz="1800">
              <a:solidFill>
                <a:srgbClr val="2A2A33"/>
              </a:solidFill>
              <a:highlight>
                <a:srgbClr val="FFFFFF"/>
              </a:highlight>
            </a:endParaRPr>
          </a:p>
          <a:p>
            <a:pPr indent="0" lvl="0" marL="0" rtl="0" algn="l">
              <a:spcBef>
                <a:spcPts val="1600"/>
              </a:spcBef>
              <a:spcAft>
                <a:spcPts val="1600"/>
              </a:spcAft>
              <a:buNone/>
            </a:pPr>
            <a:r>
              <a:rPr lang="en" sz="1800">
                <a:solidFill>
                  <a:srgbClr val="2A2A33"/>
                </a:solidFill>
                <a:highlight>
                  <a:srgbClr val="FFFFFF"/>
                </a:highlight>
              </a:rPr>
              <a:t>Two ways in which the BSI is calculated: cross-regional and cross-time</a:t>
            </a:r>
            <a:endParaRPr sz="1800">
              <a:solidFill>
                <a:srgbClr val="2A2A33"/>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idx="4294967295" type="title"/>
          </p:nvPr>
        </p:nvSpPr>
        <p:spPr>
          <a:xfrm>
            <a:off x="727650" y="2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Cross-region </a:t>
            </a:r>
            <a:r>
              <a:rPr lang="en"/>
              <a:t>BSI varies </a:t>
            </a:r>
            <a:endParaRPr/>
          </a:p>
        </p:txBody>
      </p:sp>
      <p:pic>
        <p:nvPicPr>
          <p:cNvPr id="100" name="Google Shape;100;p15"/>
          <p:cNvPicPr preferRelativeResize="0"/>
          <p:nvPr/>
        </p:nvPicPr>
        <p:blipFill>
          <a:blip r:embed="rId3">
            <a:alphaModFix/>
          </a:blip>
          <a:stretch>
            <a:fillRect/>
          </a:stretch>
        </p:blipFill>
        <p:spPr>
          <a:xfrm>
            <a:off x="925825" y="558050"/>
            <a:ext cx="7292349" cy="4501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idx="4294967295" type="title"/>
          </p:nvPr>
        </p:nvSpPr>
        <p:spPr>
          <a:xfrm>
            <a:off x="727650" y="41750"/>
            <a:ext cx="7965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Cross-time BSI trends upward nationally</a:t>
            </a:r>
            <a:endParaRPr/>
          </a:p>
        </p:txBody>
      </p:sp>
      <p:pic>
        <p:nvPicPr>
          <p:cNvPr id="106" name="Google Shape;106;p16"/>
          <p:cNvPicPr preferRelativeResize="0"/>
          <p:nvPr/>
        </p:nvPicPr>
        <p:blipFill>
          <a:blip r:embed="rId3">
            <a:alphaModFix/>
          </a:blip>
          <a:stretch>
            <a:fillRect/>
          </a:stretch>
        </p:blipFill>
        <p:spPr>
          <a:xfrm>
            <a:off x="974451" y="655851"/>
            <a:ext cx="7195099" cy="4441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 Sales by State</a:t>
            </a:r>
            <a:endParaRPr/>
          </a:p>
        </p:txBody>
      </p:sp>
      <p:sp>
        <p:nvSpPr>
          <p:cNvPr id="112" name="Google Shape;112;p17"/>
          <p:cNvSpPr txBox="1"/>
          <p:nvPr>
            <p:ph idx="4294967295"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States with most volatile Home Sales are:</a:t>
            </a:r>
            <a:endParaRPr>
              <a:solidFill>
                <a:srgbClr val="000000"/>
              </a:solidFill>
            </a:endParaRPr>
          </a:p>
          <a:p>
            <a:pPr indent="-311150" lvl="0" marL="457200" rtl="0" algn="l">
              <a:spcBef>
                <a:spcPts val="1600"/>
              </a:spcBef>
              <a:spcAft>
                <a:spcPts val="0"/>
              </a:spcAft>
              <a:buClr>
                <a:srgbClr val="000000"/>
              </a:buClr>
              <a:buSzPts val="1300"/>
              <a:buChar char="●"/>
            </a:pPr>
            <a:r>
              <a:rPr lang="en">
                <a:solidFill>
                  <a:srgbClr val="000000"/>
                </a:solidFill>
              </a:rPr>
              <a:t>Arizona</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California</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 Florida</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 Georgia</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 Illinois</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Ohio</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Texas </a:t>
            </a:r>
            <a:endParaRPr>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idx="4294967295" type="title"/>
          </p:nvPr>
        </p:nvSpPr>
        <p:spPr>
          <a:xfrm>
            <a:off x="264675" y="130425"/>
            <a:ext cx="6066000" cy="8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High APR </a:t>
            </a:r>
            <a:r>
              <a:rPr lang="en" sz="2400"/>
              <a:t>discourages</a:t>
            </a:r>
            <a:r>
              <a:rPr lang="en" sz="2400"/>
              <a:t> home sales </a:t>
            </a:r>
            <a:endParaRPr sz="2400"/>
          </a:p>
        </p:txBody>
      </p:sp>
      <p:pic>
        <p:nvPicPr>
          <p:cNvPr id="118" name="Google Shape;118;p18"/>
          <p:cNvPicPr preferRelativeResize="0"/>
          <p:nvPr/>
        </p:nvPicPr>
        <p:blipFill>
          <a:blip r:embed="rId3">
            <a:alphaModFix/>
          </a:blip>
          <a:stretch>
            <a:fillRect/>
          </a:stretch>
        </p:blipFill>
        <p:spPr>
          <a:xfrm>
            <a:off x="96050" y="648000"/>
            <a:ext cx="8889375" cy="4297076"/>
          </a:xfrm>
          <a:prstGeom prst="rect">
            <a:avLst/>
          </a:prstGeom>
          <a:noFill/>
          <a:ln>
            <a:noFill/>
          </a:ln>
        </p:spPr>
      </p:pic>
      <p:grpSp>
        <p:nvGrpSpPr>
          <p:cNvPr id="119" name="Google Shape;119;p18"/>
          <p:cNvGrpSpPr/>
          <p:nvPr/>
        </p:nvGrpSpPr>
        <p:grpSpPr>
          <a:xfrm>
            <a:off x="6508900" y="4169050"/>
            <a:ext cx="2066575" cy="367500"/>
            <a:chOff x="6508900" y="4169050"/>
            <a:chExt cx="2066575" cy="367500"/>
          </a:xfrm>
        </p:grpSpPr>
        <p:sp>
          <p:nvSpPr>
            <p:cNvPr id="120" name="Google Shape;120;p18"/>
            <p:cNvSpPr/>
            <p:nvPr/>
          </p:nvSpPr>
          <p:spPr>
            <a:xfrm>
              <a:off x="6508900" y="4169050"/>
              <a:ext cx="1951800" cy="367500"/>
            </a:xfrm>
            <a:prstGeom prst="rect">
              <a:avLst/>
            </a:prstGeom>
            <a:no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1" name="Google Shape;121;p18"/>
            <p:cNvCxnSpPr/>
            <p:nvPr/>
          </p:nvCxnSpPr>
          <p:spPr>
            <a:xfrm flipH="1" rot="10800000">
              <a:off x="6611075" y="4285600"/>
              <a:ext cx="265200" cy="134400"/>
            </a:xfrm>
            <a:prstGeom prst="straightConnector1">
              <a:avLst/>
            </a:prstGeom>
            <a:noFill/>
            <a:ln cap="flat" cmpd="sng" w="9525">
              <a:solidFill>
                <a:srgbClr val="9900FF"/>
              </a:solidFill>
              <a:prstDash val="solid"/>
              <a:round/>
              <a:headEnd len="med" w="med" type="none"/>
              <a:tailEnd len="med" w="med" type="none"/>
            </a:ln>
          </p:spPr>
        </p:cxnSp>
        <p:sp>
          <p:nvSpPr>
            <p:cNvPr id="122" name="Google Shape;122;p18"/>
            <p:cNvSpPr txBox="1"/>
            <p:nvPr/>
          </p:nvSpPr>
          <p:spPr>
            <a:xfrm>
              <a:off x="6876275" y="4169050"/>
              <a:ext cx="1699200" cy="1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Mortgage Rate (APR)</a:t>
              </a:r>
              <a:endParaRPr sz="1000">
                <a:latin typeface="Lato"/>
                <a:ea typeface="Lato"/>
                <a:cs typeface="Lato"/>
                <a:sym typeface="La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9"/>
          <p:cNvSpPr txBox="1"/>
          <p:nvPr>
            <p:ph idx="4294967295" type="title"/>
          </p:nvPr>
        </p:nvSpPr>
        <p:spPr>
          <a:xfrm>
            <a:off x="0" y="334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 Values by states</a:t>
            </a:r>
            <a:endParaRPr/>
          </a:p>
        </p:txBody>
      </p:sp>
      <p:pic>
        <p:nvPicPr>
          <p:cNvPr id="128" name="Google Shape;128;p19"/>
          <p:cNvPicPr preferRelativeResize="0"/>
          <p:nvPr/>
        </p:nvPicPr>
        <p:blipFill>
          <a:blip r:embed="rId3">
            <a:alphaModFix/>
          </a:blip>
          <a:stretch>
            <a:fillRect/>
          </a:stretch>
        </p:blipFill>
        <p:spPr>
          <a:xfrm>
            <a:off x="162450" y="869350"/>
            <a:ext cx="8818576" cy="41937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idx="4294967295" type="title"/>
          </p:nvPr>
        </p:nvSpPr>
        <p:spPr>
          <a:xfrm>
            <a:off x="0" y="231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Texas in Focus</a:t>
            </a:r>
            <a:endParaRPr/>
          </a:p>
          <a:p>
            <a:pPr indent="0" lvl="0" marL="0" rtl="0" algn="l">
              <a:spcBef>
                <a:spcPts val="0"/>
              </a:spcBef>
              <a:spcAft>
                <a:spcPts val="0"/>
              </a:spcAft>
              <a:buNone/>
            </a:pPr>
            <a:r>
              <a:t/>
            </a:r>
            <a:endParaRPr/>
          </a:p>
        </p:txBody>
      </p:sp>
      <p:pic>
        <p:nvPicPr>
          <p:cNvPr id="134" name="Google Shape;134;p20"/>
          <p:cNvPicPr preferRelativeResize="0"/>
          <p:nvPr/>
        </p:nvPicPr>
        <p:blipFill>
          <a:blip r:embed="rId3">
            <a:alphaModFix/>
          </a:blip>
          <a:stretch>
            <a:fillRect/>
          </a:stretch>
        </p:blipFill>
        <p:spPr>
          <a:xfrm>
            <a:off x="0" y="706375"/>
            <a:ext cx="9270377" cy="4437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Zillow Medians</a:t>
            </a:r>
            <a:endParaRPr/>
          </a:p>
        </p:txBody>
      </p:sp>
      <p:sp>
        <p:nvSpPr>
          <p:cNvPr id="140" name="Google Shape;140;p21"/>
          <p:cNvSpPr txBox="1"/>
          <p:nvPr>
            <p:ph idx="4294967295" type="body"/>
          </p:nvPr>
        </p:nvSpPr>
        <p:spPr>
          <a:xfrm>
            <a:off x="757350" y="2108475"/>
            <a:ext cx="7962000" cy="2261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100"/>
              </a:spcBef>
              <a:spcAft>
                <a:spcPts val="0"/>
              </a:spcAft>
              <a:buClr>
                <a:srgbClr val="2A2A33"/>
              </a:buClr>
              <a:buSzPts val="1800"/>
              <a:buChar char="●"/>
            </a:pPr>
            <a:r>
              <a:rPr lang="en" sz="1800">
                <a:solidFill>
                  <a:srgbClr val="2A2A33"/>
                </a:solidFill>
                <a:highlight>
                  <a:srgbClr val="FFFFFF"/>
                </a:highlight>
              </a:rPr>
              <a:t>Median list price</a:t>
            </a:r>
            <a:endParaRPr sz="1800">
              <a:solidFill>
                <a:srgbClr val="2A2A33"/>
              </a:solidFill>
              <a:highlight>
                <a:srgbClr val="FFFFFF"/>
              </a:highlight>
            </a:endParaRPr>
          </a:p>
          <a:p>
            <a:pPr indent="-342900" lvl="0" marL="457200" rtl="0" algn="l">
              <a:lnSpc>
                <a:spcPct val="150000"/>
              </a:lnSpc>
              <a:spcBef>
                <a:spcPts val="200"/>
              </a:spcBef>
              <a:spcAft>
                <a:spcPts val="0"/>
              </a:spcAft>
              <a:buClr>
                <a:srgbClr val="2A2A33"/>
              </a:buClr>
              <a:buSzPts val="1800"/>
              <a:buChar char="●"/>
            </a:pPr>
            <a:r>
              <a:rPr lang="en" sz="1800">
                <a:solidFill>
                  <a:srgbClr val="2A2A33"/>
                </a:solidFill>
                <a:highlight>
                  <a:srgbClr val="FFFFFF"/>
                </a:highlight>
              </a:rPr>
              <a:t>Median sale price</a:t>
            </a:r>
            <a:endParaRPr sz="1800">
              <a:solidFill>
                <a:srgbClr val="2A2A33"/>
              </a:solidFill>
              <a:highlight>
                <a:srgbClr val="FFFFFF"/>
              </a:highlight>
            </a:endParaRPr>
          </a:p>
          <a:p>
            <a:pPr indent="-342900" lvl="0" marL="457200" rtl="0" algn="l">
              <a:lnSpc>
                <a:spcPct val="150000"/>
              </a:lnSpc>
              <a:spcBef>
                <a:spcPts val="200"/>
              </a:spcBef>
              <a:spcAft>
                <a:spcPts val="0"/>
              </a:spcAft>
              <a:buClr>
                <a:srgbClr val="2A2A33"/>
              </a:buClr>
              <a:buSzPts val="1800"/>
              <a:buChar char="●"/>
            </a:pPr>
            <a:r>
              <a:rPr lang="en" sz="1800">
                <a:solidFill>
                  <a:srgbClr val="2A2A33"/>
                </a:solidFill>
                <a:highlight>
                  <a:srgbClr val="FFFFFF"/>
                </a:highlight>
              </a:rPr>
              <a:t>Days on Zillow</a:t>
            </a:r>
            <a:endParaRPr sz="1800">
              <a:solidFill>
                <a:srgbClr val="2A2A33"/>
              </a:solidFill>
              <a:highlight>
                <a:srgbClr val="FFFFFF"/>
              </a:highlight>
            </a:endParaRPr>
          </a:p>
          <a:p>
            <a:pPr indent="-342900" lvl="2" marL="1371600" rtl="0" algn="l">
              <a:lnSpc>
                <a:spcPct val="150000"/>
              </a:lnSpc>
              <a:spcBef>
                <a:spcPts val="200"/>
              </a:spcBef>
              <a:spcAft>
                <a:spcPts val="200"/>
              </a:spcAft>
              <a:buClr>
                <a:srgbClr val="2A2A33"/>
              </a:buClr>
              <a:buSzPts val="1800"/>
              <a:buChar char="■"/>
            </a:pPr>
            <a:r>
              <a:rPr lang="en" sz="1800">
                <a:solidFill>
                  <a:srgbClr val="2A2A33"/>
                </a:solidFill>
                <a:highlight>
                  <a:srgbClr val="FFFFFF"/>
                </a:highlight>
              </a:rPr>
              <a:t> Median days on market of homes sold within a given month</a:t>
            </a:r>
            <a:endParaRPr sz="1800">
              <a:solidFill>
                <a:srgbClr val="2A2A33"/>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