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4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  <a:srgbClr val="93C11E"/>
    <a:srgbClr val="ACC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90B7B-5F26-746E-3296-A02876288CE2}" v="8" dt="2024-03-11T19:52:12.030"/>
    <p1510:client id="{6F1E5FD0-27B4-D80A-66B4-A8F4ADC85A8E}" v="2" dt="2024-03-11T20:35:01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9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de Souza" userId="S::caio.souza@novigisolution.com.br::deb045d9-f5f5-48bf-97ac-af79efb6584d" providerId="AD" clId="Web-{57E8C5C1-3E48-1F18-9804-939F0171A01D}"/>
    <pc:docChg chg="modSld">
      <pc:chgData name="Caio de Souza" userId="S::caio.souza@novigisolution.com.br::deb045d9-f5f5-48bf-97ac-af79efb6584d" providerId="AD" clId="Web-{57E8C5C1-3E48-1F18-9804-939F0171A01D}" dt="2024-03-08T19:38:13.171" v="1" actId="20577"/>
      <pc:docMkLst>
        <pc:docMk/>
      </pc:docMkLst>
      <pc:sldChg chg="modSp">
        <pc:chgData name="Caio de Souza" userId="S::caio.souza@novigisolution.com.br::deb045d9-f5f5-48bf-97ac-af79efb6584d" providerId="AD" clId="Web-{57E8C5C1-3E48-1F18-9804-939F0171A01D}" dt="2024-03-08T19:38:13.171" v="1" actId="20577"/>
        <pc:sldMkLst>
          <pc:docMk/>
          <pc:sldMk cId="2213597404" sldId="256"/>
        </pc:sldMkLst>
        <pc:spChg chg="mod">
          <ac:chgData name="Caio de Souza" userId="S::caio.souza@novigisolution.com.br::deb045d9-f5f5-48bf-97ac-af79efb6584d" providerId="AD" clId="Web-{57E8C5C1-3E48-1F18-9804-939F0171A01D}" dt="2024-03-08T19:38:13.171" v="1" actId="20577"/>
          <ac:spMkLst>
            <pc:docMk/>
            <pc:sldMk cId="2213597404" sldId="256"/>
            <ac:spMk id="14" creationId="{CB56F405-9AC9-B024-69BD-AC6001F33C5D}"/>
          </ac:spMkLst>
        </pc:spChg>
      </pc:sldChg>
    </pc:docChg>
  </pc:docChgLst>
  <pc:docChgLst>
    <pc:chgData name="Caio de Souza" userId="S::caio.souza@novigisolution.com.br::deb045d9-f5f5-48bf-97ac-af79efb6584d" providerId="AD" clId="Web-{37A90B7B-5F26-746E-3296-A02876288CE2}"/>
    <pc:docChg chg="modSld">
      <pc:chgData name="Caio de Souza" userId="S::caio.souza@novigisolution.com.br::deb045d9-f5f5-48bf-97ac-af79efb6584d" providerId="AD" clId="Web-{37A90B7B-5F26-746E-3296-A02876288CE2}" dt="2024-03-11T19:52:12.030" v="7" actId="1076"/>
      <pc:docMkLst>
        <pc:docMk/>
      </pc:docMkLst>
      <pc:sldChg chg="modSp">
        <pc:chgData name="Caio de Souza" userId="S::caio.souza@novigisolution.com.br::deb045d9-f5f5-48bf-97ac-af79efb6584d" providerId="AD" clId="Web-{37A90B7B-5F26-746E-3296-A02876288CE2}" dt="2024-03-11T19:52:12.030" v="7" actId="1076"/>
        <pc:sldMkLst>
          <pc:docMk/>
          <pc:sldMk cId="2213597404" sldId="256"/>
        </pc:sldMkLst>
        <pc:spChg chg="mod">
          <ac:chgData name="Caio de Souza" userId="S::caio.souza@novigisolution.com.br::deb045d9-f5f5-48bf-97ac-af79efb6584d" providerId="AD" clId="Web-{37A90B7B-5F26-746E-3296-A02876288CE2}" dt="2024-03-11T19:30:41.214" v="3" actId="14100"/>
          <ac:spMkLst>
            <pc:docMk/>
            <pc:sldMk cId="2213597404" sldId="256"/>
            <ac:spMk id="14" creationId="{CB56F405-9AC9-B024-69BD-AC6001F33C5D}"/>
          </ac:spMkLst>
        </pc:spChg>
        <pc:spChg chg="mod">
          <ac:chgData name="Caio de Souza" userId="S::caio.souza@novigisolution.com.br::deb045d9-f5f5-48bf-97ac-af79efb6584d" providerId="AD" clId="Web-{37A90B7B-5F26-746E-3296-A02876288CE2}" dt="2024-03-11T19:52:03.123" v="5" actId="1076"/>
          <ac:spMkLst>
            <pc:docMk/>
            <pc:sldMk cId="2213597404" sldId="256"/>
            <ac:spMk id="17" creationId="{4D9C5BFB-0D5C-C1EC-F609-03E8FD41F9BC}"/>
          </ac:spMkLst>
        </pc:spChg>
        <pc:grpChg chg="mod">
          <ac:chgData name="Caio de Souza" userId="S::caio.souza@novigisolution.com.br::deb045d9-f5f5-48bf-97ac-af79efb6584d" providerId="AD" clId="Web-{37A90B7B-5F26-746E-3296-A02876288CE2}" dt="2024-03-11T19:52:12.030" v="7" actId="1076"/>
          <ac:grpSpMkLst>
            <pc:docMk/>
            <pc:sldMk cId="2213597404" sldId="256"/>
            <ac:grpSpMk id="20" creationId="{005AF7F5-FC1D-2F6B-3F70-FA2B56697DBF}"/>
          </ac:grpSpMkLst>
        </pc:grpChg>
      </pc:sldChg>
    </pc:docChg>
  </pc:docChgLst>
  <pc:docChgLst>
    <pc:chgData name="Caio de Souza" userId="S::caio.souza@novigisolution.com.br::deb045d9-f5f5-48bf-97ac-af79efb6584d" providerId="AD" clId="Web-{6F1E5FD0-27B4-D80A-66B4-A8F4ADC85A8E}"/>
    <pc:docChg chg="modSld">
      <pc:chgData name="Caio de Souza" userId="S::caio.souza@novigisolution.com.br::deb045d9-f5f5-48bf-97ac-af79efb6584d" providerId="AD" clId="Web-{6F1E5FD0-27B4-D80A-66B4-A8F4ADC85A8E}" dt="2024-03-11T20:35:01.251" v="1" actId="1076"/>
      <pc:docMkLst>
        <pc:docMk/>
      </pc:docMkLst>
      <pc:sldChg chg="modSp">
        <pc:chgData name="Caio de Souza" userId="S::caio.souza@novigisolution.com.br::deb045d9-f5f5-48bf-97ac-af79efb6584d" providerId="AD" clId="Web-{6F1E5FD0-27B4-D80A-66B4-A8F4ADC85A8E}" dt="2024-03-11T20:35:01.251" v="1" actId="1076"/>
        <pc:sldMkLst>
          <pc:docMk/>
          <pc:sldMk cId="2213597404" sldId="256"/>
        </pc:sldMkLst>
        <pc:grpChg chg="mod">
          <ac:chgData name="Caio de Souza" userId="S::caio.souza@novigisolution.com.br::deb045d9-f5f5-48bf-97ac-af79efb6584d" providerId="AD" clId="Web-{6F1E5FD0-27B4-D80A-66B4-A8F4ADC85A8E}" dt="2024-03-11T20:35:01.251" v="1" actId="1076"/>
          <ac:grpSpMkLst>
            <pc:docMk/>
            <pc:sldMk cId="2213597404" sldId="256"/>
            <ac:grpSpMk id="20" creationId="{005AF7F5-FC1D-2F6B-3F70-FA2B56697DB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98DD8-067C-B44B-A74D-D8595FA38030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C17AE-80C0-3544-9ED6-43D40F3C4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11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C17AE-80C0-3544-9ED6-43D40F3C41E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556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C17AE-80C0-3544-9ED6-43D40F3C41E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30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C17AE-80C0-3544-9ED6-43D40F3C41E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4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C17AE-80C0-3544-9ED6-43D40F3C41E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6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C17AE-80C0-3544-9ED6-43D40F3C41E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58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C17AE-80C0-3544-9ED6-43D40F3C41E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5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C17AE-80C0-3544-9ED6-43D40F3C41E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51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C17AE-80C0-3544-9ED6-43D40F3C41E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20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C17AE-80C0-3544-9ED6-43D40F3C41E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8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C17AE-80C0-3544-9ED6-43D40F3C41E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22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C17AE-80C0-3544-9ED6-43D40F3C41E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58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C17AE-80C0-3544-9ED6-43D40F3C41E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5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C17AE-80C0-3544-9ED6-43D40F3C41E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43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465DA-5B83-C6F9-E84D-EC5B710BA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9287BD-2190-7D2B-DBB3-C58227584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14CCB7-87F1-E93A-F35F-550F5D56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F49-544F-4944-BADA-97DC12E9690C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A6491-FF92-B364-3E78-09409183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C8570F-4394-F939-C5DC-E2D47883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C1B5-0608-794F-926B-842C2A09D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9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7F0FC-8F65-DE86-3CA8-D3A40B45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7A73C-1F54-9D86-48E8-0D708CF9F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CA797D-F85A-9B28-9210-7B87F525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F49-544F-4944-BADA-97DC12E9690C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E89FA8-EEC3-455C-E3AA-39C581E1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0391A-F437-F1C1-3036-F2AE3FDF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C1B5-0608-794F-926B-842C2A09D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1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AF71F0-B6EA-9ABD-117C-277ED7333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141047-A510-8CB8-A01D-0CA0184F3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443FC-5957-6705-EECF-6CEAD221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F49-544F-4944-BADA-97DC12E9690C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61A8FC-8F59-4072-A327-FC5130BA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FB80FB-6F8D-73EC-E624-6CF43E2C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C1B5-0608-794F-926B-842C2A09D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21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7782E-C789-DBD1-51B7-64479E75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06FD0-1FFE-5B56-DE7E-43DC6F8B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00681-E7CF-A1A9-2CE3-DEE39715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F49-544F-4944-BADA-97DC12E9690C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037E0-797D-A1E4-67E4-C18815EA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026060-921D-A082-AC30-A969D28B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C1B5-0608-794F-926B-842C2A09D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17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F8FA7-8DD7-AEB5-8914-58C3E2AF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0D8F3-18B4-A38D-10BD-202BBD74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AA091E-BB80-4A57-1F56-7543EA86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F49-544F-4944-BADA-97DC12E9690C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8A5BFC-E39D-7E0D-CC52-D4F60865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8C30-E8C0-4BAF-9C3C-E8AC554C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C1B5-0608-794F-926B-842C2A09D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5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3725F-F296-EEA7-DC10-CABB1A75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FE6571-147F-88CE-C187-0A9A9C723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85B977-55B5-7306-7B19-B51D048D7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F76D0E-3F09-4B17-6067-5C21A15F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F49-544F-4944-BADA-97DC12E9690C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F6A51F-440E-E73B-0487-C2AFF5D9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F4D24E-F614-C620-3E5F-F131997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C1B5-0608-794F-926B-842C2A09D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93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057C8-6A97-9985-4C55-332A92BB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3C8F22-A314-B981-FF89-A224EF7D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3E5C97-AF8F-2EA3-6B8E-CCDBCAF26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A999A5-8B77-1751-34A3-F71DD319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2D06AA-9BEC-ED06-6499-1180B576F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28ACA5-4572-3140-9B49-6E7CC5C6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F49-544F-4944-BADA-97DC12E9690C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7D625C-C7D2-8C7A-6F71-95236407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E74E83-6688-F2CE-8DFE-9E8C1518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C1B5-0608-794F-926B-842C2A09D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46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45458-AA43-2DDA-8BB6-D3EC0834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E4CF1A-F460-4014-1969-A0AF4170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F49-544F-4944-BADA-97DC12E9690C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65366E-A2B3-0E47-5059-24618A08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81E018-2352-AFD6-3098-D518DE5C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C1B5-0608-794F-926B-842C2A09D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09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DF3B2F-7DEC-1D66-ED35-8E572F82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F49-544F-4944-BADA-97DC12E9690C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5FDB5A-6D46-BD7C-B275-0CF0B800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54C1ED-A090-9FC1-5747-1DB62C42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C1B5-0608-794F-926B-842C2A09D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1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53B5D-8323-72F3-3EBE-5942AF42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87B2E-DC28-C45D-3071-FCD564CA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70C07D-8C44-DDED-86EC-F3660022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8305EE-1310-CDB8-E147-04659540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F49-544F-4944-BADA-97DC12E9690C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3FD529-C299-437F-64FE-5A4186D0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4815E7-4D70-A974-64FF-8A0760A2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C1B5-0608-794F-926B-842C2A09D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29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92E54-C396-C98A-6976-6C47F25F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0DC8FC-932B-3091-147F-9D0D761BC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1CAE0-AD05-AE5D-0B61-EDB581D4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745DCE-318C-84F4-6F13-D8666AEB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F49-544F-4944-BADA-97DC12E9690C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2B754C-D04B-BDB2-7D9E-322910B9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0F6C05-56D2-40A3-D6C9-F7F0AE77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C1B5-0608-794F-926B-842C2A09D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68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9A442D-C61E-D382-FE20-36F84011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7AD4E6-D490-E917-75B2-3A49EE85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4C8CB-E4B0-511D-01A8-4BD0529CD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08F49-544F-4944-BADA-97DC12E9690C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DBCE1-475F-327D-51B3-32D3ACDCD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D17E67-4461-E40E-C9CA-838CF4F51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BC1B5-0608-794F-926B-842C2A09D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99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6EB7B4A-D9CD-463A-B744-51DFE2128896}"/>
              </a:ext>
            </a:extLst>
          </p:cNvPr>
          <p:cNvSpPr/>
          <p:nvPr/>
        </p:nvSpPr>
        <p:spPr>
          <a:xfrm>
            <a:off x="-23750" y="11876"/>
            <a:ext cx="12322629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2400" b="0" i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99BABF-867F-9E2A-BB28-DF5AC307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798" y="1504950"/>
            <a:ext cx="4089400" cy="4152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824FB93-15D0-C7C1-A738-576681495C62}"/>
              </a:ext>
            </a:extLst>
          </p:cNvPr>
          <p:cNvSpPr txBox="1"/>
          <p:nvPr/>
        </p:nvSpPr>
        <p:spPr>
          <a:xfrm>
            <a:off x="637367" y="1444031"/>
            <a:ext cx="6247832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520"/>
              </a:lnSpc>
            </a:pPr>
            <a:r>
              <a:rPr lang="pt-BR" sz="3200" dirty="0">
                <a:solidFill>
                  <a:srgbClr val="93C01F"/>
                </a:solidFill>
                <a:latin typeface="Calibri" panose="020F0502020204030204" pitchFamily="34" charset="0"/>
              </a:rPr>
              <a:t>Automação de testes com </a:t>
            </a:r>
            <a:r>
              <a:rPr lang="pt-BR" sz="3200" dirty="0" err="1">
                <a:solidFill>
                  <a:srgbClr val="93C01F"/>
                </a:solidFill>
                <a:latin typeface="Calibri" panose="020F0502020204030204" pitchFamily="34" charset="0"/>
              </a:rPr>
              <a:t>Gherkin</a:t>
            </a:r>
            <a:r>
              <a:rPr lang="pt-BR" sz="3200" dirty="0">
                <a:solidFill>
                  <a:srgbClr val="93C01F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5375E6-E72B-DF67-B116-10BAFADE9B56}"/>
              </a:ext>
            </a:extLst>
          </p:cNvPr>
          <p:cNvSpPr txBox="1"/>
          <p:nvPr/>
        </p:nvSpPr>
        <p:spPr>
          <a:xfrm>
            <a:off x="637367" y="2822234"/>
            <a:ext cx="5448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8F8F8"/>
                </a:solidFill>
                <a:latin typeface="Calibri" panose="020F0502020204030204" pitchFamily="34" charset="0"/>
              </a:rPr>
              <a:t>Java</a:t>
            </a:r>
            <a:br>
              <a:rPr lang="pt-BR" sz="2400" dirty="0">
                <a:solidFill>
                  <a:srgbClr val="F8F8F8"/>
                </a:solidFill>
                <a:latin typeface="Calibri" panose="020F0502020204030204" pitchFamily="34" charset="0"/>
              </a:rPr>
            </a:br>
            <a:r>
              <a:rPr lang="pt-BR" sz="2400" dirty="0" err="1">
                <a:solidFill>
                  <a:srgbClr val="F8F8F8"/>
                </a:solidFill>
                <a:latin typeface="Calibri" panose="020F0502020204030204" pitchFamily="34" charset="0"/>
              </a:rPr>
              <a:t>Selenium</a:t>
            </a:r>
            <a:br>
              <a:rPr lang="pt-BR" sz="2400" dirty="0">
                <a:solidFill>
                  <a:srgbClr val="F8F8F8"/>
                </a:solidFill>
                <a:latin typeface="Calibri" panose="020F0502020204030204" pitchFamily="34" charset="0"/>
              </a:rPr>
            </a:br>
            <a:r>
              <a:rPr lang="pt-BR" sz="2400" dirty="0" err="1">
                <a:solidFill>
                  <a:srgbClr val="F8F8F8"/>
                </a:solidFill>
                <a:latin typeface="Calibri" panose="020F0502020204030204" pitchFamily="34" charset="0"/>
              </a:rPr>
              <a:t>Cucumber</a:t>
            </a:r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9C5BFB-0D5C-C1EC-F609-03E8FD41F9BC}"/>
              </a:ext>
            </a:extLst>
          </p:cNvPr>
          <p:cNvSpPr/>
          <p:nvPr/>
        </p:nvSpPr>
        <p:spPr>
          <a:xfrm>
            <a:off x="-23750" y="-14725"/>
            <a:ext cx="12322629" cy="10562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05AF7F5-FC1D-2F6B-3F70-FA2B56697DBF}"/>
              </a:ext>
            </a:extLst>
          </p:cNvPr>
          <p:cNvGrpSpPr/>
          <p:nvPr/>
        </p:nvGrpSpPr>
        <p:grpSpPr>
          <a:xfrm>
            <a:off x="637367" y="211968"/>
            <a:ext cx="1808950" cy="622766"/>
            <a:chOff x="637367" y="211968"/>
            <a:chExt cx="1808950" cy="62276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2E7C5EE2-A089-6924-5D07-861C108E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8434"/>
            <a:stretch/>
          </p:blipFill>
          <p:spPr>
            <a:xfrm>
              <a:off x="637367" y="211968"/>
              <a:ext cx="597667" cy="622766"/>
            </a:xfrm>
            <a:prstGeom prst="rect">
              <a:avLst/>
            </a:prstGeom>
          </p:spPr>
        </p:pic>
        <p:pic>
          <p:nvPicPr>
            <p:cNvPr id="19" name="Imagem 18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88BCDE8-21A0-4B63-28B9-CF7E506FD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595"/>
            <a:stretch/>
          </p:blipFill>
          <p:spPr>
            <a:xfrm>
              <a:off x="1176989" y="240493"/>
              <a:ext cx="1269328" cy="576613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D78C6F-5C5C-94E8-DC17-26F86C59678B}"/>
              </a:ext>
            </a:extLst>
          </p:cNvPr>
          <p:cNvSpPr txBox="1"/>
          <p:nvPr/>
        </p:nvSpPr>
        <p:spPr>
          <a:xfrm>
            <a:off x="637367" y="6093860"/>
            <a:ext cx="5448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8F8F8"/>
                </a:solidFill>
                <a:latin typeface="Calibri" panose="020F0502020204030204" pitchFamily="34" charset="0"/>
              </a:rPr>
              <a:t>Ricardo Moura. 05/2024</a:t>
            </a:r>
            <a:endParaRPr lang="pt-BR" sz="16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1359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6EB7B4A-D9CD-463A-B744-51DFE21288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5315" y="7132"/>
            <a:ext cx="12322629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5375E6-E72B-DF67-B116-10BAFADE9B56}"/>
              </a:ext>
            </a:extLst>
          </p:cNvPr>
          <p:cNvSpPr txBox="1"/>
          <p:nvPr/>
        </p:nvSpPr>
        <p:spPr>
          <a:xfrm>
            <a:off x="1995486" y="1431918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#3</a:t>
            </a:r>
            <a:endParaRPr lang="pt-BR" sz="3200" b="1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9C5BFB-0D5C-C1EC-F609-03E8FD41F9BC}"/>
              </a:ext>
            </a:extLst>
          </p:cNvPr>
          <p:cNvSpPr/>
          <p:nvPr/>
        </p:nvSpPr>
        <p:spPr>
          <a:xfrm>
            <a:off x="-23750" y="-14725"/>
            <a:ext cx="12322629" cy="10562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05AF7F5-FC1D-2F6B-3F70-FA2B56697DBF}"/>
              </a:ext>
            </a:extLst>
          </p:cNvPr>
          <p:cNvGrpSpPr/>
          <p:nvPr/>
        </p:nvGrpSpPr>
        <p:grpSpPr>
          <a:xfrm>
            <a:off x="637367" y="211968"/>
            <a:ext cx="1808950" cy="622766"/>
            <a:chOff x="637367" y="211968"/>
            <a:chExt cx="1808950" cy="62276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2E7C5EE2-A089-6924-5D07-861C108E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8434"/>
            <a:stretch/>
          </p:blipFill>
          <p:spPr>
            <a:xfrm>
              <a:off x="637367" y="211968"/>
              <a:ext cx="597667" cy="622766"/>
            </a:xfrm>
            <a:prstGeom prst="rect">
              <a:avLst/>
            </a:prstGeom>
          </p:spPr>
        </p:pic>
        <p:pic>
          <p:nvPicPr>
            <p:cNvPr id="19" name="Imagem 18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88BCDE8-21A0-4B63-28B9-CF7E506FD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95"/>
            <a:stretch/>
          </p:blipFill>
          <p:spPr>
            <a:xfrm>
              <a:off x="1176989" y="240493"/>
              <a:ext cx="1269328" cy="576613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24FB93-15D0-C7C1-A738-576681495C62}"/>
              </a:ext>
            </a:extLst>
          </p:cNvPr>
          <p:cNvSpPr txBox="1"/>
          <p:nvPr/>
        </p:nvSpPr>
        <p:spPr>
          <a:xfrm>
            <a:off x="5233183" y="-221201"/>
            <a:ext cx="6958818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&lt;/</a:t>
            </a:r>
            <a:r>
              <a:rPr lang="pt-BR" sz="4800" dirty="0" err="1">
                <a:solidFill>
                  <a:srgbClr val="93C01F"/>
                </a:solidFill>
                <a:latin typeface="Calibri" panose="020F0502020204030204" pitchFamily="34" charset="0"/>
              </a:rPr>
              <a:t>Níveis_de_Automação</a:t>
            </a: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&gt;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E70B7A-E584-B47B-4F82-FE80379ED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42" y="1943270"/>
            <a:ext cx="4757503" cy="1576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7788B8F-1229-E3B2-E094-BB3652380F55}"/>
              </a:ext>
            </a:extLst>
          </p:cNvPr>
          <p:cNvSpPr/>
          <p:nvPr/>
        </p:nvSpPr>
        <p:spPr>
          <a:xfrm rot="5400000">
            <a:off x="2332565" y="4061380"/>
            <a:ext cx="900113" cy="678747"/>
          </a:xfrm>
          <a:prstGeom prst="rightArrow">
            <a:avLst>
              <a:gd name="adj1" fmla="val 36589"/>
              <a:gd name="adj2" fmla="val 857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5C5600CE-2331-B4E3-F215-F6BD9EE755EF}"/>
              </a:ext>
            </a:extLst>
          </p:cNvPr>
          <p:cNvSpPr/>
          <p:nvPr/>
        </p:nvSpPr>
        <p:spPr>
          <a:xfrm>
            <a:off x="5545551" y="5425892"/>
            <a:ext cx="900113" cy="678747"/>
          </a:xfrm>
          <a:prstGeom prst="rightArrow">
            <a:avLst>
              <a:gd name="adj1" fmla="val 36589"/>
              <a:gd name="adj2" fmla="val 857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BB3791-159B-7665-5613-CC5B92E3E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53" y="5206111"/>
            <a:ext cx="4986130" cy="105625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04174C3-79EA-2E9E-A9FC-F0420FE99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281" y="5363833"/>
            <a:ext cx="3119934" cy="740806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4DE2B3E-C3D3-1AE4-78F6-580174810969}"/>
              </a:ext>
            </a:extLst>
          </p:cNvPr>
          <p:cNvSpPr/>
          <p:nvPr/>
        </p:nvSpPr>
        <p:spPr>
          <a:xfrm rot="16200000">
            <a:off x="8295191" y="4511436"/>
            <a:ext cx="900113" cy="678747"/>
          </a:xfrm>
          <a:prstGeom prst="rightArrow">
            <a:avLst>
              <a:gd name="adj1" fmla="val 36589"/>
              <a:gd name="adj2" fmla="val 857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6D50DD67-6985-D229-5C32-55899A2A4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6401" y="3861613"/>
            <a:ext cx="9165599" cy="23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1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6EB7B4A-D9CD-463A-B744-51DFE21288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5315" y="7132"/>
            <a:ext cx="12322629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5375E6-E72B-DF67-B116-10BAFADE9B56}"/>
              </a:ext>
            </a:extLst>
          </p:cNvPr>
          <p:cNvSpPr txBox="1"/>
          <p:nvPr/>
        </p:nvSpPr>
        <p:spPr>
          <a:xfrm>
            <a:off x="1995486" y="1431918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#4</a:t>
            </a:r>
            <a:endParaRPr lang="pt-BR" sz="3200" b="1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9C5BFB-0D5C-C1EC-F609-03E8FD41F9BC}"/>
              </a:ext>
            </a:extLst>
          </p:cNvPr>
          <p:cNvSpPr/>
          <p:nvPr/>
        </p:nvSpPr>
        <p:spPr>
          <a:xfrm>
            <a:off x="-23750" y="-14725"/>
            <a:ext cx="12322629" cy="10562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05AF7F5-FC1D-2F6B-3F70-FA2B56697DBF}"/>
              </a:ext>
            </a:extLst>
          </p:cNvPr>
          <p:cNvGrpSpPr/>
          <p:nvPr/>
        </p:nvGrpSpPr>
        <p:grpSpPr>
          <a:xfrm>
            <a:off x="637367" y="211968"/>
            <a:ext cx="1808950" cy="622766"/>
            <a:chOff x="637367" y="211968"/>
            <a:chExt cx="1808950" cy="62276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2E7C5EE2-A089-6924-5D07-861C108E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8434"/>
            <a:stretch/>
          </p:blipFill>
          <p:spPr>
            <a:xfrm>
              <a:off x="637367" y="211968"/>
              <a:ext cx="597667" cy="622766"/>
            </a:xfrm>
            <a:prstGeom prst="rect">
              <a:avLst/>
            </a:prstGeom>
          </p:spPr>
        </p:pic>
        <p:pic>
          <p:nvPicPr>
            <p:cNvPr id="19" name="Imagem 18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88BCDE8-21A0-4B63-28B9-CF7E506FD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95"/>
            <a:stretch/>
          </p:blipFill>
          <p:spPr>
            <a:xfrm>
              <a:off x="1176989" y="240493"/>
              <a:ext cx="1269328" cy="576613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24FB93-15D0-C7C1-A738-576681495C62}"/>
              </a:ext>
            </a:extLst>
          </p:cNvPr>
          <p:cNvSpPr txBox="1"/>
          <p:nvPr/>
        </p:nvSpPr>
        <p:spPr>
          <a:xfrm>
            <a:off x="5233183" y="-221201"/>
            <a:ext cx="6958818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&lt;/</a:t>
            </a:r>
            <a:r>
              <a:rPr lang="pt-BR" sz="4800" dirty="0" err="1">
                <a:solidFill>
                  <a:srgbClr val="93C01F"/>
                </a:solidFill>
                <a:latin typeface="Calibri" panose="020F0502020204030204" pitchFamily="34" charset="0"/>
              </a:rPr>
              <a:t>Níveis_de_Automação</a:t>
            </a: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7788B8F-1229-E3B2-E094-BB3652380F55}"/>
              </a:ext>
            </a:extLst>
          </p:cNvPr>
          <p:cNvSpPr/>
          <p:nvPr/>
        </p:nvSpPr>
        <p:spPr>
          <a:xfrm rot="5400000">
            <a:off x="1884803" y="3702630"/>
            <a:ext cx="900113" cy="678747"/>
          </a:xfrm>
          <a:prstGeom prst="rightArrow">
            <a:avLst>
              <a:gd name="adj1" fmla="val 36589"/>
              <a:gd name="adj2" fmla="val 857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5C5600CE-2331-B4E3-F215-F6BD9EE755EF}"/>
              </a:ext>
            </a:extLst>
          </p:cNvPr>
          <p:cNvSpPr/>
          <p:nvPr/>
        </p:nvSpPr>
        <p:spPr>
          <a:xfrm rot="1645471">
            <a:off x="5856328" y="5733934"/>
            <a:ext cx="900113" cy="678747"/>
          </a:xfrm>
          <a:prstGeom prst="rightArrow">
            <a:avLst>
              <a:gd name="adj1" fmla="val 36589"/>
              <a:gd name="adj2" fmla="val 857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4DE2B3E-C3D3-1AE4-78F6-580174810969}"/>
              </a:ext>
            </a:extLst>
          </p:cNvPr>
          <p:cNvSpPr/>
          <p:nvPr/>
        </p:nvSpPr>
        <p:spPr>
          <a:xfrm rot="16200000">
            <a:off x="10794843" y="5019211"/>
            <a:ext cx="900113" cy="678747"/>
          </a:xfrm>
          <a:prstGeom prst="rightArrow">
            <a:avLst>
              <a:gd name="adj1" fmla="val 36589"/>
              <a:gd name="adj2" fmla="val 857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BB256D-A9ED-301A-2AFA-5D5D83F75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83" y="2620252"/>
            <a:ext cx="6063402" cy="9165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F528B9A-BB4F-CDC3-0659-9C12A69F7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735" y="4614140"/>
            <a:ext cx="7390146" cy="95064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0336B43-F65B-F3B7-AB88-FB0F86F5C4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3994" y="5573174"/>
            <a:ext cx="3991532" cy="100026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3628E2F-E5DF-B4CF-C5DE-DAC648E33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6917" y="3060304"/>
            <a:ext cx="3572100" cy="178605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9CDE494-6A92-0DE7-0F6F-89F52A22F4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0324" y="2031959"/>
            <a:ext cx="6344535" cy="514422"/>
          </a:xfrm>
          <a:prstGeom prst="rect">
            <a:avLst/>
          </a:prstGeom>
        </p:spPr>
      </p:pic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FF58B4C4-E967-074D-3497-24F69C1E9D7B}"/>
              </a:ext>
            </a:extLst>
          </p:cNvPr>
          <p:cNvSpPr/>
          <p:nvPr/>
        </p:nvSpPr>
        <p:spPr>
          <a:xfrm rot="14069572">
            <a:off x="7389202" y="2761370"/>
            <a:ext cx="900113" cy="678747"/>
          </a:xfrm>
          <a:prstGeom prst="rightArrow">
            <a:avLst>
              <a:gd name="adj1" fmla="val 36589"/>
              <a:gd name="adj2" fmla="val 857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44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6EB7B4A-D9CD-463A-B744-51DFE21288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5315" y="7132"/>
            <a:ext cx="12322629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5375E6-E72B-DF67-B116-10BAFADE9B56}"/>
              </a:ext>
            </a:extLst>
          </p:cNvPr>
          <p:cNvSpPr txBox="1"/>
          <p:nvPr/>
        </p:nvSpPr>
        <p:spPr>
          <a:xfrm>
            <a:off x="1995486" y="1431918"/>
            <a:ext cx="8201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Nossa Stack no projeto Poseidon será:</a:t>
            </a:r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9C5BFB-0D5C-C1EC-F609-03E8FD41F9BC}"/>
              </a:ext>
            </a:extLst>
          </p:cNvPr>
          <p:cNvSpPr/>
          <p:nvPr/>
        </p:nvSpPr>
        <p:spPr>
          <a:xfrm>
            <a:off x="-23750" y="-14725"/>
            <a:ext cx="12322629" cy="10562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05AF7F5-FC1D-2F6B-3F70-FA2B56697DBF}"/>
              </a:ext>
            </a:extLst>
          </p:cNvPr>
          <p:cNvGrpSpPr/>
          <p:nvPr/>
        </p:nvGrpSpPr>
        <p:grpSpPr>
          <a:xfrm>
            <a:off x="637367" y="211968"/>
            <a:ext cx="1808950" cy="622766"/>
            <a:chOff x="637367" y="211968"/>
            <a:chExt cx="1808950" cy="62276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2E7C5EE2-A089-6924-5D07-861C108E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8434"/>
            <a:stretch/>
          </p:blipFill>
          <p:spPr>
            <a:xfrm>
              <a:off x="637367" y="211968"/>
              <a:ext cx="597667" cy="622766"/>
            </a:xfrm>
            <a:prstGeom prst="rect">
              <a:avLst/>
            </a:prstGeom>
          </p:spPr>
        </p:pic>
        <p:pic>
          <p:nvPicPr>
            <p:cNvPr id="19" name="Imagem 18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88BCDE8-21A0-4B63-28B9-CF7E506FD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95"/>
            <a:stretch/>
          </p:blipFill>
          <p:spPr>
            <a:xfrm>
              <a:off x="1176989" y="240493"/>
              <a:ext cx="1269328" cy="576613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24FB93-15D0-C7C1-A738-576681495C62}"/>
              </a:ext>
            </a:extLst>
          </p:cNvPr>
          <p:cNvSpPr txBox="1"/>
          <p:nvPr/>
        </p:nvSpPr>
        <p:spPr>
          <a:xfrm>
            <a:off x="5233183" y="-221201"/>
            <a:ext cx="6958818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&lt;/Ferramentas&gt;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DD8057BB-BEB7-EBC3-DAD6-58F2FCFD6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820" y="3070829"/>
            <a:ext cx="2873767" cy="1324627"/>
          </a:xfrm>
          <a:prstGeom prst="rect">
            <a:avLst/>
          </a:prstGeom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DF9D8725-5A23-2B6E-538A-73E75824A7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056" b="27981"/>
          <a:stretch/>
        </p:blipFill>
        <p:spPr>
          <a:xfrm>
            <a:off x="936200" y="4671546"/>
            <a:ext cx="3784504" cy="1077905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34B8FD3E-DAA8-5226-5F7B-19151C5F2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9425" y="3135866"/>
            <a:ext cx="1031580" cy="1077905"/>
          </a:xfrm>
          <a:prstGeom prst="rect">
            <a:avLst/>
          </a:prstGeom>
        </p:spPr>
      </p:pic>
      <p:pic>
        <p:nvPicPr>
          <p:cNvPr id="29" name="Imagem 28" descr="Texto, Logotipo, nome da empresa&#10;&#10;Descrição gerada automaticamente">
            <a:extLst>
              <a:ext uri="{FF2B5EF4-FFF2-40B4-BE49-F238E27FC236}">
                <a16:creationId xmlns:a16="http://schemas.microsoft.com/office/drawing/2014/main" id="{7FA05B0A-BB46-5998-82DE-57B2A20E73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0027" b="29675"/>
          <a:stretch/>
        </p:blipFill>
        <p:spPr>
          <a:xfrm>
            <a:off x="6596757" y="4763652"/>
            <a:ext cx="3784504" cy="11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6EB7B4A-D9CD-463A-B744-51DFE21288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5315" y="7132"/>
            <a:ext cx="12322629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9C5BFB-0D5C-C1EC-F609-03E8FD41F9BC}"/>
              </a:ext>
            </a:extLst>
          </p:cNvPr>
          <p:cNvSpPr/>
          <p:nvPr/>
        </p:nvSpPr>
        <p:spPr>
          <a:xfrm>
            <a:off x="-23750" y="-14725"/>
            <a:ext cx="12322629" cy="10562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05AF7F5-FC1D-2F6B-3F70-FA2B56697DBF}"/>
              </a:ext>
            </a:extLst>
          </p:cNvPr>
          <p:cNvGrpSpPr/>
          <p:nvPr/>
        </p:nvGrpSpPr>
        <p:grpSpPr>
          <a:xfrm>
            <a:off x="637367" y="211968"/>
            <a:ext cx="1808950" cy="622766"/>
            <a:chOff x="637367" y="211968"/>
            <a:chExt cx="1808950" cy="62276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2E7C5EE2-A089-6924-5D07-861C108E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8434"/>
            <a:stretch/>
          </p:blipFill>
          <p:spPr>
            <a:xfrm>
              <a:off x="637367" y="211968"/>
              <a:ext cx="597667" cy="622766"/>
            </a:xfrm>
            <a:prstGeom prst="rect">
              <a:avLst/>
            </a:prstGeom>
          </p:spPr>
        </p:pic>
        <p:pic>
          <p:nvPicPr>
            <p:cNvPr id="19" name="Imagem 18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88BCDE8-21A0-4B63-28B9-CF7E506FD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95"/>
            <a:stretch/>
          </p:blipFill>
          <p:spPr>
            <a:xfrm>
              <a:off x="1176989" y="240493"/>
              <a:ext cx="1269328" cy="576613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24FB93-15D0-C7C1-A738-576681495C62}"/>
              </a:ext>
            </a:extLst>
          </p:cNvPr>
          <p:cNvSpPr txBox="1"/>
          <p:nvPr/>
        </p:nvSpPr>
        <p:spPr>
          <a:xfrm>
            <a:off x="2189945" y="2507711"/>
            <a:ext cx="6958818" cy="2386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;) </a:t>
            </a:r>
            <a:r>
              <a:rPr lang="pt-BR" sz="4800" dirty="0" err="1">
                <a:solidFill>
                  <a:srgbClr val="93C01F"/>
                </a:solidFill>
                <a:latin typeface="Calibri" panose="020F0502020204030204" pitchFamily="34" charset="0"/>
              </a:rPr>
              <a:t>tks</a:t>
            </a:r>
            <a:endParaRPr lang="pt-BR" sz="4800" dirty="0">
              <a:solidFill>
                <a:srgbClr val="93C01F"/>
              </a:solidFill>
              <a:latin typeface="Calibri" panose="020F0502020204030204" pitchFamily="34" charset="0"/>
            </a:endParaRPr>
          </a:p>
          <a:p>
            <a:pPr algn="ctr">
              <a:lnSpc>
                <a:spcPts val="9520"/>
              </a:lnSpc>
            </a:pPr>
            <a:endParaRPr lang="pt-BR" sz="4800" dirty="0">
              <a:solidFill>
                <a:srgbClr val="93C01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5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0DFBD1-19E1-3D2C-89FB-413547470AC1}"/>
              </a:ext>
            </a:extLst>
          </p:cNvPr>
          <p:cNvSpPr/>
          <p:nvPr/>
        </p:nvSpPr>
        <p:spPr>
          <a:xfrm>
            <a:off x="1211284" y="36342"/>
            <a:ext cx="12322629" cy="6884601"/>
          </a:xfrm>
          <a:prstGeom prst="rect">
            <a:avLst/>
          </a:prstGeom>
          <a:solidFill>
            <a:srgbClr val="171717">
              <a:alpha val="8780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EB7B4A-D9CD-463A-B744-51DFE2128896}"/>
              </a:ext>
            </a:extLst>
          </p:cNvPr>
          <p:cNvSpPr/>
          <p:nvPr/>
        </p:nvSpPr>
        <p:spPr>
          <a:xfrm>
            <a:off x="-23750" y="49642"/>
            <a:ext cx="12322629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2400" b="0" i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24FB93-15D0-C7C1-A738-576681495C62}"/>
              </a:ext>
            </a:extLst>
          </p:cNvPr>
          <p:cNvSpPr txBox="1"/>
          <p:nvPr/>
        </p:nvSpPr>
        <p:spPr>
          <a:xfrm>
            <a:off x="637367" y="1355994"/>
            <a:ext cx="6247832" cy="133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520"/>
              </a:lnSpc>
            </a:pPr>
            <a:r>
              <a:rPr lang="pt-BR" sz="8000" dirty="0">
                <a:solidFill>
                  <a:srgbClr val="93C01F"/>
                </a:solidFill>
                <a:latin typeface="Calibri" panose="020F0502020204030204" pitchFamily="34" charset="0"/>
              </a:rPr>
              <a:t>&lt;/Tópicos&gt;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5375E6-E72B-DF67-B116-10BAFADE9B56}"/>
              </a:ext>
            </a:extLst>
          </p:cNvPr>
          <p:cNvSpPr txBox="1"/>
          <p:nvPr/>
        </p:nvSpPr>
        <p:spPr>
          <a:xfrm>
            <a:off x="637367" y="3429000"/>
            <a:ext cx="54483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8F8F8"/>
                </a:solidFill>
                <a:latin typeface="Calibri" panose="020F0502020204030204" pitchFamily="34" charset="0"/>
              </a:rPr>
              <a:t>Overview testes</a:t>
            </a:r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Fases e níveis;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8F8F8"/>
                </a:solidFill>
                <a:latin typeface="Calibri" panose="020F0502020204030204" pitchFamily="34" charset="0"/>
              </a:rPr>
              <a:t>Níveis de Automação;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Ferramentas.</a:t>
            </a:r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9C5BFB-0D5C-C1EC-F609-03E8FD41F9BC}"/>
              </a:ext>
            </a:extLst>
          </p:cNvPr>
          <p:cNvSpPr/>
          <p:nvPr/>
        </p:nvSpPr>
        <p:spPr>
          <a:xfrm>
            <a:off x="-23750" y="-14725"/>
            <a:ext cx="12322629" cy="10562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05AF7F5-FC1D-2F6B-3F70-FA2B56697DBF}"/>
              </a:ext>
            </a:extLst>
          </p:cNvPr>
          <p:cNvGrpSpPr/>
          <p:nvPr/>
        </p:nvGrpSpPr>
        <p:grpSpPr>
          <a:xfrm>
            <a:off x="637367" y="211968"/>
            <a:ext cx="1808950" cy="622766"/>
            <a:chOff x="637367" y="211968"/>
            <a:chExt cx="1808950" cy="62276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2E7C5EE2-A089-6924-5D07-861C108E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8434"/>
            <a:stretch/>
          </p:blipFill>
          <p:spPr>
            <a:xfrm>
              <a:off x="637367" y="211968"/>
              <a:ext cx="597667" cy="622766"/>
            </a:xfrm>
            <a:prstGeom prst="rect">
              <a:avLst/>
            </a:prstGeom>
          </p:spPr>
        </p:pic>
        <p:pic>
          <p:nvPicPr>
            <p:cNvPr id="19" name="Imagem 18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88BCDE8-21A0-4B63-28B9-CF7E506FD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95"/>
            <a:stretch/>
          </p:blipFill>
          <p:spPr>
            <a:xfrm>
              <a:off x="1176989" y="240493"/>
              <a:ext cx="1269328" cy="576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214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6EB7B4A-D9CD-463A-B744-51DFE2128896}"/>
              </a:ext>
            </a:extLst>
          </p:cNvPr>
          <p:cNvSpPr/>
          <p:nvPr/>
        </p:nvSpPr>
        <p:spPr>
          <a:xfrm>
            <a:off x="-65315" y="7132"/>
            <a:ext cx="12322629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2400" b="0" i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5375E6-E72B-DF67-B116-10BAFADE9B56}"/>
              </a:ext>
            </a:extLst>
          </p:cNvPr>
          <p:cNvSpPr txBox="1"/>
          <p:nvPr/>
        </p:nvSpPr>
        <p:spPr>
          <a:xfrm>
            <a:off x="637366" y="1983658"/>
            <a:ext cx="11102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8F8F8"/>
                </a:solidFill>
                <a:latin typeface="Calibri" panose="020F0502020204030204" pitchFamily="34" charset="0"/>
              </a:rPr>
              <a:t>Os testes de software possuem muitos tipos, no entanto são mais populares os testes que mais se aproximam das necessidades do cliente no dia-a-dia, sendo estes:</a:t>
            </a:r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9C5BFB-0D5C-C1EC-F609-03E8FD41F9BC}"/>
              </a:ext>
            </a:extLst>
          </p:cNvPr>
          <p:cNvSpPr/>
          <p:nvPr/>
        </p:nvSpPr>
        <p:spPr>
          <a:xfrm>
            <a:off x="-23750" y="-14725"/>
            <a:ext cx="12322629" cy="10562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05AF7F5-FC1D-2F6B-3F70-FA2B56697DBF}"/>
              </a:ext>
            </a:extLst>
          </p:cNvPr>
          <p:cNvGrpSpPr/>
          <p:nvPr/>
        </p:nvGrpSpPr>
        <p:grpSpPr>
          <a:xfrm>
            <a:off x="637367" y="211968"/>
            <a:ext cx="1808950" cy="622766"/>
            <a:chOff x="637367" y="211968"/>
            <a:chExt cx="1808950" cy="62276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2E7C5EE2-A089-6924-5D07-861C108E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8434"/>
            <a:stretch/>
          </p:blipFill>
          <p:spPr>
            <a:xfrm>
              <a:off x="637367" y="211968"/>
              <a:ext cx="597667" cy="622766"/>
            </a:xfrm>
            <a:prstGeom prst="rect">
              <a:avLst/>
            </a:prstGeom>
          </p:spPr>
        </p:pic>
        <p:pic>
          <p:nvPicPr>
            <p:cNvPr id="19" name="Imagem 18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88BCDE8-21A0-4B63-28B9-CF7E506FD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95"/>
            <a:stretch/>
          </p:blipFill>
          <p:spPr>
            <a:xfrm>
              <a:off x="1176989" y="240493"/>
              <a:ext cx="1269328" cy="576613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24FB93-15D0-C7C1-A738-576681495C62}"/>
              </a:ext>
            </a:extLst>
          </p:cNvPr>
          <p:cNvSpPr txBox="1"/>
          <p:nvPr/>
        </p:nvSpPr>
        <p:spPr>
          <a:xfrm>
            <a:off x="6830049" y="-221201"/>
            <a:ext cx="5361951" cy="1188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&lt;/Overview&gt;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38EB1B-D9A5-4DAF-4FEB-29A9CA3E0965}"/>
              </a:ext>
            </a:extLst>
          </p:cNvPr>
          <p:cNvSpPr txBox="1"/>
          <p:nvPr/>
        </p:nvSpPr>
        <p:spPr>
          <a:xfrm>
            <a:off x="2331118" y="4276518"/>
            <a:ext cx="2654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8F8F8"/>
                </a:solidFill>
                <a:latin typeface="Calibri" panose="020F0502020204030204" pitchFamily="34" charset="0"/>
              </a:rPr>
              <a:t>Funcional</a:t>
            </a:r>
            <a:endParaRPr lang="pt-BR" sz="4800" b="1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AE8E2B-BC14-74CA-F359-53DDD0BF4E7E}"/>
              </a:ext>
            </a:extLst>
          </p:cNvPr>
          <p:cNvSpPr txBox="1"/>
          <p:nvPr/>
        </p:nvSpPr>
        <p:spPr>
          <a:xfrm>
            <a:off x="5306508" y="3786941"/>
            <a:ext cx="16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8F8F8"/>
                </a:solidFill>
                <a:latin typeface="Calibri" panose="020F0502020204030204" pitchFamily="34" charset="0"/>
              </a:rPr>
              <a:t>Aceite</a:t>
            </a:r>
            <a:endParaRPr lang="pt-BR" sz="28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A91A8D-EA37-196B-345B-A807B7C70BA4}"/>
              </a:ext>
            </a:extLst>
          </p:cNvPr>
          <p:cNvSpPr txBox="1"/>
          <p:nvPr/>
        </p:nvSpPr>
        <p:spPr>
          <a:xfrm>
            <a:off x="3992288" y="4063162"/>
            <a:ext cx="1611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Unidade</a:t>
            </a:r>
            <a:endParaRPr lang="pt-BR" sz="20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11F9BF-A897-C591-54DD-64750FC6075C}"/>
              </a:ext>
            </a:extLst>
          </p:cNvPr>
          <p:cNvSpPr txBox="1"/>
          <p:nvPr/>
        </p:nvSpPr>
        <p:spPr>
          <a:xfrm>
            <a:off x="6382907" y="4773334"/>
            <a:ext cx="161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F8F8F8"/>
                </a:solidFill>
                <a:latin typeface="Calibri" panose="020F0502020204030204" pitchFamily="34" charset="0"/>
              </a:rPr>
              <a:t>API</a:t>
            </a:r>
            <a:endParaRPr lang="pt-BR" sz="3200" b="1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735393-4151-CBA0-54DE-895B0A40B662}"/>
              </a:ext>
            </a:extLst>
          </p:cNvPr>
          <p:cNvSpPr txBox="1"/>
          <p:nvPr/>
        </p:nvSpPr>
        <p:spPr>
          <a:xfrm>
            <a:off x="6330426" y="4220919"/>
            <a:ext cx="2247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8F8F8"/>
                </a:solidFill>
                <a:latin typeface="Calibri" panose="020F0502020204030204" pitchFamily="34" charset="0"/>
              </a:rPr>
              <a:t>Usabilidade</a:t>
            </a:r>
            <a:endParaRPr lang="pt-BR" sz="2400" b="1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B41BD5-25C9-3E1B-E3EA-243C17DD76E1}"/>
              </a:ext>
            </a:extLst>
          </p:cNvPr>
          <p:cNvSpPr txBox="1"/>
          <p:nvPr/>
        </p:nvSpPr>
        <p:spPr>
          <a:xfrm>
            <a:off x="4941355" y="4513306"/>
            <a:ext cx="2247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8F8F8"/>
                </a:solidFill>
                <a:latin typeface="Calibri" panose="020F0502020204030204" pitchFamily="34" charset="0"/>
              </a:rPr>
              <a:t>Performance</a:t>
            </a:r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D5750BD-9686-D5B4-447B-DA68919F4F65}"/>
              </a:ext>
            </a:extLst>
          </p:cNvPr>
          <p:cNvSpPr txBox="1"/>
          <p:nvPr/>
        </p:nvSpPr>
        <p:spPr>
          <a:xfrm>
            <a:off x="3840067" y="5055186"/>
            <a:ext cx="2247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8F8F8"/>
                </a:solidFill>
                <a:latin typeface="Calibri" panose="020F0502020204030204" pitchFamily="34" charset="0"/>
              </a:rPr>
              <a:t>Segurança</a:t>
            </a:r>
            <a:endParaRPr lang="pt-BR" sz="20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7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6EB7B4A-D9CD-463A-B744-51DFE2128896}"/>
              </a:ext>
            </a:extLst>
          </p:cNvPr>
          <p:cNvSpPr/>
          <p:nvPr/>
        </p:nvSpPr>
        <p:spPr>
          <a:xfrm>
            <a:off x="-65315" y="7132"/>
            <a:ext cx="12322629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2400" b="0" i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5375E6-E72B-DF67-B116-10BAFADE9B56}"/>
              </a:ext>
            </a:extLst>
          </p:cNvPr>
          <p:cNvSpPr txBox="1"/>
          <p:nvPr/>
        </p:nvSpPr>
        <p:spPr>
          <a:xfrm>
            <a:off x="544824" y="1881848"/>
            <a:ext cx="11102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8F8F8"/>
                </a:solidFill>
                <a:latin typeface="Calibri" panose="020F0502020204030204" pitchFamily="34" charset="0"/>
              </a:rPr>
              <a:t>...Além disso, também podem ser divididos em 2 categorias principais:</a:t>
            </a:r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9C5BFB-0D5C-C1EC-F609-03E8FD41F9BC}"/>
              </a:ext>
            </a:extLst>
          </p:cNvPr>
          <p:cNvSpPr/>
          <p:nvPr/>
        </p:nvSpPr>
        <p:spPr>
          <a:xfrm>
            <a:off x="-23750" y="-14725"/>
            <a:ext cx="12322629" cy="10562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05AF7F5-FC1D-2F6B-3F70-FA2B56697DBF}"/>
              </a:ext>
            </a:extLst>
          </p:cNvPr>
          <p:cNvGrpSpPr/>
          <p:nvPr/>
        </p:nvGrpSpPr>
        <p:grpSpPr>
          <a:xfrm>
            <a:off x="637367" y="211968"/>
            <a:ext cx="1808950" cy="622766"/>
            <a:chOff x="637367" y="211968"/>
            <a:chExt cx="1808950" cy="62276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2E7C5EE2-A089-6924-5D07-861C108E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8434"/>
            <a:stretch/>
          </p:blipFill>
          <p:spPr>
            <a:xfrm>
              <a:off x="637367" y="211968"/>
              <a:ext cx="597667" cy="622766"/>
            </a:xfrm>
            <a:prstGeom prst="rect">
              <a:avLst/>
            </a:prstGeom>
          </p:spPr>
        </p:pic>
        <p:pic>
          <p:nvPicPr>
            <p:cNvPr id="19" name="Imagem 18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88BCDE8-21A0-4B63-28B9-CF7E506FD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95"/>
            <a:stretch/>
          </p:blipFill>
          <p:spPr>
            <a:xfrm>
              <a:off x="1176989" y="240493"/>
              <a:ext cx="1269328" cy="576613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24FB93-15D0-C7C1-A738-576681495C62}"/>
              </a:ext>
            </a:extLst>
          </p:cNvPr>
          <p:cNvSpPr txBox="1"/>
          <p:nvPr/>
        </p:nvSpPr>
        <p:spPr>
          <a:xfrm>
            <a:off x="6830049" y="-221201"/>
            <a:ext cx="5361951" cy="1188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&lt;/Overview&gt;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B41BD5-25C9-3E1B-E3EA-243C17DD76E1}"/>
              </a:ext>
            </a:extLst>
          </p:cNvPr>
          <p:cNvSpPr txBox="1"/>
          <p:nvPr/>
        </p:nvSpPr>
        <p:spPr>
          <a:xfrm>
            <a:off x="766387" y="3866569"/>
            <a:ext cx="4540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Visam garantir que funcionalidades já desenvolvidas, permanecem funcionando após novos </a:t>
            </a:r>
            <a:r>
              <a:rPr lang="pt-BR" sz="2400" b="0" i="0" dirty="0" err="1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commits</a:t>
            </a:r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2400" b="0" i="0" dirty="0" err="1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deploys</a:t>
            </a:r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.</a:t>
            </a:r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388E5D1-CCDD-C512-6E0A-42AF00403CE8}"/>
              </a:ext>
            </a:extLst>
          </p:cNvPr>
          <p:cNvSpPr txBox="1"/>
          <p:nvPr/>
        </p:nvSpPr>
        <p:spPr>
          <a:xfrm>
            <a:off x="355763" y="2475601"/>
            <a:ext cx="5361951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Regressivos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6EB2C9-EA44-06FC-24BD-B07B123A5EE5}"/>
              </a:ext>
            </a:extLst>
          </p:cNvPr>
          <p:cNvSpPr txBox="1"/>
          <p:nvPr/>
        </p:nvSpPr>
        <p:spPr>
          <a:xfrm>
            <a:off x="6192683" y="2475601"/>
            <a:ext cx="5361951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Progressivos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07A260-6B45-B029-7514-0C1C26AD2F7B}"/>
              </a:ext>
            </a:extLst>
          </p:cNvPr>
          <p:cNvSpPr txBox="1"/>
          <p:nvPr/>
        </p:nvSpPr>
        <p:spPr>
          <a:xfrm>
            <a:off x="6830049" y="3866569"/>
            <a:ext cx="4540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Foco nas partes “novas” da aplicação, tudo aquilo que será entregue na versão em desenvolvimento.</a:t>
            </a:r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9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6EB7B4A-D9CD-463A-B744-51DFE2128896}"/>
              </a:ext>
            </a:extLst>
          </p:cNvPr>
          <p:cNvSpPr/>
          <p:nvPr/>
        </p:nvSpPr>
        <p:spPr>
          <a:xfrm>
            <a:off x="-65315" y="7132"/>
            <a:ext cx="12322629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2400" b="0" i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5375E6-E72B-DF67-B116-10BAFADE9B56}"/>
              </a:ext>
            </a:extLst>
          </p:cNvPr>
          <p:cNvSpPr txBox="1"/>
          <p:nvPr/>
        </p:nvSpPr>
        <p:spPr>
          <a:xfrm>
            <a:off x="544824" y="1530144"/>
            <a:ext cx="11102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O Modelo V:</a:t>
            </a:r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9C5BFB-0D5C-C1EC-F609-03E8FD41F9BC}"/>
              </a:ext>
            </a:extLst>
          </p:cNvPr>
          <p:cNvSpPr/>
          <p:nvPr/>
        </p:nvSpPr>
        <p:spPr>
          <a:xfrm>
            <a:off x="-23750" y="-14725"/>
            <a:ext cx="12322629" cy="10562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05AF7F5-FC1D-2F6B-3F70-FA2B56697DBF}"/>
              </a:ext>
            </a:extLst>
          </p:cNvPr>
          <p:cNvGrpSpPr/>
          <p:nvPr/>
        </p:nvGrpSpPr>
        <p:grpSpPr>
          <a:xfrm>
            <a:off x="637367" y="211968"/>
            <a:ext cx="1808950" cy="622766"/>
            <a:chOff x="637367" y="211968"/>
            <a:chExt cx="1808950" cy="62276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2E7C5EE2-A089-6924-5D07-861C108E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8434"/>
            <a:stretch/>
          </p:blipFill>
          <p:spPr>
            <a:xfrm>
              <a:off x="637367" y="211968"/>
              <a:ext cx="597667" cy="622766"/>
            </a:xfrm>
            <a:prstGeom prst="rect">
              <a:avLst/>
            </a:prstGeom>
          </p:spPr>
        </p:pic>
        <p:pic>
          <p:nvPicPr>
            <p:cNvPr id="19" name="Imagem 18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88BCDE8-21A0-4B63-28B9-CF7E506FD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95"/>
            <a:stretch/>
          </p:blipFill>
          <p:spPr>
            <a:xfrm>
              <a:off x="1176989" y="240493"/>
              <a:ext cx="1269328" cy="576613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24FB93-15D0-C7C1-A738-576681495C62}"/>
              </a:ext>
            </a:extLst>
          </p:cNvPr>
          <p:cNvSpPr txBox="1"/>
          <p:nvPr/>
        </p:nvSpPr>
        <p:spPr>
          <a:xfrm>
            <a:off x="6830049" y="-221201"/>
            <a:ext cx="5361951" cy="1188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&lt;/</a:t>
            </a:r>
            <a:r>
              <a:rPr lang="pt-BR" sz="4800" dirty="0" err="1">
                <a:solidFill>
                  <a:srgbClr val="93C01F"/>
                </a:solidFill>
                <a:latin typeface="Calibri" panose="020F0502020204030204" pitchFamily="34" charset="0"/>
              </a:rPr>
              <a:t>Níveis_e_Fases</a:t>
            </a: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B41BD5-25C9-3E1B-E3EA-243C17DD76E1}"/>
              </a:ext>
            </a:extLst>
          </p:cNvPr>
          <p:cNvSpPr txBox="1"/>
          <p:nvPr/>
        </p:nvSpPr>
        <p:spPr>
          <a:xfrm>
            <a:off x="544824" y="2309842"/>
            <a:ext cx="4540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Abordagem de projeto cascata para determinar as fases de teste, porém mesmo na era ágil, ainda é bastante útil para se compreender e delimitar as fronteiras de teste e seus respectivos objetivos de acordo com uma fase equivalente do SDLC* anterior a construção de código.</a:t>
            </a:r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07A260-6B45-B029-7514-0C1C26AD2F7B}"/>
              </a:ext>
            </a:extLst>
          </p:cNvPr>
          <p:cNvSpPr txBox="1"/>
          <p:nvPr/>
        </p:nvSpPr>
        <p:spPr>
          <a:xfrm>
            <a:off x="266129" y="6366115"/>
            <a:ext cx="5926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1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* SDLC = Software </a:t>
            </a:r>
            <a:r>
              <a:rPr lang="pt-BR" sz="1600" b="0" i="1" dirty="0" err="1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Development</a:t>
            </a:r>
            <a:r>
              <a:rPr lang="pt-BR" sz="1600" b="0" i="1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 Life </a:t>
            </a:r>
            <a:r>
              <a:rPr lang="pt-BR" sz="1600" b="0" i="1" dirty="0" err="1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Cycle</a:t>
            </a:r>
            <a:endParaRPr lang="pt-BR" sz="1600" b="0" i="1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Flowchart: Merge 16">
            <a:extLst>
              <a:ext uri="{FF2B5EF4-FFF2-40B4-BE49-F238E27FC236}">
                <a16:creationId xmlns:a16="http://schemas.microsoft.com/office/drawing/2014/main" id="{65A4B6A6-222B-2731-2D23-55CDF80FA9BF}"/>
              </a:ext>
            </a:extLst>
          </p:cNvPr>
          <p:cNvSpPr/>
          <p:nvPr/>
        </p:nvSpPr>
        <p:spPr>
          <a:xfrm>
            <a:off x="7223451" y="2519966"/>
            <a:ext cx="2964364" cy="2975215"/>
          </a:xfrm>
          <a:prstGeom prst="flowChartMerge">
            <a:avLst/>
          </a:prstGeom>
          <a:solidFill>
            <a:srgbClr val="009193">
              <a:alpha val="32000"/>
            </a:srgbClr>
          </a:solidFill>
          <a:ln w="12700" cap="flat" cmpd="sng" algn="ctr">
            <a:solidFill>
              <a:srgbClr val="868686">
                <a:alpha val="66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pt-BR" kern="0">
              <a:solidFill>
                <a:sysClr val="windowText" lastClr="000000"/>
              </a:solidFill>
              <a:latin typeface="Trebuchet MS"/>
            </a:endParaRPr>
          </a:p>
        </p:txBody>
      </p:sp>
      <p:sp>
        <p:nvSpPr>
          <p:cNvPr id="4" name="Flowchart: Merge 17">
            <a:extLst>
              <a:ext uri="{FF2B5EF4-FFF2-40B4-BE49-F238E27FC236}">
                <a16:creationId xmlns:a16="http://schemas.microsoft.com/office/drawing/2014/main" id="{900C89C4-D3A5-3EF6-F878-6C949EB2054D}"/>
              </a:ext>
            </a:extLst>
          </p:cNvPr>
          <p:cNvSpPr/>
          <p:nvPr/>
        </p:nvSpPr>
        <p:spPr>
          <a:xfrm>
            <a:off x="7445223" y="2510441"/>
            <a:ext cx="2520821" cy="2554825"/>
          </a:xfrm>
          <a:prstGeom prst="flowChartMerge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pt-BR" kern="0">
              <a:solidFill>
                <a:sysClr val="windowText" lastClr="000000"/>
              </a:solidFill>
              <a:latin typeface="Trebuchet MS"/>
            </a:endParaRPr>
          </a:p>
        </p:txBody>
      </p:sp>
      <p:sp>
        <p:nvSpPr>
          <p:cNvPr id="5" name="Retângulo: Cantos Arredondados 97">
            <a:extLst>
              <a:ext uri="{FF2B5EF4-FFF2-40B4-BE49-F238E27FC236}">
                <a16:creationId xmlns:a16="http://schemas.microsoft.com/office/drawing/2014/main" id="{8C080CC3-2185-42E3-6AB4-8F7AC66C22B0}"/>
              </a:ext>
            </a:extLst>
          </p:cNvPr>
          <p:cNvSpPr/>
          <p:nvPr/>
        </p:nvSpPr>
        <p:spPr>
          <a:xfrm>
            <a:off x="6366598" y="2675143"/>
            <a:ext cx="1099363" cy="3625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1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Especificação</a:t>
            </a:r>
            <a:br>
              <a:rPr lang="pt-BR" sz="900" b="1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pt-BR" sz="900" b="1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Requisitos</a:t>
            </a:r>
            <a:endParaRPr kumimoji="0" lang="pt-BR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Retângulo: Cantos Arredondados 97">
            <a:extLst>
              <a:ext uri="{FF2B5EF4-FFF2-40B4-BE49-F238E27FC236}">
                <a16:creationId xmlns:a16="http://schemas.microsoft.com/office/drawing/2014/main" id="{8CE0769D-33B9-5DD6-6A75-C6ED9AB477E9}"/>
              </a:ext>
            </a:extLst>
          </p:cNvPr>
          <p:cNvSpPr/>
          <p:nvPr/>
        </p:nvSpPr>
        <p:spPr>
          <a:xfrm>
            <a:off x="6379994" y="3454925"/>
            <a:ext cx="1503754" cy="3625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1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Projeto Alto Nível</a:t>
            </a:r>
            <a:endParaRPr kumimoji="0" lang="pt-BR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2" name="Retângulo: Cantos Arredondados 97">
            <a:extLst>
              <a:ext uri="{FF2B5EF4-FFF2-40B4-BE49-F238E27FC236}">
                <a16:creationId xmlns:a16="http://schemas.microsoft.com/office/drawing/2014/main" id="{9AE6A9E1-972A-2D71-E89B-59CE70AAEBEA}"/>
              </a:ext>
            </a:extLst>
          </p:cNvPr>
          <p:cNvSpPr/>
          <p:nvPr/>
        </p:nvSpPr>
        <p:spPr>
          <a:xfrm>
            <a:off x="7017019" y="4234707"/>
            <a:ext cx="1231449" cy="3625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1" dirty="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Projeto Baixo Nível</a:t>
            </a:r>
            <a:endParaRPr kumimoji="0" lang="pt-BR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4" name="Retângulo: Cantos Arredondados 97">
            <a:extLst>
              <a:ext uri="{FF2B5EF4-FFF2-40B4-BE49-F238E27FC236}">
                <a16:creationId xmlns:a16="http://schemas.microsoft.com/office/drawing/2014/main" id="{3D264DA2-1F27-754E-D5CA-849DF0779DA9}"/>
              </a:ext>
            </a:extLst>
          </p:cNvPr>
          <p:cNvSpPr/>
          <p:nvPr/>
        </p:nvSpPr>
        <p:spPr>
          <a:xfrm>
            <a:off x="7496196" y="4913956"/>
            <a:ext cx="1131569" cy="36254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1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Implementação</a:t>
            </a:r>
            <a:endParaRPr kumimoji="0" lang="pt-BR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5" name="Retângulo: Cantos Arredondados 97">
            <a:extLst>
              <a:ext uri="{FF2B5EF4-FFF2-40B4-BE49-F238E27FC236}">
                <a16:creationId xmlns:a16="http://schemas.microsoft.com/office/drawing/2014/main" id="{9EA00C38-CA8B-932E-8A74-0877B66B3F28}"/>
              </a:ext>
            </a:extLst>
          </p:cNvPr>
          <p:cNvSpPr/>
          <p:nvPr/>
        </p:nvSpPr>
        <p:spPr>
          <a:xfrm>
            <a:off x="9195927" y="4234706"/>
            <a:ext cx="1149429" cy="3625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1" dirty="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Teste de Integração</a:t>
            </a:r>
            <a:endParaRPr kumimoji="0" lang="pt-BR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8" name="Retângulo: Cantos Arredondados 97">
            <a:extLst>
              <a:ext uri="{FF2B5EF4-FFF2-40B4-BE49-F238E27FC236}">
                <a16:creationId xmlns:a16="http://schemas.microsoft.com/office/drawing/2014/main" id="{22CEF193-8B85-1E56-081B-7352E1C92667}"/>
              </a:ext>
            </a:extLst>
          </p:cNvPr>
          <p:cNvSpPr/>
          <p:nvPr/>
        </p:nvSpPr>
        <p:spPr>
          <a:xfrm>
            <a:off x="9542736" y="3454924"/>
            <a:ext cx="1166536" cy="3625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1" dirty="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Teste de Sistema</a:t>
            </a:r>
            <a:endParaRPr kumimoji="0" lang="pt-BR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Retângulo: Cantos Arredondados 97">
            <a:extLst>
              <a:ext uri="{FF2B5EF4-FFF2-40B4-BE49-F238E27FC236}">
                <a16:creationId xmlns:a16="http://schemas.microsoft.com/office/drawing/2014/main" id="{56F6039D-A018-2BB8-3638-447C78D53464}"/>
              </a:ext>
            </a:extLst>
          </p:cNvPr>
          <p:cNvSpPr/>
          <p:nvPr/>
        </p:nvSpPr>
        <p:spPr>
          <a:xfrm>
            <a:off x="9931909" y="2688150"/>
            <a:ext cx="1099363" cy="3625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1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Teste Aceitação</a:t>
            </a:r>
            <a:endParaRPr kumimoji="0" lang="pt-BR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2" name="Retângulo: Cantos Arredondados 97">
            <a:extLst>
              <a:ext uri="{FF2B5EF4-FFF2-40B4-BE49-F238E27FC236}">
                <a16:creationId xmlns:a16="http://schemas.microsoft.com/office/drawing/2014/main" id="{F166BE4A-BE7D-FD53-2557-4DFD6F1BD388}"/>
              </a:ext>
            </a:extLst>
          </p:cNvPr>
          <p:cNvSpPr/>
          <p:nvPr/>
        </p:nvSpPr>
        <p:spPr>
          <a:xfrm>
            <a:off x="8790535" y="4913956"/>
            <a:ext cx="1149429" cy="36254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1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Teste Unitário</a:t>
            </a:r>
            <a:endParaRPr kumimoji="0" lang="pt-BR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D4E13031-AC0A-9756-E333-FD32B17D438E}"/>
              </a:ext>
            </a:extLst>
          </p:cNvPr>
          <p:cNvSpPr>
            <a:spLocks noGrp="1"/>
          </p:cNvSpPr>
          <p:nvPr/>
        </p:nvSpPr>
        <p:spPr>
          <a:xfrm rot="3868832">
            <a:off x="7274216" y="3614157"/>
            <a:ext cx="1930023" cy="44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rgbClr val="93C11E"/>
                </a:solidFill>
                <a:latin typeface="Arial"/>
                <a:cs typeface="Arial"/>
              </a:rPr>
              <a:t>Estáticos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ECC87D70-8EE0-1956-08F0-C95B070187A8}"/>
              </a:ext>
            </a:extLst>
          </p:cNvPr>
          <p:cNvSpPr>
            <a:spLocks noGrp="1"/>
          </p:cNvSpPr>
          <p:nvPr/>
        </p:nvSpPr>
        <p:spPr>
          <a:xfrm rot="17770619">
            <a:off x="8549999" y="3332286"/>
            <a:ext cx="1498772" cy="44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rgbClr val="93C11E"/>
                </a:solidFill>
                <a:latin typeface="Arial"/>
                <a:cs typeface="Arial"/>
              </a:rPr>
              <a:t>Dinâmicos</a:t>
            </a:r>
          </a:p>
        </p:txBody>
      </p:sp>
    </p:spTree>
    <p:extLst>
      <p:ext uri="{BB962C8B-B14F-4D97-AF65-F5344CB8AC3E}">
        <p14:creationId xmlns:p14="http://schemas.microsoft.com/office/powerpoint/2010/main" val="76791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6EB7B4A-D9CD-463A-B744-51DFE2128896}"/>
              </a:ext>
            </a:extLst>
          </p:cNvPr>
          <p:cNvSpPr/>
          <p:nvPr/>
        </p:nvSpPr>
        <p:spPr>
          <a:xfrm>
            <a:off x="-65315" y="7132"/>
            <a:ext cx="12322629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2400" b="0" i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5375E6-E72B-DF67-B116-10BAFADE9B56}"/>
              </a:ext>
            </a:extLst>
          </p:cNvPr>
          <p:cNvSpPr txBox="1"/>
          <p:nvPr/>
        </p:nvSpPr>
        <p:spPr>
          <a:xfrm>
            <a:off x="544824" y="1431918"/>
            <a:ext cx="11102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A Pirâmide de Testes:</a:t>
            </a:r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9C5BFB-0D5C-C1EC-F609-03E8FD41F9BC}"/>
              </a:ext>
            </a:extLst>
          </p:cNvPr>
          <p:cNvSpPr/>
          <p:nvPr/>
        </p:nvSpPr>
        <p:spPr>
          <a:xfrm>
            <a:off x="-23750" y="-14725"/>
            <a:ext cx="12322629" cy="10562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05AF7F5-FC1D-2F6B-3F70-FA2B56697DBF}"/>
              </a:ext>
            </a:extLst>
          </p:cNvPr>
          <p:cNvGrpSpPr/>
          <p:nvPr/>
        </p:nvGrpSpPr>
        <p:grpSpPr>
          <a:xfrm>
            <a:off x="637367" y="211968"/>
            <a:ext cx="1808950" cy="622766"/>
            <a:chOff x="637367" y="211968"/>
            <a:chExt cx="1808950" cy="62276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2E7C5EE2-A089-6924-5D07-861C108E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8434"/>
            <a:stretch/>
          </p:blipFill>
          <p:spPr>
            <a:xfrm>
              <a:off x="637367" y="211968"/>
              <a:ext cx="597667" cy="622766"/>
            </a:xfrm>
            <a:prstGeom prst="rect">
              <a:avLst/>
            </a:prstGeom>
          </p:spPr>
        </p:pic>
        <p:pic>
          <p:nvPicPr>
            <p:cNvPr id="19" name="Imagem 18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88BCDE8-21A0-4B63-28B9-CF7E506FD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95"/>
            <a:stretch/>
          </p:blipFill>
          <p:spPr>
            <a:xfrm>
              <a:off x="1176989" y="240493"/>
              <a:ext cx="1269328" cy="576613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24FB93-15D0-C7C1-A738-576681495C62}"/>
              </a:ext>
            </a:extLst>
          </p:cNvPr>
          <p:cNvSpPr txBox="1"/>
          <p:nvPr/>
        </p:nvSpPr>
        <p:spPr>
          <a:xfrm>
            <a:off x="6830049" y="-221201"/>
            <a:ext cx="5361951" cy="1188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&lt;/</a:t>
            </a:r>
            <a:r>
              <a:rPr lang="pt-BR" sz="4800" dirty="0" err="1">
                <a:solidFill>
                  <a:srgbClr val="93C01F"/>
                </a:solidFill>
                <a:latin typeface="Calibri" panose="020F0502020204030204" pitchFamily="34" charset="0"/>
              </a:rPr>
              <a:t>Níveis_e_Fases</a:t>
            </a: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 &gt;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B41BD5-25C9-3E1B-E3EA-243C17DD76E1}"/>
              </a:ext>
            </a:extLst>
          </p:cNvPr>
          <p:cNvSpPr txBox="1"/>
          <p:nvPr/>
        </p:nvSpPr>
        <p:spPr>
          <a:xfrm>
            <a:off x="6137564" y="2351338"/>
            <a:ext cx="4540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Um pouco mais simples que o Modelo V, a pirâmide separa os testes em apenas 3 grupos principais e ao invés de delimitar fases sequenciais, aborda a questão do tempo e custo de execução.</a:t>
            </a:r>
            <a:b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</a:br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Quanto mais ao topo, mais caro e lento é um teste.</a:t>
            </a:r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6B5B113-B840-355C-3699-7C21F39617A4}"/>
              </a:ext>
            </a:extLst>
          </p:cNvPr>
          <p:cNvGrpSpPr/>
          <p:nvPr/>
        </p:nvGrpSpPr>
        <p:grpSpPr>
          <a:xfrm>
            <a:off x="1005837" y="2887565"/>
            <a:ext cx="3720908" cy="2538517"/>
            <a:chOff x="1005837" y="2887565"/>
            <a:chExt cx="2750396" cy="2131529"/>
          </a:xfrm>
        </p:grpSpPr>
        <p:sp>
          <p:nvSpPr>
            <p:cNvPr id="2" name="Isosceles Triangle 32">
              <a:extLst>
                <a:ext uri="{FF2B5EF4-FFF2-40B4-BE49-F238E27FC236}">
                  <a16:creationId xmlns:a16="http://schemas.microsoft.com/office/drawing/2014/main" id="{36B58912-FEE9-1276-FEDB-5064917E00C1}"/>
                </a:ext>
              </a:extLst>
            </p:cNvPr>
            <p:cNvSpPr/>
            <p:nvPr/>
          </p:nvSpPr>
          <p:spPr>
            <a:xfrm>
              <a:off x="1516187" y="2973609"/>
              <a:ext cx="2240046" cy="1931074"/>
            </a:xfrm>
            <a:prstGeom prst="triangle">
              <a:avLst/>
            </a:prstGeom>
            <a:solidFill>
              <a:srgbClr val="009193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apezoid 33">
              <a:extLst>
                <a:ext uri="{FF2B5EF4-FFF2-40B4-BE49-F238E27FC236}">
                  <a16:creationId xmlns:a16="http://schemas.microsoft.com/office/drawing/2014/main" id="{53710EED-393C-5216-048F-B8A49C18429A}"/>
                </a:ext>
              </a:extLst>
            </p:cNvPr>
            <p:cNvSpPr/>
            <p:nvPr/>
          </p:nvSpPr>
          <p:spPr>
            <a:xfrm>
              <a:off x="1513734" y="4348753"/>
              <a:ext cx="2242499" cy="574040"/>
            </a:xfrm>
            <a:prstGeom prst="trapezoid">
              <a:avLst>
                <a:gd name="adj" fmla="val 56512"/>
              </a:avLst>
            </a:prstGeom>
            <a:solidFill>
              <a:srgbClr val="243E58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Trapezoid 34">
              <a:extLst>
                <a:ext uri="{FF2B5EF4-FFF2-40B4-BE49-F238E27FC236}">
                  <a16:creationId xmlns:a16="http://schemas.microsoft.com/office/drawing/2014/main" id="{CF5AB553-BCEF-BE4D-A715-860839FEFEA2}"/>
                </a:ext>
              </a:extLst>
            </p:cNvPr>
            <p:cNvSpPr/>
            <p:nvPr/>
          </p:nvSpPr>
          <p:spPr>
            <a:xfrm>
              <a:off x="1847309" y="3772478"/>
              <a:ext cx="1581753" cy="574040"/>
            </a:xfrm>
            <a:prstGeom prst="trapezoid">
              <a:avLst>
                <a:gd name="adj" fmla="val 58172"/>
              </a:avLst>
            </a:prstGeom>
            <a:solidFill>
              <a:srgbClr val="00646C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extBox 35">
              <a:extLst>
                <a:ext uri="{FF2B5EF4-FFF2-40B4-BE49-F238E27FC236}">
                  <a16:creationId xmlns:a16="http://schemas.microsoft.com/office/drawing/2014/main" id="{43BADC10-CC48-7662-A9F8-709BC4B3DDC4}"/>
                </a:ext>
              </a:extLst>
            </p:cNvPr>
            <p:cNvSpPr txBox="1"/>
            <p:nvPr/>
          </p:nvSpPr>
          <p:spPr>
            <a:xfrm>
              <a:off x="2436852" y="329231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>
                  <a:solidFill>
                    <a:schemeClr val="bg1">
                      <a:lumMod val="95000"/>
                    </a:schemeClr>
                  </a:solidFill>
                </a:rPr>
                <a:t>UI</a:t>
              </a:r>
            </a:p>
          </p:txBody>
        </p:sp>
        <p:sp>
          <p:nvSpPr>
            <p:cNvPr id="27" name="TextBox 36">
              <a:extLst>
                <a:ext uri="{FF2B5EF4-FFF2-40B4-BE49-F238E27FC236}">
                  <a16:creationId xmlns:a16="http://schemas.microsoft.com/office/drawing/2014/main" id="{A4515D75-9AB4-82D9-8061-6781D61D7EEE}"/>
                </a:ext>
              </a:extLst>
            </p:cNvPr>
            <p:cNvSpPr txBox="1"/>
            <p:nvPr/>
          </p:nvSpPr>
          <p:spPr>
            <a:xfrm>
              <a:off x="2194569" y="3874832"/>
              <a:ext cx="869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>
                  <a:solidFill>
                    <a:schemeClr val="bg1">
                      <a:lumMod val="95000"/>
                    </a:schemeClr>
                  </a:solidFill>
                </a:rPr>
                <a:t>Service</a:t>
              </a:r>
            </a:p>
          </p:txBody>
        </p:sp>
        <p:sp>
          <p:nvSpPr>
            <p:cNvPr id="28" name="TextBox 37">
              <a:extLst>
                <a:ext uri="{FF2B5EF4-FFF2-40B4-BE49-F238E27FC236}">
                  <a16:creationId xmlns:a16="http://schemas.microsoft.com/office/drawing/2014/main" id="{7DCFFB7E-2919-7BEB-164A-E005A8BB1080}"/>
                </a:ext>
              </a:extLst>
            </p:cNvPr>
            <p:cNvSpPr txBox="1"/>
            <p:nvPr/>
          </p:nvSpPr>
          <p:spPr>
            <a:xfrm>
              <a:off x="2331850" y="4438904"/>
              <a:ext cx="595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>
                  <a:solidFill>
                    <a:schemeClr val="bg1">
                      <a:lumMod val="95000"/>
                    </a:schemeClr>
                  </a:solidFill>
                </a:rPr>
                <a:t>Unit</a:t>
              </a:r>
            </a:p>
          </p:txBody>
        </p:sp>
        <p:sp>
          <p:nvSpPr>
            <p:cNvPr id="29" name="TextBox 38">
              <a:extLst>
                <a:ext uri="{FF2B5EF4-FFF2-40B4-BE49-F238E27FC236}">
                  <a16:creationId xmlns:a16="http://schemas.microsoft.com/office/drawing/2014/main" id="{561EF5FB-5741-96E7-F01D-5311B6EF3C76}"/>
                </a:ext>
              </a:extLst>
            </p:cNvPr>
            <p:cNvSpPr txBox="1"/>
            <p:nvPr/>
          </p:nvSpPr>
          <p:spPr>
            <a:xfrm>
              <a:off x="1917886" y="2887565"/>
              <a:ext cx="6896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>
                  <a:solidFill>
                    <a:schemeClr val="bg1">
                      <a:lumMod val="75000"/>
                    </a:schemeClr>
                  </a:solidFill>
                </a:rPr>
                <a:t>$$$</a:t>
              </a:r>
            </a:p>
          </p:txBody>
        </p:sp>
        <p:sp>
          <p:nvSpPr>
            <p:cNvPr id="30" name="TextBox 39">
              <a:extLst>
                <a:ext uri="{FF2B5EF4-FFF2-40B4-BE49-F238E27FC236}">
                  <a16:creationId xmlns:a16="http://schemas.microsoft.com/office/drawing/2014/main" id="{53265953-D501-77A1-4A42-EB6DC2D1992B}"/>
                </a:ext>
              </a:extLst>
            </p:cNvPr>
            <p:cNvSpPr txBox="1"/>
            <p:nvPr/>
          </p:nvSpPr>
          <p:spPr>
            <a:xfrm>
              <a:off x="1157696" y="4649762"/>
              <a:ext cx="6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>
                  <a:solidFill>
                    <a:schemeClr val="bg1">
                      <a:lumMod val="75000"/>
                    </a:schemeClr>
                  </a:solidFill>
                </a:rPr>
                <a:t>$</a:t>
              </a:r>
            </a:p>
          </p:txBody>
        </p:sp>
        <p:sp>
          <p:nvSpPr>
            <p:cNvPr id="31" name="Flowchart: Connector 40">
              <a:extLst>
                <a:ext uri="{FF2B5EF4-FFF2-40B4-BE49-F238E27FC236}">
                  <a16:creationId xmlns:a16="http://schemas.microsoft.com/office/drawing/2014/main" id="{DEEC8B04-02F3-1135-D4DA-10D506C6AF45}"/>
                </a:ext>
              </a:extLst>
            </p:cNvPr>
            <p:cNvSpPr/>
            <p:nvPr/>
          </p:nvSpPr>
          <p:spPr>
            <a:xfrm>
              <a:off x="2896765" y="2971374"/>
              <a:ext cx="136141" cy="136141"/>
            </a:xfrm>
            <a:prstGeom prst="flowChartConnector">
              <a:avLst/>
            </a:prstGeom>
            <a:solidFill>
              <a:srgbClr val="1E9547"/>
            </a:solidFill>
            <a:ln>
              <a:solidFill>
                <a:srgbClr val="0064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lowchart: Connector 41">
              <a:extLst>
                <a:ext uri="{FF2B5EF4-FFF2-40B4-BE49-F238E27FC236}">
                  <a16:creationId xmlns:a16="http://schemas.microsoft.com/office/drawing/2014/main" id="{F02D1136-1D94-02DB-DF90-6BEAA1D66792}"/>
                </a:ext>
              </a:extLst>
            </p:cNvPr>
            <p:cNvSpPr/>
            <p:nvPr/>
          </p:nvSpPr>
          <p:spPr>
            <a:xfrm>
              <a:off x="3115700" y="3309025"/>
              <a:ext cx="136141" cy="136141"/>
            </a:xfrm>
            <a:prstGeom prst="flowChartConnector">
              <a:avLst/>
            </a:prstGeom>
            <a:solidFill>
              <a:srgbClr val="1E9547"/>
            </a:solidFill>
            <a:ln>
              <a:solidFill>
                <a:srgbClr val="0064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lowchart: Connector 42">
              <a:extLst>
                <a:ext uri="{FF2B5EF4-FFF2-40B4-BE49-F238E27FC236}">
                  <a16:creationId xmlns:a16="http://schemas.microsoft.com/office/drawing/2014/main" id="{7B092787-9A38-C2E8-95EC-C5CCB8C34987}"/>
                </a:ext>
              </a:extLst>
            </p:cNvPr>
            <p:cNvSpPr/>
            <p:nvPr/>
          </p:nvSpPr>
          <p:spPr>
            <a:xfrm>
              <a:off x="3222664" y="3714690"/>
              <a:ext cx="136141" cy="136141"/>
            </a:xfrm>
            <a:prstGeom prst="flowChartConnector">
              <a:avLst/>
            </a:prstGeom>
            <a:solidFill>
              <a:srgbClr val="1E9547"/>
            </a:solidFill>
            <a:ln>
              <a:solidFill>
                <a:srgbClr val="0064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owchart: Connector 43">
              <a:extLst>
                <a:ext uri="{FF2B5EF4-FFF2-40B4-BE49-F238E27FC236}">
                  <a16:creationId xmlns:a16="http://schemas.microsoft.com/office/drawing/2014/main" id="{136E860E-9D18-C2E3-A62A-C27A1FADB6D7}"/>
                </a:ext>
              </a:extLst>
            </p:cNvPr>
            <p:cNvSpPr/>
            <p:nvPr/>
          </p:nvSpPr>
          <p:spPr>
            <a:xfrm>
              <a:off x="3388436" y="3905951"/>
              <a:ext cx="136141" cy="136141"/>
            </a:xfrm>
            <a:prstGeom prst="flowChartConnector">
              <a:avLst/>
            </a:prstGeom>
            <a:solidFill>
              <a:srgbClr val="1E9547"/>
            </a:solidFill>
            <a:ln>
              <a:solidFill>
                <a:srgbClr val="0064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lowchart: Connector 44">
              <a:extLst>
                <a:ext uri="{FF2B5EF4-FFF2-40B4-BE49-F238E27FC236}">
                  <a16:creationId xmlns:a16="http://schemas.microsoft.com/office/drawing/2014/main" id="{FDF9CEB0-2E58-43F1-C209-6A9D97088907}"/>
                </a:ext>
              </a:extLst>
            </p:cNvPr>
            <p:cNvSpPr/>
            <p:nvPr/>
          </p:nvSpPr>
          <p:spPr>
            <a:xfrm>
              <a:off x="3154594" y="3591500"/>
              <a:ext cx="136141" cy="136141"/>
            </a:xfrm>
            <a:prstGeom prst="flowChartConnector">
              <a:avLst/>
            </a:prstGeom>
            <a:solidFill>
              <a:srgbClr val="1E9547"/>
            </a:solidFill>
            <a:ln>
              <a:solidFill>
                <a:srgbClr val="0064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lowchart: Connector 45">
              <a:extLst>
                <a:ext uri="{FF2B5EF4-FFF2-40B4-BE49-F238E27FC236}">
                  <a16:creationId xmlns:a16="http://schemas.microsoft.com/office/drawing/2014/main" id="{B0ACD864-A0B0-AE70-52BE-BD5D15409EA1}"/>
                </a:ext>
              </a:extLst>
            </p:cNvPr>
            <p:cNvSpPr/>
            <p:nvPr/>
          </p:nvSpPr>
          <p:spPr>
            <a:xfrm>
              <a:off x="3305272" y="3523429"/>
              <a:ext cx="136141" cy="136141"/>
            </a:xfrm>
            <a:prstGeom prst="flowChartConnector">
              <a:avLst/>
            </a:prstGeom>
            <a:solidFill>
              <a:srgbClr val="1E9547"/>
            </a:solidFill>
            <a:ln>
              <a:solidFill>
                <a:srgbClr val="0064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Picture 4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F2EA1DE-3BEA-2819-54DD-572AF85CC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767627" y="2973832"/>
              <a:ext cx="200132" cy="2001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Picture 4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A3F1B52-B1E1-4642-E463-4AE2A8F3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557272" y="2973832"/>
              <a:ext cx="200132" cy="2001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Picture 4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E4C3369-68A7-93C4-B5C6-546326CC0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341600" y="2973832"/>
              <a:ext cx="200132" cy="2001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Picture 5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4EB1E25-750A-54E8-4ADF-2C0EF19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005837" y="4734362"/>
              <a:ext cx="200132" cy="20013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3863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6EB7B4A-D9CD-463A-B744-51DFE21288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5315" y="7132"/>
            <a:ext cx="12322629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5375E6-E72B-DF67-B116-10BAFADE9B56}"/>
              </a:ext>
            </a:extLst>
          </p:cNvPr>
          <p:cNvSpPr txBox="1"/>
          <p:nvPr/>
        </p:nvSpPr>
        <p:spPr>
          <a:xfrm>
            <a:off x="1995486" y="1431918"/>
            <a:ext cx="82010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Para melhor didática, costumo separar um projeto de automação de interface em 4 níveis distintos:</a:t>
            </a:r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9C5BFB-0D5C-C1EC-F609-03E8FD41F9BC}"/>
              </a:ext>
            </a:extLst>
          </p:cNvPr>
          <p:cNvSpPr/>
          <p:nvPr/>
        </p:nvSpPr>
        <p:spPr>
          <a:xfrm>
            <a:off x="-23750" y="-14725"/>
            <a:ext cx="12322629" cy="10562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05AF7F5-FC1D-2F6B-3F70-FA2B56697DBF}"/>
              </a:ext>
            </a:extLst>
          </p:cNvPr>
          <p:cNvGrpSpPr/>
          <p:nvPr/>
        </p:nvGrpSpPr>
        <p:grpSpPr>
          <a:xfrm>
            <a:off x="637367" y="211968"/>
            <a:ext cx="1808950" cy="622766"/>
            <a:chOff x="637367" y="211968"/>
            <a:chExt cx="1808950" cy="62276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2E7C5EE2-A089-6924-5D07-861C108E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8434"/>
            <a:stretch/>
          </p:blipFill>
          <p:spPr>
            <a:xfrm>
              <a:off x="637367" y="211968"/>
              <a:ext cx="597667" cy="622766"/>
            </a:xfrm>
            <a:prstGeom prst="rect">
              <a:avLst/>
            </a:prstGeom>
          </p:spPr>
        </p:pic>
        <p:pic>
          <p:nvPicPr>
            <p:cNvPr id="19" name="Imagem 18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88BCDE8-21A0-4B63-28B9-CF7E506FD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95"/>
            <a:stretch/>
          </p:blipFill>
          <p:spPr>
            <a:xfrm>
              <a:off x="1176989" y="240493"/>
              <a:ext cx="1269328" cy="576613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24FB93-15D0-C7C1-A738-576681495C62}"/>
              </a:ext>
            </a:extLst>
          </p:cNvPr>
          <p:cNvSpPr txBox="1"/>
          <p:nvPr/>
        </p:nvSpPr>
        <p:spPr>
          <a:xfrm>
            <a:off x="5233183" y="-221201"/>
            <a:ext cx="6958818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&lt;/</a:t>
            </a:r>
            <a:r>
              <a:rPr lang="pt-BR" sz="4800" dirty="0" err="1">
                <a:solidFill>
                  <a:srgbClr val="93C01F"/>
                </a:solidFill>
                <a:latin typeface="Calibri" panose="020F0502020204030204" pitchFamily="34" charset="0"/>
              </a:rPr>
              <a:t>Níveis_de_Automação</a:t>
            </a: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B41BD5-25C9-3E1B-E3EA-243C17DD76E1}"/>
              </a:ext>
            </a:extLst>
          </p:cNvPr>
          <p:cNvSpPr txBox="1"/>
          <p:nvPr/>
        </p:nvSpPr>
        <p:spPr>
          <a:xfrm>
            <a:off x="637367" y="3168499"/>
            <a:ext cx="1358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Nível 1:</a:t>
            </a:r>
          </a:p>
          <a:p>
            <a: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 </a:t>
            </a:r>
            <a:br>
              <a:rPr lang="pt-BR" sz="2400" b="0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</a:br>
            <a:r>
              <a:rPr lang="pt-BR" sz="2400" dirty="0">
                <a:solidFill>
                  <a:srgbClr val="F8F8F8"/>
                </a:solidFill>
                <a:latin typeface="Calibri" panose="020F0502020204030204" pitchFamily="34" charset="0"/>
              </a:rPr>
              <a:t>Nível 2:</a:t>
            </a:r>
            <a:br>
              <a:rPr lang="pt-BR" sz="2400" dirty="0">
                <a:solidFill>
                  <a:srgbClr val="F8F8F8"/>
                </a:solidFill>
                <a:latin typeface="Calibri" panose="020F0502020204030204" pitchFamily="34" charset="0"/>
              </a:rPr>
            </a:br>
            <a:endParaRPr lang="pt-BR" sz="2400" dirty="0">
              <a:solidFill>
                <a:srgbClr val="F8F8F8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rgbClr val="F8F8F8"/>
                </a:solidFill>
                <a:latin typeface="Calibri" panose="020F0502020204030204" pitchFamily="34" charset="0"/>
              </a:rPr>
              <a:t>Nível 3:</a:t>
            </a:r>
            <a:br>
              <a:rPr lang="pt-BR" sz="2400" dirty="0">
                <a:solidFill>
                  <a:srgbClr val="F8F8F8"/>
                </a:solidFill>
                <a:latin typeface="Calibri" panose="020F0502020204030204" pitchFamily="34" charset="0"/>
              </a:rPr>
            </a:br>
            <a:endParaRPr lang="pt-BR" sz="2400" dirty="0">
              <a:solidFill>
                <a:srgbClr val="F8F8F8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rgbClr val="F8F8F8"/>
                </a:solidFill>
                <a:latin typeface="Calibri" panose="020F0502020204030204" pitchFamily="34" charset="0"/>
              </a:rPr>
              <a:t>Nível 4:</a:t>
            </a:r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562B657-245B-02CF-0FDC-453EB11EDA82}"/>
              </a:ext>
            </a:extLst>
          </p:cNvPr>
          <p:cNvSpPr/>
          <p:nvPr/>
        </p:nvSpPr>
        <p:spPr>
          <a:xfrm>
            <a:off x="1958661" y="3181617"/>
            <a:ext cx="1198877" cy="414337"/>
          </a:xfrm>
          <a:prstGeom prst="roundRect">
            <a:avLst/>
          </a:prstGeom>
          <a:solidFill>
            <a:srgbClr val="171717"/>
          </a:solidFill>
          <a:ln w="28575">
            <a:solidFill>
              <a:srgbClr val="93C1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Gherkin</a:t>
            </a:r>
            <a:endParaRPr lang="pt-BR" b="1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D99E281-CFF3-00A2-C944-FC68B4432A0A}"/>
              </a:ext>
            </a:extLst>
          </p:cNvPr>
          <p:cNvSpPr/>
          <p:nvPr/>
        </p:nvSpPr>
        <p:spPr>
          <a:xfrm>
            <a:off x="3746299" y="3181617"/>
            <a:ext cx="2009775" cy="414337"/>
          </a:xfrm>
          <a:prstGeom prst="roundRect">
            <a:avLst/>
          </a:prstGeom>
          <a:solidFill>
            <a:srgbClr val="171717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Step-</a:t>
            </a:r>
            <a:r>
              <a:rPr lang="pt-BR" b="1" dirty="0" err="1"/>
              <a:t>Definitions</a:t>
            </a:r>
            <a:r>
              <a:rPr lang="pt-BR" b="1" dirty="0"/>
              <a:t> </a:t>
            </a:r>
          </a:p>
        </p:txBody>
      </p:sp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F9D94ED7-4240-7E48-1646-7BEF943672D9}"/>
              </a:ext>
            </a:extLst>
          </p:cNvPr>
          <p:cNvSpPr/>
          <p:nvPr/>
        </p:nvSpPr>
        <p:spPr>
          <a:xfrm>
            <a:off x="3235863" y="3177309"/>
            <a:ext cx="414337" cy="414337"/>
          </a:xfrm>
          <a:prstGeom prst="mathPlus">
            <a:avLst/>
          </a:prstGeom>
          <a:solidFill>
            <a:srgbClr val="93C1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45F8523-6A97-2603-2381-F916F5AD6AEF}"/>
              </a:ext>
            </a:extLst>
          </p:cNvPr>
          <p:cNvSpPr/>
          <p:nvPr/>
        </p:nvSpPr>
        <p:spPr>
          <a:xfrm>
            <a:off x="1958661" y="3920070"/>
            <a:ext cx="1198877" cy="414337"/>
          </a:xfrm>
          <a:prstGeom prst="roundRect">
            <a:avLst/>
          </a:prstGeom>
          <a:solidFill>
            <a:srgbClr val="171717"/>
          </a:solidFill>
          <a:ln w="28575">
            <a:solidFill>
              <a:srgbClr val="93C1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Gherkin</a:t>
            </a:r>
            <a:endParaRPr lang="pt-BR" b="1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BB3F83B-1A5A-4A42-30F1-9ED2262CA198}"/>
              </a:ext>
            </a:extLst>
          </p:cNvPr>
          <p:cNvSpPr/>
          <p:nvPr/>
        </p:nvSpPr>
        <p:spPr>
          <a:xfrm>
            <a:off x="3746299" y="3920070"/>
            <a:ext cx="2009775" cy="414337"/>
          </a:xfrm>
          <a:prstGeom prst="roundRect">
            <a:avLst/>
          </a:prstGeom>
          <a:solidFill>
            <a:srgbClr val="171717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Step-</a:t>
            </a:r>
            <a:r>
              <a:rPr lang="pt-BR" b="1" dirty="0" err="1"/>
              <a:t>Definitions</a:t>
            </a:r>
            <a:r>
              <a:rPr lang="pt-BR" b="1" dirty="0"/>
              <a:t> </a:t>
            </a:r>
          </a:p>
        </p:txBody>
      </p:sp>
      <p:sp>
        <p:nvSpPr>
          <p:cNvPr id="14" name="Sinal de Adição 13">
            <a:extLst>
              <a:ext uri="{FF2B5EF4-FFF2-40B4-BE49-F238E27FC236}">
                <a16:creationId xmlns:a16="http://schemas.microsoft.com/office/drawing/2014/main" id="{6A35B09E-53C6-E712-44D7-C9D396C97799}"/>
              </a:ext>
            </a:extLst>
          </p:cNvPr>
          <p:cNvSpPr/>
          <p:nvPr/>
        </p:nvSpPr>
        <p:spPr>
          <a:xfrm>
            <a:off x="3235863" y="3915762"/>
            <a:ext cx="414337" cy="414337"/>
          </a:xfrm>
          <a:prstGeom prst="mathPlus">
            <a:avLst/>
          </a:prstGeom>
          <a:solidFill>
            <a:srgbClr val="93C1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D378608-62D5-B174-2C85-02BC6F716449}"/>
              </a:ext>
            </a:extLst>
          </p:cNvPr>
          <p:cNvSpPr/>
          <p:nvPr/>
        </p:nvSpPr>
        <p:spPr>
          <a:xfrm>
            <a:off x="1958661" y="4647686"/>
            <a:ext cx="1198877" cy="414337"/>
          </a:xfrm>
          <a:prstGeom prst="roundRect">
            <a:avLst/>
          </a:prstGeom>
          <a:solidFill>
            <a:srgbClr val="171717"/>
          </a:solidFill>
          <a:ln w="28575">
            <a:solidFill>
              <a:srgbClr val="93C1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Gherkin</a:t>
            </a:r>
            <a:endParaRPr lang="pt-BR" b="1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183C6B8-1732-8454-1D9E-AF7E797D28F7}"/>
              </a:ext>
            </a:extLst>
          </p:cNvPr>
          <p:cNvSpPr/>
          <p:nvPr/>
        </p:nvSpPr>
        <p:spPr>
          <a:xfrm>
            <a:off x="3746299" y="4647686"/>
            <a:ext cx="2009775" cy="414337"/>
          </a:xfrm>
          <a:prstGeom prst="roundRect">
            <a:avLst/>
          </a:prstGeom>
          <a:solidFill>
            <a:srgbClr val="171717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Step-</a:t>
            </a:r>
            <a:r>
              <a:rPr lang="pt-BR" b="1" dirty="0" err="1"/>
              <a:t>Definitions</a:t>
            </a:r>
            <a:r>
              <a:rPr lang="pt-BR" b="1" dirty="0"/>
              <a:t> </a:t>
            </a:r>
          </a:p>
        </p:txBody>
      </p:sp>
      <p:sp>
        <p:nvSpPr>
          <p:cNvPr id="21" name="Sinal de Adição 20">
            <a:extLst>
              <a:ext uri="{FF2B5EF4-FFF2-40B4-BE49-F238E27FC236}">
                <a16:creationId xmlns:a16="http://schemas.microsoft.com/office/drawing/2014/main" id="{58F7A53D-9E04-FD08-EE2B-AF633E9FBBB6}"/>
              </a:ext>
            </a:extLst>
          </p:cNvPr>
          <p:cNvSpPr/>
          <p:nvPr/>
        </p:nvSpPr>
        <p:spPr>
          <a:xfrm>
            <a:off x="3235863" y="4643378"/>
            <a:ext cx="414337" cy="414337"/>
          </a:xfrm>
          <a:prstGeom prst="mathPlus">
            <a:avLst/>
          </a:prstGeom>
          <a:solidFill>
            <a:srgbClr val="93C1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6F72381-A8BC-583E-4CE6-CBF63645C2D7}"/>
              </a:ext>
            </a:extLst>
          </p:cNvPr>
          <p:cNvSpPr/>
          <p:nvPr/>
        </p:nvSpPr>
        <p:spPr>
          <a:xfrm>
            <a:off x="1958661" y="5392700"/>
            <a:ext cx="1198877" cy="414337"/>
          </a:xfrm>
          <a:prstGeom prst="roundRect">
            <a:avLst/>
          </a:prstGeom>
          <a:solidFill>
            <a:srgbClr val="171717"/>
          </a:solidFill>
          <a:ln w="28575">
            <a:solidFill>
              <a:srgbClr val="93C1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Gherkin</a:t>
            </a:r>
            <a:endParaRPr lang="pt-BR" b="1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2F02F37-33D0-AF53-AAAF-ECFE5A5319DE}"/>
              </a:ext>
            </a:extLst>
          </p:cNvPr>
          <p:cNvSpPr/>
          <p:nvPr/>
        </p:nvSpPr>
        <p:spPr>
          <a:xfrm>
            <a:off x="3746299" y="5392700"/>
            <a:ext cx="2009775" cy="414337"/>
          </a:xfrm>
          <a:prstGeom prst="roundRect">
            <a:avLst/>
          </a:prstGeom>
          <a:solidFill>
            <a:srgbClr val="171717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Step-</a:t>
            </a:r>
            <a:r>
              <a:rPr lang="pt-BR" b="1" dirty="0" err="1"/>
              <a:t>Definitions</a:t>
            </a:r>
            <a:r>
              <a:rPr lang="pt-BR" b="1" dirty="0"/>
              <a:t> </a:t>
            </a:r>
          </a:p>
        </p:txBody>
      </p:sp>
      <p:sp>
        <p:nvSpPr>
          <p:cNvPr id="24" name="Sinal de Adição 23">
            <a:extLst>
              <a:ext uri="{FF2B5EF4-FFF2-40B4-BE49-F238E27FC236}">
                <a16:creationId xmlns:a16="http://schemas.microsoft.com/office/drawing/2014/main" id="{B341FFEA-0835-6A0A-E0D7-51E8817BBF8B}"/>
              </a:ext>
            </a:extLst>
          </p:cNvPr>
          <p:cNvSpPr/>
          <p:nvPr/>
        </p:nvSpPr>
        <p:spPr>
          <a:xfrm>
            <a:off x="3235863" y="5388392"/>
            <a:ext cx="414337" cy="414337"/>
          </a:xfrm>
          <a:prstGeom prst="mathPlus">
            <a:avLst/>
          </a:prstGeom>
          <a:solidFill>
            <a:srgbClr val="93C1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6546F4D-E3F7-E8B3-33BA-A717ED3F3BC0}"/>
              </a:ext>
            </a:extLst>
          </p:cNvPr>
          <p:cNvSpPr/>
          <p:nvPr/>
        </p:nvSpPr>
        <p:spPr>
          <a:xfrm>
            <a:off x="6362610" y="3915762"/>
            <a:ext cx="1595438" cy="414337"/>
          </a:xfrm>
          <a:prstGeom prst="roundRect">
            <a:avLst/>
          </a:prstGeom>
          <a:solidFill>
            <a:srgbClr val="171717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Page </a:t>
            </a:r>
            <a:r>
              <a:rPr lang="pt-BR" b="1" dirty="0" err="1"/>
              <a:t>Objects</a:t>
            </a:r>
            <a:r>
              <a:rPr lang="pt-BR" b="1" dirty="0"/>
              <a:t> </a:t>
            </a:r>
          </a:p>
        </p:txBody>
      </p:sp>
      <p:sp>
        <p:nvSpPr>
          <p:cNvPr id="43" name="Sinal de Adição 42">
            <a:extLst>
              <a:ext uri="{FF2B5EF4-FFF2-40B4-BE49-F238E27FC236}">
                <a16:creationId xmlns:a16="http://schemas.microsoft.com/office/drawing/2014/main" id="{3FAB6AEE-ACD6-2A0E-E9CD-070AC2431992}"/>
              </a:ext>
            </a:extLst>
          </p:cNvPr>
          <p:cNvSpPr/>
          <p:nvPr/>
        </p:nvSpPr>
        <p:spPr>
          <a:xfrm>
            <a:off x="5852173" y="3911454"/>
            <a:ext cx="414337" cy="414337"/>
          </a:xfrm>
          <a:prstGeom prst="mathPlus">
            <a:avLst/>
          </a:prstGeom>
          <a:solidFill>
            <a:srgbClr val="93C1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F119EFEF-8226-54E8-2074-9D08F07F06A4}"/>
              </a:ext>
            </a:extLst>
          </p:cNvPr>
          <p:cNvSpPr/>
          <p:nvPr/>
        </p:nvSpPr>
        <p:spPr>
          <a:xfrm>
            <a:off x="6362610" y="4643378"/>
            <a:ext cx="1595438" cy="414337"/>
          </a:xfrm>
          <a:prstGeom prst="roundRect">
            <a:avLst/>
          </a:prstGeom>
          <a:solidFill>
            <a:srgbClr val="171717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Page </a:t>
            </a:r>
            <a:r>
              <a:rPr lang="pt-BR" b="1" dirty="0" err="1"/>
              <a:t>Objects</a:t>
            </a:r>
            <a:r>
              <a:rPr lang="pt-BR" b="1" dirty="0"/>
              <a:t> </a:t>
            </a:r>
          </a:p>
        </p:txBody>
      </p:sp>
      <p:sp>
        <p:nvSpPr>
          <p:cNvPr id="45" name="Sinal de Adição 44">
            <a:extLst>
              <a:ext uri="{FF2B5EF4-FFF2-40B4-BE49-F238E27FC236}">
                <a16:creationId xmlns:a16="http://schemas.microsoft.com/office/drawing/2014/main" id="{B99072CC-A99A-E5E2-04FE-9675275D67CC}"/>
              </a:ext>
            </a:extLst>
          </p:cNvPr>
          <p:cNvSpPr/>
          <p:nvPr/>
        </p:nvSpPr>
        <p:spPr>
          <a:xfrm>
            <a:off x="5852173" y="4639070"/>
            <a:ext cx="414337" cy="414337"/>
          </a:xfrm>
          <a:prstGeom prst="mathPlus">
            <a:avLst/>
          </a:prstGeom>
          <a:solidFill>
            <a:srgbClr val="93C1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E6E5A164-DFC0-D694-4F26-73E3BC1CC602}"/>
              </a:ext>
            </a:extLst>
          </p:cNvPr>
          <p:cNvSpPr/>
          <p:nvPr/>
        </p:nvSpPr>
        <p:spPr>
          <a:xfrm>
            <a:off x="8564584" y="4643378"/>
            <a:ext cx="1061707" cy="414337"/>
          </a:xfrm>
          <a:prstGeom prst="roundRect">
            <a:avLst/>
          </a:prstGeom>
          <a:solidFill>
            <a:srgbClr val="171717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Actions</a:t>
            </a:r>
            <a:endParaRPr lang="pt-BR" b="1" dirty="0"/>
          </a:p>
        </p:txBody>
      </p:sp>
      <p:sp>
        <p:nvSpPr>
          <p:cNvPr id="47" name="Sinal de Adição 46">
            <a:extLst>
              <a:ext uri="{FF2B5EF4-FFF2-40B4-BE49-F238E27FC236}">
                <a16:creationId xmlns:a16="http://schemas.microsoft.com/office/drawing/2014/main" id="{ABE7B1BD-6151-DEDF-4A0B-5BB337F403C9}"/>
              </a:ext>
            </a:extLst>
          </p:cNvPr>
          <p:cNvSpPr/>
          <p:nvPr/>
        </p:nvSpPr>
        <p:spPr>
          <a:xfrm>
            <a:off x="8054148" y="4639070"/>
            <a:ext cx="414337" cy="414337"/>
          </a:xfrm>
          <a:prstGeom prst="mathPlus">
            <a:avLst/>
          </a:prstGeom>
          <a:solidFill>
            <a:srgbClr val="93C1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ECB258AA-6DC1-748D-E713-CF72A99D4E45}"/>
              </a:ext>
            </a:extLst>
          </p:cNvPr>
          <p:cNvSpPr/>
          <p:nvPr/>
        </p:nvSpPr>
        <p:spPr>
          <a:xfrm>
            <a:off x="6362610" y="5388392"/>
            <a:ext cx="1595438" cy="414337"/>
          </a:xfrm>
          <a:prstGeom prst="roundRect">
            <a:avLst/>
          </a:prstGeom>
          <a:solidFill>
            <a:srgbClr val="171717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Page </a:t>
            </a:r>
            <a:r>
              <a:rPr lang="pt-BR" b="1" dirty="0" err="1"/>
              <a:t>Objects</a:t>
            </a:r>
            <a:r>
              <a:rPr lang="pt-BR" b="1" dirty="0"/>
              <a:t> </a:t>
            </a:r>
          </a:p>
        </p:txBody>
      </p:sp>
      <p:sp>
        <p:nvSpPr>
          <p:cNvPr id="49" name="Sinal de Adição 48">
            <a:extLst>
              <a:ext uri="{FF2B5EF4-FFF2-40B4-BE49-F238E27FC236}">
                <a16:creationId xmlns:a16="http://schemas.microsoft.com/office/drawing/2014/main" id="{FA12B6B4-8548-7CCE-BB3D-85755F0FDE7D}"/>
              </a:ext>
            </a:extLst>
          </p:cNvPr>
          <p:cNvSpPr/>
          <p:nvPr/>
        </p:nvSpPr>
        <p:spPr>
          <a:xfrm>
            <a:off x="5852173" y="5384084"/>
            <a:ext cx="414337" cy="414337"/>
          </a:xfrm>
          <a:prstGeom prst="mathPlus">
            <a:avLst/>
          </a:prstGeom>
          <a:solidFill>
            <a:srgbClr val="93C1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8484D30E-359A-C687-2DA9-AC9BF114FC74}"/>
              </a:ext>
            </a:extLst>
          </p:cNvPr>
          <p:cNvSpPr/>
          <p:nvPr/>
        </p:nvSpPr>
        <p:spPr>
          <a:xfrm>
            <a:off x="8564584" y="5388392"/>
            <a:ext cx="1061707" cy="414337"/>
          </a:xfrm>
          <a:prstGeom prst="roundRect">
            <a:avLst/>
          </a:prstGeom>
          <a:solidFill>
            <a:srgbClr val="171717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Actions</a:t>
            </a:r>
            <a:endParaRPr lang="pt-BR" b="1" dirty="0"/>
          </a:p>
        </p:txBody>
      </p:sp>
      <p:sp>
        <p:nvSpPr>
          <p:cNvPr id="51" name="Sinal de Adição 50">
            <a:extLst>
              <a:ext uri="{FF2B5EF4-FFF2-40B4-BE49-F238E27FC236}">
                <a16:creationId xmlns:a16="http://schemas.microsoft.com/office/drawing/2014/main" id="{D3AC367B-941C-95E4-38C4-09D253F56A4F}"/>
              </a:ext>
            </a:extLst>
          </p:cNvPr>
          <p:cNvSpPr/>
          <p:nvPr/>
        </p:nvSpPr>
        <p:spPr>
          <a:xfrm>
            <a:off x="8054148" y="5384084"/>
            <a:ext cx="414337" cy="414337"/>
          </a:xfrm>
          <a:prstGeom prst="mathPlus">
            <a:avLst/>
          </a:prstGeom>
          <a:solidFill>
            <a:srgbClr val="93C1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A196411E-0AFF-C286-83F5-08B9E68D0496}"/>
              </a:ext>
            </a:extLst>
          </p:cNvPr>
          <p:cNvSpPr/>
          <p:nvPr/>
        </p:nvSpPr>
        <p:spPr>
          <a:xfrm>
            <a:off x="10256122" y="5388392"/>
            <a:ext cx="1298511" cy="414337"/>
          </a:xfrm>
          <a:prstGeom prst="roundRect">
            <a:avLst/>
          </a:prstGeom>
          <a:solidFill>
            <a:srgbClr val="171717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Functions</a:t>
            </a:r>
            <a:endParaRPr lang="pt-BR" b="1" dirty="0"/>
          </a:p>
        </p:txBody>
      </p:sp>
      <p:sp>
        <p:nvSpPr>
          <p:cNvPr id="53" name="Sinal de Adição 52">
            <a:extLst>
              <a:ext uri="{FF2B5EF4-FFF2-40B4-BE49-F238E27FC236}">
                <a16:creationId xmlns:a16="http://schemas.microsoft.com/office/drawing/2014/main" id="{98EDA7FB-91DB-3838-959E-BBD6B8CF571B}"/>
              </a:ext>
            </a:extLst>
          </p:cNvPr>
          <p:cNvSpPr/>
          <p:nvPr/>
        </p:nvSpPr>
        <p:spPr>
          <a:xfrm>
            <a:off x="9745686" y="5384084"/>
            <a:ext cx="414337" cy="414337"/>
          </a:xfrm>
          <a:prstGeom prst="mathPlus">
            <a:avLst/>
          </a:prstGeom>
          <a:solidFill>
            <a:srgbClr val="93C1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72860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6EB7B4A-D9CD-463A-B744-51DFE21288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5315" y="7132"/>
            <a:ext cx="12322629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5375E6-E72B-DF67-B116-10BAFADE9B56}"/>
              </a:ext>
            </a:extLst>
          </p:cNvPr>
          <p:cNvSpPr txBox="1"/>
          <p:nvPr/>
        </p:nvSpPr>
        <p:spPr>
          <a:xfrm>
            <a:off x="1995486" y="1431918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#1</a:t>
            </a:r>
            <a:endParaRPr lang="pt-BR" sz="3200" b="1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9C5BFB-0D5C-C1EC-F609-03E8FD41F9BC}"/>
              </a:ext>
            </a:extLst>
          </p:cNvPr>
          <p:cNvSpPr/>
          <p:nvPr/>
        </p:nvSpPr>
        <p:spPr>
          <a:xfrm>
            <a:off x="-23750" y="-14725"/>
            <a:ext cx="12322629" cy="10562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05AF7F5-FC1D-2F6B-3F70-FA2B56697DBF}"/>
              </a:ext>
            </a:extLst>
          </p:cNvPr>
          <p:cNvGrpSpPr/>
          <p:nvPr/>
        </p:nvGrpSpPr>
        <p:grpSpPr>
          <a:xfrm>
            <a:off x="637367" y="211968"/>
            <a:ext cx="1808950" cy="622766"/>
            <a:chOff x="637367" y="211968"/>
            <a:chExt cx="1808950" cy="62276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2E7C5EE2-A089-6924-5D07-861C108E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8434"/>
            <a:stretch/>
          </p:blipFill>
          <p:spPr>
            <a:xfrm>
              <a:off x="637367" y="211968"/>
              <a:ext cx="597667" cy="622766"/>
            </a:xfrm>
            <a:prstGeom prst="rect">
              <a:avLst/>
            </a:prstGeom>
          </p:spPr>
        </p:pic>
        <p:pic>
          <p:nvPicPr>
            <p:cNvPr id="19" name="Imagem 18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88BCDE8-21A0-4B63-28B9-CF7E506FD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95"/>
            <a:stretch/>
          </p:blipFill>
          <p:spPr>
            <a:xfrm>
              <a:off x="1176989" y="240493"/>
              <a:ext cx="1269328" cy="576613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24FB93-15D0-C7C1-A738-576681495C62}"/>
              </a:ext>
            </a:extLst>
          </p:cNvPr>
          <p:cNvSpPr txBox="1"/>
          <p:nvPr/>
        </p:nvSpPr>
        <p:spPr>
          <a:xfrm>
            <a:off x="5233183" y="-221201"/>
            <a:ext cx="6958818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&lt;/</a:t>
            </a:r>
            <a:r>
              <a:rPr lang="pt-BR" sz="4800" dirty="0" err="1">
                <a:solidFill>
                  <a:srgbClr val="93C01F"/>
                </a:solidFill>
                <a:latin typeface="Calibri" panose="020F0502020204030204" pitchFamily="34" charset="0"/>
              </a:rPr>
              <a:t>Níveis_de_Automação</a:t>
            </a: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&gt;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E70B7A-E584-B47B-4F82-FE80379ED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872" y="2211821"/>
            <a:ext cx="4757503" cy="1576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DE218DD-8252-0DAA-A792-AFF6FA534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653" y="5087178"/>
            <a:ext cx="9249219" cy="1314447"/>
          </a:xfrm>
          <a:prstGeom prst="rect">
            <a:avLst/>
          </a:prstGeom>
        </p:spPr>
      </p:pic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7788B8F-1229-E3B2-E094-BB3652380F55}"/>
              </a:ext>
            </a:extLst>
          </p:cNvPr>
          <p:cNvSpPr/>
          <p:nvPr/>
        </p:nvSpPr>
        <p:spPr>
          <a:xfrm rot="5400000">
            <a:off x="5306568" y="4065380"/>
            <a:ext cx="900113" cy="678747"/>
          </a:xfrm>
          <a:prstGeom prst="rightArrow">
            <a:avLst>
              <a:gd name="adj1" fmla="val 36589"/>
              <a:gd name="adj2" fmla="val 857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77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6EB7B4A-D9CD-463A-B744-51DFE21288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5315" y="7132"/>
            <a:ext cx="12322629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2400" b="0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5375E6-E72B-DF67-B116-10BAFADE9B56}"/>
              </a:ext>
            </a:extLst>
          </p:cNvPr>
          <p:cNvSpPr txBox="1"/>
          <p:nvPr/>
        </p:nvSpPr>
        <p:spPr>
          <a:xfrm>
            <a:off x="1995486" y="1431918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0" dirty="0">
                <a:solidFill>
                  <a:srgbClr val="F8F8F8"/>
                </a:solidFill>
                <a:effectLst/>
                <a:latin typeface="Calibri" panose="020F0502020204030204" pitchFamily="34" charset="0"/>
              </a:rPr>
              <a:t>#2</a:t>
            </a:r>
            <a:endParaRPr lang="pt-BR" sz="3200" b="1" i="0" dirty="0">
              <a:solidFill>
                <a:srgbClr val="93C01F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9C5BFB-0D5C-C1EC-F609-03E8FD41F9BC}"/>
              </a:ext>
            </a:extLst>
          </p:cNvPr>
          <p:cNvSpPr/>
          <p:nvPr/>
        </p:nvSpPr>
        <p:spPr>
          <a:xfrm>
            <a:off x="-23750" y="-14725"/>
            <a:ext cx="12322629" cy="10562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05AF7F5-FC1D-2F6B-3F70-FA2B56697DBF}"/>
              </a:ext>
            </a:extLst>
          </p:cNvPr>
          <p:cNvGrpSpPr/>
          <p:nvPr/>
        </p:nvGrpSpPr>
        <p:grpSpPr>
          <a:xfrm>
            <a:off x="637367" y="211968"/>
            <a:ext cx="1808950" cy="622766"/>
            <a:chOff x="637367" y="211968"/>
            <a:chExt cx="1808950" cy="62276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2E7C5EE2-A089-6924-5D07-861C108E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8434"/>
            <a:stretch/>
          </p:blipFill>
          <p:spPr>
            <a:xfrm>
              <a:off x="637367" y="211968"/>
              <a:ext cx="597667" cy="622766"/>
            </a:xfrm>
            <a:prstGeom prst="rect">
              <a:avLst/>
            </a:prstGeom>
          </p:spPr>
        </p:pic>
        <p:pic>
          <p:nvPicPr>
            <p:cNvPr id="19" name="Imagem 18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88BCDE8-21A0-4B63-28B9-CF7E506FD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95"/>
            <a:stretch/>
          </p:blipFill>
          <p:spPr>
            <a:xfrm>
              <a:off x="1176989" y="240493"/>
              <a:ext cx="1269328" cy="576613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24FB93-15D0-C7C1-A738-576681495C62}"/>
              </a:ext>
            </a:extLst>
          </p:cNvPr>
          <p:cNvSpPr txBox="1"/>
          <p:nvPr/>
        </p:nvSpPr>
        <p:spPr>
          <a:xfrm>
            <a:off x="5233183" y="-221201"/>
            <a:ext cx="6958818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&lt;/</a:t>
            </a:r>
            <a:r>
              <a:rPr lang="pt-BR" sz="4800" dirty="0" err="1">
                <a:solidFill>
                  <a:srgbClr val="93C01F"/>
                </a:solidFill>
                <a:latin typeface="Calibri" panose="020F0502020204030204" pitchFamily="34" charset="0"/>
              </a:rPr>
              <a:t>Níveis_de_Automação</a:t>
            </a:r>
            <a:r>
              <a:rPr lang="pt-BR" sz="4800" dirty="0">
                <a:solidFill>
                  <a:srgbClr val="93C01F"/>
                </a:solidFill>
                <a:latin typeface="Calibri" panose="020F0502020204030204" pitchFamily="34" charset="0"/>
              </a:rPr>
              <a:t>&gt;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E70B7A-E584-B47B-4F82-FE80379ED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42" y="1943270"/>
            <a:ext cx="4757503" cy="1576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7788B8F-1229-E3B2-E094-BB3652380F55}"/>
              </a:ext>
            </a:extLst>
          </p:cNvPr>
          <p:cNvSpPr/>
          <p:nvPr/>
        </p:nvSpPr>
        <p:spPr>
          <a:xfrm rot="5400000">
            <a:off x="2332565" y="4061380"/>
            <a:ext cx="900113" cy="678747"/>
          </a:xfrm>
          <a:prstGeom prst="rightArrow">
            <a:avLst>
              <a:gd name="adj1" fmla="val 36589"/>
              <a:gd name="adj2" fmla="val 857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5E5414-212E-36DA-76C3-C5C90D2E9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50" y="5186310"/>
            <a:ext cx="8616850" cy="1143052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5C5600CE-2331-B4E3-F215-F6BD9EE755EF}"/>
              </a:ext>
            </a:extLst>
          </p:cNvPr>
          <p:cNvSpPr/>
          <p:nvPr/>
        </p:nvSpPr>
        <p:spPr>
          <a:xfrm rot="16200000">
            <a:off x="7165091" y="4229130"/>
            <a:ext cx="900113" cy="678747"/>
          </a:xfrm>
          <a:prstGeom prst="rightArrow">
            <a:avLst>
              <a:gd name="adj1" fmla="val 36589"/>
              <a:gd name="adj2" fmla="val 857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4C71264-1CEA-DD2B-53A7-9B2D772EE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8006" y="3687471"/>
            <a:ext cx="7563994" cy="2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43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397</Words>
  <Application>Microsoft Office PowerPoint</Application>
  <PresentationFormat>Widescreen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Leelawadee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de Arruda Camargo</dc:creator>
  <cp:lastModifiedBy>Ricardo Augusto Moura</cp:lastModifiedBy>
  <cp:revision>10</cp:revision>
  <dcterms:created xsi:type="dcterms:W3CDTF">2024-03-07T17:08:59Z</dcterms:created>
  <dcterms:modified xsi:type="dcterms:W3CDTF">2024-05-06T18:39:21Z</dcterms:modified>
</cp:coreProperties>
</file>