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3" r:id="rId2"/>
    <p:sldId id="259" r:id="rId3"/>
    <p:sldId id="274" r:id="rId4"/>
    <p:sldId id="321" r:id="rId5"/>
    <p:sldId id="322" r:id="rId6"/>
    <p:sldId id="279" r:id="rId7"/>
    <p:sldId id="323" r:id="rId8"/>
    <p:sldId id="324" r:id="rId9"/>
    <p:sldId id="325" r:id="rId10"/>
    <p:sldId id="326" r:id="rId11"/>
    <p:sldId id="327" r:id="rId12"/>
    <p:sldId id="275" r:id="rId13"/>
    <p:sldId id="328" r:id="rId14"/>
    <p:sldId id="329" r:id="rId15"/>
    <p:sldId id="330" r:id="rId16"/>
    <p:sldId id="332" r:id="rId17"/>
    <p:sldId id="337" r:id="rId18"/>
    <p:sldId id="335" r:id="rId19"/>
    <p:sldId id="333" r:id="rId20"/>
    <p:sldId id="334" r:id="rId21"/>
    <p:sldId id="340" r:id="rId22"/>
    <p:sldId id="33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12" autoAdjust="0"/>
    <p:restoredTop sz="84621" autoAdjust="0"/>
  </p:normalViewPr>
  <p:slideViewPr>
    <p:cSldViewPr snapToGrid="0">
      <p:cViewPr varScale="1">
        <p:scale>
          <a:sx n="108" d="100"/>
          <a:sy n="108" d="100"/>
        </p:scale>
        <p:origin x="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EC931-EB61-4ED4-B42C-7052F766EB89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7F620-BD55-4939-BCC7-8E14AA922F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603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01182-16BE-4529-873B-03A5D043EEF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939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需要认真了解这个相似度算法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01182-16BE-4529-873B-03A5D043EEF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838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01182-16BE-4529-873B-03A5D043EEF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6879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01182-16BE-4529-873B-03A5D043EEF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54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01182-16BE-4529-873B-03A5D043EEF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843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01182-16BE-4529-873B-03A5D043EEF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1485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01182-16BE-4529-873B-03A5D043EEF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0214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01182-16BE-4529-873B-03A5D043EEF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9087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01182-16BE-4529-873B-03A5D043EEF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5192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01182-16BE-4529-873B-03A5D043EEF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0253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01182-16BE-4529-873B-03A5D043EEF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429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01182-16BE-4529-873B-03A5D043EEF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4607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01182-16BE-4529-873B-03A5D043EEF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0010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01182-16BE-4529-873B-03A5D043EEF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681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01182-16BE-4529-873B-03A5D043EEF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460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研究一下其他极化的话题中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01182-16BE-4529-873B-03A5D043EEF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96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01182-16BE-4529-873B-03A5D043EEF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776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01182-16BE-4529-873B-03A5D043EEF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713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01182-16BE-4529-873B-03A5D043EEF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893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包括</a:t>
            </a:r>
            <a:r>
              <a:rPr lang="en-US" altLang="zh-CN" dirty="0" smtClean="0"/>
              <a:t>11</a:t>
            </a:r>
            <a:r>
              <a:rPr lang="zh-CN" altLang="en-US" dirty="0" smtClean="0"/>
              <a:t>年</a:t>
            </a:r>
            <a:r>
              <a:rPr lang="en-US" altLang="zh-CN" dirty="0" smtClean="0"/>
              <a:t>ACL</a:t>
            </a:r>
            <a:r>
              <a:rPr lang="zh-CN" altLang="en-US" dirty="0" smtClean="0"/>
              <a:t>的对比争议问题新闻文章对立观点也是图的方法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01182-16BE-4529-873B-03A5D043EEF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154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01182-16BE-4529-873B-03A5D043EEF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214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B4705-32CC-4245-9AD9-C9DA23988574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5FF4-B381-4D83-B9A5-904A3C4D4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082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B4705-32CC-4245-9AD9-C9DA23988574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5FF4-B381-4D83-B9A5-904A3C4D4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119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B4705-32CC-4245-9AD9-C9DA23988574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5FF4-B381-4D83-B9A5-904A3C4D4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523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B4705-32CC-4245-9AD9-C9DA23988574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5FF4-B381-4D83-B9A5-904A3C4D4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77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B4705-32CC-4245-9AD9-C9DA23988574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5FF4-B381-4D83-B9A5-904A3C4D4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138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B4705-32CC-4245-9AD9-C9DA23988574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5FF4-B381-4D83-B9A5-904A3C4D4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616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B4705-32CC-4245-9AD9-C9DA23988574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5FF4-B381-4D83-B9A5-904A3C4D4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826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B4705-32CC-4245-9AD9-C9DA23988574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5FF4-B381-4D83-B9A5-904A3C4D4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572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B4705-32CC-4245-9AD9-C9DA23988574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5FF4-B381-4D83-B9A5-904A3C4D4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94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B4705-32CC-4245-9AD9-C9DA23988574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5FF4-B381-4D83-B9A5-904A3C4D4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736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B4705-32CC-4245-9AD9-C9DA23988574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5FF4-B381-4D83-B9A5-904A3C4D4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71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B4705-32CC-4245-9AD9-C9DA23988574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D5FF4-B381-4D83-B9A5-904A3C4D4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9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00138" y="2496908"/>
            <a:ext cx="9613964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新闻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争议性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度量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检测调研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b="1" dirty="0"/>
          </a:p>
          <a:p>
            <a:pPr algn="ctr"/>
            <a:endParaRPr lang="en-US" altLang="zh-CN" b="1" dirty="0" smtClean="0"/>
          </a:p>
          <a:p>
            <a:pPr algn="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2019.03.04</a:t>
            </a:r>
          </a:p>
          <a:p>
            <a:pPr algn="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卢名彦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b="1" dirty="0"/>
          </a:p>
          <a:p>
            <a:pPr algn="ctr"/>
            <a:r>
              <a:rPr lang="en-US" altLang="zh-CN" b="1" dirty="0" smtClean="0"/>
              <a:t>                                                   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39047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078523" y="1200737"/>
            <a:ext cx="10879015" cy="459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数据集构建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Hashtag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日所有的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hashtag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。通过人工审查，发现大部分话题和争议性无关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手工选取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个和争议性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话题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hashtags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，随机采样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个代表非争议性话题的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hashtags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hashtag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构建话题：</a:t>
            </a:r>
            <a:endParaRPr lang="en-US" altLang="zh-CN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之前的研究认为一个话题通常由一个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hashtag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定义，但是争议对立方可能会使用不同的话题，使用单一的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hashtag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会遗漏相关的推文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通过捕捉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hashtag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之间的相似性，得到相似的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hashtag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，构成话题的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hashtags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集合。收集包含这个集合中任意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hashtag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的推文，构成话题的语料集。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355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078523" y="1200737"/>
                <a:ext cx="10879015" cy="58400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Hashtag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相似性度量方法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25000"/>
                  </a:lnSpc>
                  <a:buAutoNum type="arabicPeriod"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Previous work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：基于词共现捕捉相似的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hashtag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。缺点在于受到噪音干扰的可能性更大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25000"/>
                  </a:lnSpc>
                  <a:buAutoNum type="arabicPeriod"/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本文方法：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25000"/>
                  </a:lnSpc>
                  <a:buAutoNum type="arabicPeriod"/>
                </a:pP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25000"/>
                  </a:lnSpc>
                  <a:buAutoNum type="arabicPeriod"/>
                </a:pP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25000"/>
                  </a:lnSpc>
                  <a:buAutoNum type="arabicPeriod"/>
                </a:pP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25000"/>
                  </a:lnSpc>
                  <a:buAutoNum type="arabicPeriod"/>
                </a:pP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是种子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hashtag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是候选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hashtag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共现的上下文词语，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共现的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hashtag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25000"/>
                  </a:lnSpc>
                  <a:buAutoNum type="arabicPeriod"/>
                </a:pP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25000"/>
                  </a:lnSpc>
                  <a:buAutoNum type="arabicPeriod"/>
                </a:pP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dirty="0"/>
                  <a:t>Wei Feng, </a:t>
                </a:r>
                <a:r>
                  <a:rPr lang="en-US" altLang="zh-CN" dirty="0" err="1"/>
                  <a:t>Jiawei</a:t>
                </a:r>
                <a:r>
                  <a:rPr lang="en-US" altLang="zh-CN" dirty="0"/>
                  <a:t> Han, </a:t>
                </a:r>
                <a:r>
                  <a:rPr lang="en-US" altLang="zh-CN" dirty="0" err="1"/>
                  <a:t>Jianyong</a:t>
                </a:r>
                <a:r>
                  <a:rPr lang="en-US" altLang="zh-CN" dirty="0"/>
                  <a:t> Wang, </a:t>
                </a:r>
                <a:r>
                  <a:rPr lang="en-US" altLang="zh-CN" dirty="0" err="1"/>
                  <a:t>Charu</a:t>
                </a:r>
                <a:r>
                  <a:rPr lang="en-US" altLang="zh-CN" dirty="0"/>
                  <a:t> Aggarwal, and </a:t>
                </a:r>
                <a:r>
                  <a:rPr lang="en-US" altLang="zh-CN" dirty="0" err="1"/>
                  <a:t>Jianbin</a:t>
                </a:r>
                <a:r>
                  <a:rPr lang="en-US" altLang="zh-CN" dirty="0"/>
                  <a:t> Huang. </a:t>
                </a:r>
                <a:r>
                  <a:rPr lang="en-US" altLang="zh-CN" dirty="0" smtClean="0"/>
                  <a:t>STREAMCUBE</a:t>
                </a:r>
                <a:r>
                  <a:rPr lang="en-US" altLang="zh-CN" dirty="0"/>
                  <a:t>: Hierarchical</a:t>
                </a:r>
              </a:p>
              <a:p>
                <a:r>
                  <a:rPr lang="en-US" altLang="zh-CN" dirty="0" err="1"/>
                  <a:t>spatio</a:t>
                </a:r>
                <a:r>
                  <a:rPr lang="en-US" altLang="zh-CN" dirty="0"/>
                  <a:t>-temporal hashtag clustering for event exploration over the twitter </a:t>
                </a:r>
                <a:r>
                  <a:rPr lang="en-US" altLang="zh-CN" dirty="0" smtClean="0"/>
                  <a:t>stream, IEEE15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523" y="1200737"/>
                <a:ext cx="10879015" cy="5840060"/>
              </a:xfrm>
              <a:prstGeom prst="rect">
                <a:avLst/>
              </a:prstGeom>
              <a:blipFill rotWithShape="0">
                <a:blip r:embed="rId3"/>
                <a:stretch>
                  <a:fillRect l="-616" b="-7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utoShape 1" descr="D://%E6%9C%89%E9%81%93%E4%BA%91%E7%AC%94%E8%AE%B0/lumia94@163.com/e7a7a358cf8845499bc406316daf81ab/clipboard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619" y="2986143"/>
            <a:ext cx="7904762" cy="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79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79938" y="661474"/>
            <a:ext cx="10820400" cy="5286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对话图构建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图：转发通常代表支持。转发不只限于好友，用户可以转发任何一个别的用户发表的推文。按照如下方式画图：对每一个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hashtag,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用户用节点代表，如果至少有两条包含该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hashtag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的转发，不论方向，则画出一条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边（只有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一次转发的边会产生不可靠的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结果）。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图：构建由指定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hashtag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引起的关注图。使用这个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hashtag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的用户，如果有关注关系，则添加边。对于给定的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topic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，用户更加同意自己关注的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人（社交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爬取十分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耗费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代价，并且考虑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到用户线下的交流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图，对满足如下条件的用户之间添加边：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）使用相同的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hashtag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）用户共享过同一个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 用户共享过同一个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 domain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的链接（例如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cnn.com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>
              <a:lnSpc>
                <a:spcPct val="125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混合内容和转发图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：每个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用户添加一个向量，表示提及某个话题的频率。其次，在相应的向量相似度十分高的用户之间添加边，将这些边和转发边结合。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806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79938" y="661474"/>
            <a:ext cx="10820400" cy="5286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图划分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依赖于已有的效果较好的图划分方法：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METIS</a:t>
            </a:r>
          </a:p>
          <a:p>
            <a:pPr>
              <a:lnSpc>
                <a:spcPct val="125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对转发图和关注图进行划分，并进行可视化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上面是转发图，下面是关注图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左边是争议性事件的对话图分割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可视化，右边是非争议性事件的对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话图分割可视化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分割算法得到了清晰的分割，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捕捉到了事件的争议性：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争议性话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题有两个对立群体，群体之间的联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系比较稀疏，群体之内的用户之间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联系较为密切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877" y="2434990"/>
            <a:ext cx="7925988" cy="434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71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79938" y="661474"/>
            <a:ext cx="1082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图划分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对混合图和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内容图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，产生的分割大部分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是重叠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无法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区分，文中认为没有用。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066" y="2138802"/>
            <a:ext cx="9485714" cy="4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30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79938" y="661474"/>
            <a:ext cx="10820400" cy="5978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争议性度量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Random-walk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在争议性话题中，双方都有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权威用户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，在图中用度特别大的节点表示。这种度量方法，捕捉一个对立方的随机用户，有多大的概率接触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另一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个对立方的权威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大的用户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，权威性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高，而且在争论中有大批的支持者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当用户不能到达对立方时，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RWC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值接近于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，此时争议性更高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用户到达对立方的概率和停留在自己方的概率相当时，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RWC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的值接近于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，此时争议性最低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文中还基于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random walk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方法提出了多个改进方法，但是所有方法中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random walk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方法效果最好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951" y="3605712"/>
            <a:ext cx="6918449" cy="138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28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239828" y="1364860"/>
            <a:ext cx="1031912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基于内容的争议性事件识别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文本和情感分析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Pipeline:</a:t>
            </a:r>
          </a:p>
          <a:p>
            <a:pPr>
              <a:lnSpc>
                <a:spcPct val="125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构建争议性和非争议性话题语料集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构建文本和情感特征集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根据构建的特征进行分类（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378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81212" y="825598"/>
            <a:ext cx="10319126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语料集构建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争议性和非争议性话题的收集方法都离不开人工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筛选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挑选候选实体，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筛选得到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争议性和非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争议性实体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和该实体相关的所有推文认为是一个事件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2010-ACL-Detecting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controversies in Twitter: a first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study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爬取一定时间所有的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hashtag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，再通过寻找相关的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hashtag,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共同构成这个事件的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hashtag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集，所有包含该事件集的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hashtag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共同构成事件集。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再通过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筛选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确定争议性和非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争议性话题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2016-ACM-Quantifying Controversy on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socail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media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挑选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话题，再通过问卷调查确定争议性和非争议性话题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2017-ACL-Telling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Apart Tweets Associated with Controversial versus Non-Controversial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Topics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语料集中的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 frequent word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评估争议性，根据这些词的争议性构建语料集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2014-Computation+Journalism Symposium-Controversy and Sentiment in Online News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807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239828" y="1364860"/>
            <a:ext cx="10319126" cy="4439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文本和情感特征集构建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常用文本特征和情感特征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2016-ACL-Detecting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Stance in Tweets and Analyzing its Interaction with Sentiment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2-gram, 2-gram, 3-gram,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2-gram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3-gram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4-gram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5-gram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词向量，推特中所有词向量的平均值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情感特征：根据情感词典提取情感特征（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NRC emotion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词典、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MPQA subjectivity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词典，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NRC hashtag sentiment and emoticon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词典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其他的特征，例如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词性，感叹号和问号的个数、一个词中字符出现多次（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yesss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对结果提升没有帮助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26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040536" y="274614"/>
            <a:ext cx="10319126" cy="5978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2017-ACL-Telling Apart Tweets Associated with Controversial versus Non-Controversial Topics</a:t>
            </a:r>
          </a:p>
          <a:p>
            <a:pPr>
              <a:lnSpc>
                <a:spcPct val="125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a).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强调特征：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强调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词典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大写单词数，感叹号出现的次数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b).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语言特定特征：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LIWC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提取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心理特征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NLTK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提取语法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：存在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不同的词性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长度，各种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代词的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比例，推文的时态，比较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，疑问，数字和量词的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比例，推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情绪，推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文的主观性或客观性</a:t>
            </a:r>
          </a:p>
          <a:p>
            <a:pPr>
              <a:lnSpc>
                <a:spcPct val="125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c). Twitter-Specific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Fatures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ct val="125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@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hashtag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数，推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文作者的性别，推特数、关注和粉丝数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（避免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bag of word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top TFIDF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的词，避免特征与话题领域过于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相关）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434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948838" y="314005"/>
            <a:ext cx="99029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目前对新闻争议性进行度量和检测的方法主要有两类：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基于图的方法（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graph-based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基于内容的方法（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content-based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）：基于文本和情感分析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412" y="1791333"/>
            <a:ext cx="8523809" cy="5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96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97877" y="274614"/>
            <a:ext cx="1127759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2014-Computation+Journalism Symposium-Controversy and Sentiment in Online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News</a:t>
            </a: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使用以下情感词典：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Affective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Norms for English Words(ANEW)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General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Inquirer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MicroWNOp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SentiWordNet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Bias Lexicon</a:t>
            </a:r>
          </a:p>
          <a:p>
            <a:pPr>
              <a:lnSpc>
                <a:spcPct val="125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2010-ACL-Detecting controversies in Twitter: a first study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情感词表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争议性词表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024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239828" y="1364860"/>
            <a:ext cx="10319126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争议性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非争议性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争议性话题下的讨论：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大写字母更多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向情感比例更高，消极词汇出现的概率更大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偏见词出现的概率大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特被转发的概率更大，推特中的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hashtag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非争议性话题下的讨论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更多的语法强调词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更多感叹号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词出现的概率小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积极词汇出现概率更大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440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949569" y="438737"/>
            <a:ext cx="11148646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基于图方法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VS.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基于文本的方法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基于图：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不能用于早期检测，需要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长时期的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用户信息等构建图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模型，此外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社交关系的爬取耗费的代价极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过于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依赖图分割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明确指定图分割为几部分，一般认为对立方只有两方，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但有些情况不适用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考虑子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话题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受文本影响较大，例如推文短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且有噪音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，语言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分析具有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局限性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目前基于的方法都集中于检测争议性事件，没有量化争议性的方法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726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556350" y="1704829"/>
            <a:ext cx="102018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基于图的方法（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graph-based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en-US" altLang="zh-CN" dirty="0" err="1" smtClean="0"/>
              <a:t>Kiran</a:t>
            </a:r>
            <a:r>
              <a:rPr lang="en-US" altLang="zh-CN" dirty="0" smtClean="0"/>
              <a:t> </a:t>
            </a:r>
            <a:r>
              <a:rPr lang="en-US" altLang="zh-CN" dirty="0" err="1"/>
              <a:t>Garimella</a:t>
            </a:r>
            <a:r>
              <a:rPr lang="en-US" altLang="zh-CN" dirty="0"/>
              <a:t>, </a:t>
            </a:r>
            <a:r>
              <a:rPr lang="en-US" altLang="zh-CN" dirty="0" err="1"/>
              <a:t>Gianmarco</a:t>
            </a:r>
            <a:r>
              <a:rPr lang="en-US" altLang="zh-CN" dirty="0"/>
              <a:t> De </a:t>
            </a:r>
            <a:r>
              <a:rPr lang="en-US" altLang="zh-CN" dirty="0" err="1"/>
              <a:t>Francisci</a:t>
            </a:r>
            <a:r>
              <a:rPr lang="en-US" altLang="zh-CN" dirty="0"/>
              <a:t> Morales</a:t>
            </a:r>
            <a:r>
              <a:rPr lang="en-US" altLang="zh-CN" dirty="0" smtClean="0"/>
              <a:t>, </a:t>
            </a:r>
            <a:r>
              <a:rPr lang="en-US" altLang="zh-CN" sz="2000" b="1" dirty="0" smtClean="0"/>
              <a:t>Quantifying </a:t>
            </a:r>
            <a:r>
              <a:rPr lang="en-US" altLang="zh-CN" sz="2000" b="1" dirty="0"/>
              <a:t>controversy in social media</a:t>
            </a:r>
            <a:r>
              <a:rPr lang="en-US" altLang="zh-CN" dirty="0"/>
              <a:t>,  ACM2016</a:t>
            </a:r>
          </a:p>
          <a:p>
            <a:pPr>
              <a:lnSpc>
                <a:spcPct val="125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在社交媒体上量化争议性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857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50984" y="210026"/>
            <a:ext cx="11218984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Kiran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Garimella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在争议性上的研究：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/>
              <a:t>1.  Mauro </a:t>
            </a:r>
            <a:r>
              <a:rPr lang="en-US" altLang="zh-CN" sz="1600" dirty="0" err="1"/>
              <a:t>Coletto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Kiran</a:t>
            </a:r>
            <a:r>
              <a:rPr lang="en-US" altLang="zh-CN" sz="1600" dirty="0"/>
              <a:t> </a:t>
            </a:r>
            <a:r>
              <a:rPr lang="en-US" altLang="zh-CN" sz="1600" dirty="0" err="1"/>
              <a:t>Garimella</a:t>
            </a:r>
            <a:r>
              <a:rPr lang="en-US" altLang="zh-CN" sz="1600" dirty="0"/>
              <a:t>, Aristides </a:t>
            </a:r>
            <a:r>
              <a:rPr lang="en-US" altLang="zh-CN" sz="1600" dirty="0" err="1"/>
              <a:t>Gionis</a:t>
            </a:r>
            <a:r>
              <a:rPr lang="en-US" altLang="zh-CN" sz="1600" dirty="0"/>
              <a:t>, and Claudio </a:t>
            </a:r>
            <a:r>
              <a:rPr lang="en-US" altLang="zh-CN" sz="1600" dirty="0" err="1"/>
              <a:t>Lucchese</a:t>
            </a:r>
            <a:r>
              <a:rPr lang="en-US" altLang="zh-CN" sz="1600" dirty="0"/>
              <a:t>. 2017. </a:t>
            </a:r>
            <a:r>
              <a:rPr lang="en-US" altLang="zh-CN" sz="1600" b="1" dirty="0" err="1"/>
              <a:t>Amotif</a:t>
            </a:r>
            <a:r>
              <a:rPr lang="en-US" altLang="zh-CN" sz="1600" b="1" dirty="0"/>
              <a:t>-based approach for identifying controversy</a:t>
            </a:r>
            <a:r>
              <a:rPr lang="en-US" altLang="zh-CN" sz="1600" dirty="0"/>
              <a:t>. In Proceedings of the 10th International on Conference on Web and Social Media. </a:t>
            </a:r>
            <a:r>
              <a:rPr lang="en-US" altLang="zh-CN" sz="1600" dirty="0" smtClean="0"/>
              <a:t>AAAI</a:t>
            </a:r>
          </a:p>
          <a:p>
            <a:endParaRPr lang="en-US" altLang="zh-CN" sz="1600" dirty="0"/>
          </a:p>
          <a:p>
            <a:r>
              <a:rPr lang="en-US" altLang="zh-CN" sz="1600" dirty="0" smtClean="0"/>
              <a:t>2.  </a:t>
            </a:r>
            <a:r>
              <a:rPr lang="en-US" altLang="zh-CN" sz="1600" dirty="0" err="1"/>
              <a:t>Kiran</a:t>
            </a:r>
            <a:r>
              <a:rPr lang="en-US" altLang="zh-CN" sz="1600" dirty="0"/>
              <a:t> </a:t>
            </a:r>
            <a:r>
              <a:rPr lang="en-US" altLang="zh-CN" sz="1600" dirty="0" err="1"/>
              <a:t>Garimella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Gianmarco</a:t>
            </a:r>
            <a:r>
              <a:rPr lang="en-US" altLang="zh-CN" sz="1600" dirty="0"/>
              <a:t> De </a:t>
            </a:r>
            <a:r>
              <a:rPr lang="en-US" altLang="zh-CN" sz="1600" dirty="0" err="1"/>
              <a:t>Francisci</a:t>
            </a:r>
            <a:r>
              <a:rPr lang="en-US" altLang="zh-CN" sz="1600" dirty="0"/>
              <a:t> Morales, Aristides </a:t>
            </a:r>
            <a:r>
              <a:rPr lang="en-US" altLang="zh-CN" sz="1600" dirty="0" err="1"/>
              <a:t>Gionis</a:t>
            </a:r>
            <a:r>
              <a:rPr lang="en-US" altLang="zh-CN" sz="1600" dirty="0"/>
              <a:t>, and Michael </a:t>
            </a:r>
            <a:r>
              <a:rPr lang="en-US" altLang="zh-CN" sz="1600" dirty="0" err="1"/>
              <a:t>Mathioudakis</a:t>
            </a:r>
            <a:r>
              <a:rPr lang="en-US" altLang="zh-CN" sz="1600" dirty="0"/>
              <a:t>. 2016. </a:t>
            </a:r>
            <a:r>
              <a:rPr lang="en-US" altLang="zh-CN" sz="1600" b="1" dirty="0"/>
              <a:t>Exploring controversy in twitter</a:t>
            </a:r>
            <a:r>
              <a:rPr lang="en-US" altLang="zh-CN" sz="1600" dirty="0"/>
              <a:t>. In Proceedings of the ACM Conference on Computer Supported </a:t>
            </a:r>
            <a:r>
              <a:rPr lang="en-US" altLang="zh-CN" sz="1600" dirty="0" err="1"/>
              <a:t>CooperativeWork</a:t>
            </a:r>
            <a:r>
              <a:rPr lang="en-US" altLang="zh-CN" sz="1600" dirty="0"/>
              <a:t> (CSCW’16). 33–36</a:t>
            </a:r>
            <a:r>
              <a:rPr lang="en-US" altLang="zh-CN" sz="1600" dirty="0" smtClean="0"/>
              <a:t>.</a:t>
            </a:r>
            <a:endParaRPr lang="en-US" altLang="zh-CN" sz="1600" dirty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3. </a:t>
            </a:r>
            <a:r>
              <a:rPr lang="en-US" altLang="zh-CN" sz="1600" dirty="0" err="1" smtClean="0"/>
              <a:t>Kiran</a:t>
            </a:r>
            <a:r>
              <a:rPr lang="en-US" altLang="zh-CN" sz="1600" dirty="0" smtClean="0"/>
              <a:t> </a:t>
            </a:r>
            <a:r>
              <a:rPr lang="en-US" altLang="zh-CN" sz="1600" dirty="0" err="1"/>
              <a:t>Garimella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Gianmarco</a:t>
            </a:r>
            <a:r>
              <a:rPr lang="en-US" altLang="zh-CN" sz="1600" dirty="0"/>
              <a:t> De </a:t>
            </a:r>
            <a:r>
              <a:rPr lang="en-US" altLang="zh-CN" sz="1600" dirty="0" err="1"/>
              <a:t>Francisci</a:t>
            </a:r>
            <a:r>
              <a:rPr lang="en-US" altLang="zh-CN" sz="1600" dirty="0"/>
              <a:t> Morales, Aristides </a:t>
            </a:r>
            <a:r>
              <a:rPr lang="en-US" altLang="zh-CN" sz="1600" dirty="0" err="1"/>
              <a:t>Gionis</a:t>
            </a:r>
            <a:r>
              <a:rPr lang="en-US" altLang="zh-CN" sz="1600" dirty="0"/>
              <a:t>, and Michael </a:t>
            </a:r>
            <a:r>
              <a:rPr lang="en-US" altLang="zh-CN" sz="1600" dirty="0" err="1"/>
              <a:t>Mathioudakis</a:t>
            </a:r>
            <a:r>
              <a:rPr lang="en-US" altLang="zh-CN" sz="1600" dirty="0"/>
              <a:t>. 2016. </a:t>
            </a:r>
            <a:r>
              <a:rPr lang="en-US" altLang="zh-CN" sz="1600" b="1" dirty="0"/>
              <a:t>Quantifying controversy in social media</a:t>
            </a:r>
            <a:r>
              <a:rPr lang="en-US" altLang="zh-CN" sz="1600" dirty="0"/>
              <a:t>. In Proceedings of the ACM International Conference on Web Search and Data Mining(WSDM’16). 33–42</a:t>
            </a:r>
            <a:r>
              <a:rPr lang="en-US" altLang="zh-CN" sz="1600" dirty="0" smtClean="0"/>
              <a:t>.</a:t>
            </a:r>
            <a:endParaRPr lang="en-US" altLang="zh-CN" sz="1600" dirty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4. </a:t>
            </a:r>
            <a:r>
              <a:rPr lang="en-US" altLang="zh-CN" sz="1600" dirty="0" err="1"/>
              <a:t>Kiran</a:t>
            </a:r>
            <a:r>
              <a:rPr lang="en-US" altLang="zh-CN" sz="1600" dirty="0"/>
              <a:t> </a:t>
            </a:r>
            <a:r>
              <a:rPr lang="en-US" altLang="zh-CN" sz="1600" dirty="0" err="1"/>
              <a:t>Garimella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Gianmarco</a:t>
            </a:r>
            <a:r>
              <a:rPr lang="en-US" altLang="zh-CN" sz="1600" dirty="0"/>
              <a:t> De </a:t>
            </a:r>
            <a:r>
              <a:rPr lang="en-US" altLang="zh-CN" sz="1600" dirty="0" err="1"/>
              <a:t>Francisci</a:t>
            </a:r>
            <a:r>
              <a:rPr lang="en-US" altLang="zh-CN" sz="1600" dirty="0"/>
              <a:t> Morales, Aristides </a:t>
            </a:r>
            <a:r>
              <a:rPr lang="en-US" altLang="zh-CN" sz="1600" dirty="0" err="1"/>
              <a:t>Gionis</a:t>
            </a:r>
            <a:r>
              <a:rPr lang="en-US" altLang="zh-CN" sz="1600" dirty="0"/>
              <a:t>, and Michael </a:t>
            </a:r>
            <a:r>
              <a:rPr lang="en-US" altLang="zh-CN" sz="1600" dirty="0" err="1"/>
              <a:t>Mathioudakis</a:t>
            </a:r>
            <a:r>
              <a:rPr lang="en-US" altLang="zh-CN" sz="1600" dirty="0"/>
              <a:t>. 2017. </a:t>
            </a:r>
            <a:r>
              <a:rPr lang="en-US" altLang="zh-CN" sz="1600" b="1" dirty="0"/>
              <a:t>Factors in recommending contrarian content on </a:t>
            </a:r>
            <a:r>
              <a:rPr lang="en-US" altLang="zh-CN" sz="1600" b="1" dirty="0" err="1"/>
              <a:t>socialmedia</a:t>
            </a:r>
            <a:r>
              <a:rPr lang="en-US" altLang="zh-CN" sz="1600" dirty="0"/>
              <a:t>. In Proceedings of the International </a:t>
            </a:r>
            <a:r>
              <a:rPr lang="en-US" altLang="zh-CN" sz="1600" dirty="0" err="1"/>
              <a:t>ACMWeb</a:t>
            </a:r>
            <a:r>
              <a:rPr lang="en-US" altLang="zh-CN" sz="1600" dirty="0"/>
              <a:t> Science Conference (Web-Sci’17</a:t>
            </a:r>
            <a:r>
              <a:rPr lang="en-US" altLang="zh-CN" sz="1600" dirty="0" smtClean="0"/>
              <a:t>)</a:t>
            </a:r>
            <a:endParaRPr lang="en-US" altLang="zh-CN" sz="1600" dirty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5. </a:t>
            </a:r>
            <a:r>
              <a:rPr lang="en-US" altLang="zh-CN" sz="1600" dirty="0" err="1"/>
              <a:t>Kiran</a:t>
            </a:r>
            <a:r>
              <a:rPr lang="en-US" altLang="zh-CN" sz="1600" dirty="0"/>
              <a:t> </a:t>
            </a:r>
            <a:r>
              <a:rPr lang="en-US" altLang="zh-CN" sz="1600" dirty="0" err="1"/>
              <a:t>Garimella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Gianmarco</a:t>
            </a:r>
            <a:r>
              <a:rPr lang="en-US" altLang="zh-CN" sz="1600" dirty="0"/>
              <a:t> De </a:t>
            </a:r>
            <a:r>
              <a:rPr lang="en-US" altLang="zh-CN" sz="1600" dirty="0" err="1"/>
              <a:t>Francisci</a:t>
            </a:r>
            <a:r>
              <a:rPr lang="en-US" altLang="zh-CN" sz="1600" dirty="0"/>
              <a:t> Morales, Aristides </a:t>
            </a:r>
            <a:r>
              <a:rPr lang="en-US" altLang="zh-CN" sz="1600" dirty="0" err="1"/>
              <a:t>Gionis</a:t>
            </a:r>
            <a:r>
              <a:rPr lang="en-US" altLang="zh-CN" sz="1600" dirty="0"/>
              <a:t>, and Michael </a:t>
            </a:r>
            <a:r>
              <a:rPr lang="en-US" altLang="zh-CN" sz="1600" dirty="0" err="1"/>
              <a:t>Mathioudakis</a:t>
            </a:r>
            <a:r>
              <a:rPr lang="en-US" altLang="zh-CN" sz="1600" dirty="0"/>
              <a:t>. 2017. </a:t>
            </a:r>
            <a:r>
              <a:rPr lang="en-US" altLang="zh-CN" sz="1600" b="1" dirty="0"/>
              <a:t>Reducing controversy by connecting opposing views</a:t>
            </a:r>
            <a:r>
              <a:rPr lang="en-US" altLang="zh-CN" sz="1600" dirty="0"/>
              <a:t>. In Proceedings of the ACM International Conference on Web Search and Data Mining (WSDM’17). 81–90</a:t>
            </a:r>
            <a:r>
              <a:rPr lang="en-US" altLang="zh-CN" sz="1600" dirty="0" smtClean="0"/>
              <a:t>.</a:t>
            </a:r>
            <a:endParaRPr lang="en-US" altLang="zh-CN" sz="1600" dirty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6. </a:t>
            </a:r>
            <a:r>
              <a:rPr lang="en-US" altLang="zh-CN" sz="1600" dirty="0" err="1"/>
              <a:t>Kiran</a:t>
            </a:r>
            <a:r>
              <a:rPr lang="en-US" altLang="zh-CN" sz="1600" dirty="0"/>
              <a:t> </a:t>
            </a:r>
            <a:r>
              <a:rPr lang="en-US" altLang="zh-CN" sz="1600" dirty="0" err="1"/>
              <a:t>Garimella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Gianmarco</a:t>
            </a:r>
            <a:r>
              <a:rPr lang="en-US" altLang="zh-CN" sz="1600" dirty="0"/>
              <a:t> De </a:t>
            </a:r>
            <a:r>
              <a:rPr lang="en-US" altLang="zh-CN" sz="1600" dirty="0" err="1"/>
              <a:t>Francisci</a:t>
            </a:r>
            <a:r>
              <a:rPr lang="en-US" altLang="zh-CN" sz="1600" dirty="0"/>
              <a:t> Morales, Aristides </a:t>
            </a:r>
            <a:r>
              <a:rPr lang="en-US" altLang="zh-CN" sz="1600" dirty="0" err="1"/>
              <a:t>Gionis</a:t>
            </a:r>
            <a:r>
              <a:rPr lang="en-US" altLang="zh-CN" sz="1600" dirty="0"/>
              <a:t>, and Michael </a:t>
            </a:r>
            <a:r>
              <a:rPr lang="en-US" altLang="zh-CN" sz="1600" dirty="0" err="1"/>
              <a:t>Mathioudakis</a:t>
            </a:r>
            <a:r>
              <a:rPr lang="en-US" altLang="zh-CN" sz="1600" dirty="0"/>
              <a:t>. 2017. </a:t>
            </a:r>
            <a:r>
              <a:rPr lang="en-US" altLang="zh-CN" sz="1600" b="1" dirty="0"/>
              <a:t>The effect of collective attention on controversial debates on social media</a:t>
            </a:r>
            <a:r>
              <a:rPr lang="en-US" altLang="zh-CN" sz="1600" dirty="0"/>
              <a:t>. In Proceedings of the International ACM Web Science Conference (WebSci’17). 43–52</a:t>
            </a:r>
            <a:r>
              <a:rPr lang="en-US" altLang="zh-CN" sz="1600" dirty="0" smtClean="0"/>
              <a:t>.</a:t>
            </a:r>
            <a:endParaRPr lang="en-US" altLang="zh-CN" sz="1600" dirty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7. </a:t>
            </a:r>
            <a:r>
              <a:rPr lang="en-US" altLang="zh-CN" sz="1600" dirty="0" err="1"/>
              <a:t>Kiran</a:t>
            </a:r>
            <a:r>
              <a:rPr lang="en-US" altLang="zh-CN" sz="1600" dirty="0"/>
              <a:t> </a:t>
            </a:r>
            <a:r>
              <a:rPr lang="en-US" altLang="zh-CN" sz="1600" dirty="0" err="1"/>
              <a:t>Garimella</a:t>
            </a:r>
            <a:r>
              <a:rPr lang="en-US" altLang="zh-CN" sz="1600" dirty="0"/>
              <a:t> and Ingmar Weber. 2017</a:t>
            </a:r>
            <a:r>
              <a:rPr lang="en-US" altLang="zh-CN" sz="1600" b="1" dirty="0"/>
              <a:t>. A long-term analysis of polarization on twitter</a:t>
            </a:r>
            <a:r>
              <a:rPr lang="en-US" altLang="zh-CN" sz="1600" dirty="0"/>
              <a:t>. In Proceedings of the International AAAI Conference on Web and Social Media (ICWSM’17</a:t>
            </a:r>
            <a:r>
              <a:rPr lang="en-US" altLang="zh-CN" sz="1600" dirty="0" smtClean="0"/>
              <a:t>).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https://users.ics.aalto.fi/kiran/publications.html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991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403951" y="919382"/>
            <a:ext cx="4680326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Pipeline</a:t>
            </a:r>
            <a:r>
              <a:rPr lang="en-US" altLang="zh-CN" sz="2000" dirty="0" smtClean="0"/>
              <a:t>:</a:t>
            </a:r>
          </a:p>
          <a:p>
            <a:pPr>
              <a:lnSpc>
                <a:spcPct val="125000"/>
              </a:lnSpc>
            </a:pPr>
            <a:endParaRPr lang="en-US" altLang="zh-CN" sz="2000" dirty="0"/>
          </a:p>
          <a:p>
            <a:pPr>
              <a:lnSpc>
                <a:spcPct val="125000"/>
              </a:lnSpc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量化极化：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基于图去量化话题的极化程度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量化用户的极化程度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识别极化话题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探究极化随着时间的变化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减轻极化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连接意见相反的用户：用户推荐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平衡信息的发布：避免只推送和用户意见相同的内容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18738" y="2579077"/>
            <a:ext cx="57091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Kiran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Garimella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的研究中：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争议（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controversy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极化（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polarization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媒体上的争议性讨论，自然而然的会出现两级分化，两极分化又加剧了争议性讨论。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（假设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：争议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中只有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两个对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立方，分为支持和反对方）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133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27539" y="555968"/>
            <a:ext cx="1150033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造成极化的原因：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个人层面的偏差（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individual-level bias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认知失调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：当人们获得证实他们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的观点的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信息时，他们会体验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到正向的感受。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这种感受会影响到个人媒体的行为，推荐与人们意见相同的信息，减少别的信息的来源。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同质性：个体与自己相似的其他人联系和结合的倾向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。例如用户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和自己有相同观点的人联系（关注、加为好友、共享信息等）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确认偏差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：用户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会搜集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证据，去解释并证实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自己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观点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选择性感知：个人倾向于支持与其先前存在的观点一致的信息，同时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避免矛盾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在面对包含不同观点的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信息时，会忽略这些信息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有偏见的同化：个人接触到来自各方的信息，但倾向于以支持现有意见的方式解释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回音室：用户接受和自己观点相同的内容。这种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现象存在于多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个社交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媒体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信息过载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当存在太多关于该问题的信息时，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在理解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问题并有效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地做出决策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时，面临巨大的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困难。 互联网和社交媒体的出现加剧了这种过载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，成为了上述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其他偏见的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催化剂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954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27539" y="555968"/>
            <a:ext cx="11500337" cy="290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造成极化的原因：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群体层面的偏差（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group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-level bias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社会认同：个人将自己与社会身份（种族，宗教，性别，阶级）联系起来，并且更愿意成为符合这些身份的群体的一部分。类似同质性，但是是集体层面上的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群体偏袒：群体偏袒指的是更支持自己群体内的成员，而不是群体外的成员。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群体极化：群体做出比其成员的初始倾向更极端的决策的倾向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963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27539" y="555968"/>
            <a:ext cx="11500337" cy="290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造成极化的原因：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层面的偏差（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system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-level bias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媒体偏见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：大众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媒体中的记者和新闻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制作者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某种意识形态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观点的明显偏见。研究表明，媒体偏见可能导致选举中投票行为发生真实变化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算法偏差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：由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在线平台（如搜索引擎，推荐系统和社交网络）背后的算法所延续的偏差。用户看到根据他们的偏好过滤的信息，从而强化他们的观点。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427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556351" y="1704829"/>
            <a:ext cx="9902956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基于图的争议性度量及识别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en-US" altLang="zh-CN" dirty="0" err="1" smtClean="0"/>
              <a:t>Kiran</a:t>
            </a:r>
            <a:r>
              <a:rPr lang="en-US" altLang="zh-CN" dirty="0" smtClean="0"/>
              <a:t> </a:t>
            </a:r>
            <a:r>
              <a:rPr lang="en-US" altLang="zh-CN" dirty="0" err="1"/>
              <a:t>Garimella</a:t>
            </a:r>
            <a:r>
              <a:rPr lang="en-US" altLang="zh-CN" dirty="0"/>
              <a:t>, </a:t>
            </a:r>
            <a:r>
              <a:rPr lang="en-US" altLang="zh-CN" dirty="0" err="1"/>
              <a:t>Gianmarco</a:t>
            </a:r>
            <a:r>
              <a:rPr lang="en-US" altLang="zh-CN" dirty="0"/>
              <a:t> De </a:t>
            </a:r>
            <a:r>
              <a:rPr lang="en-US" altLang="zh-CN" dirty="0" err="1"/>
              <a:t>Francisci</a:t>
            </a:r>
            <a:r>
              <a:rPr lang="en-US" altLang="zh-CN" dirty="0"/>
              <a:t> </a:t>
            </a:r>
            <a:r>
              <a:rPr lang="en-US" altLang="zh-CN" dirty="0" err="1"/>
              <a:t>Morales,Quantifying</a:t>
            </a:r>
            <a:r>
              <a:rPr lang="en-US" altLang="zh-CN" dirty="0"/>
              <a:t> controversy in social media,  ACM2016</a:t>
            </a:r>
          </a:p>
          <a:p>
            <a:pPr>
              <a:lnSpc>
                <a:spcPct val="125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主要分为三个步骤：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对话图构建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划分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争议性度量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351" y="4678721"/>
            <a:ext cx="9609524" cy="1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9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18002</TotalTime>
  <Words>2355</Words>
  <Application>Microsoft Macintosh PowerPoint</Application>
  <PresentationFormat>Widescreen</PresentationFormat>
  <Paragraphs>264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宋体</vt:lpstr>
      <vt:lpstr>微软雅黑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lumia</dc:creator>
  <cp:lastModifiedBy>雪遥 张</cp:lastModifiedBy>
  <cp:revision>208</cp:revision>
  <dcterms:created xsi:type="dcterms:W3CDTF">2018-11-18T07:59:20Z</dcterms:created>
  <dcterms:modified xsi:type="dcterms:W3CDTF">2019-03-05T12:44:43Z</dcterms:modified>
</cp:coreProperties>
</file>