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rialle Bold" charset="1" panose="020B0704020202020204"/>
      <p:regular r:id="rId15"/>
    </p:embeddedFont>
    <p:embeddedFont>
      <p:font typeface="Arialle" charset="1" panose="020B0604020202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C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2763" y="6696333"/>
            <a:ext cx="18833526" cy="3912884"/>
            <a:chOff x="0" y="0"/>
            <a:chExt cx="93189011" cy="19361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93044233" cy="19216319"/>
            </a:xfrm>
            <a:custGeom>
              <a:avLst/>
              <a:gdLst/>
              <a:ahLst/>
              <a:cxnLst/>
              <a:rect r="r" b="b" t="t" l="l"/>
              <a:pathLst>
                <a:path h="19216319" w="93044233">
                  <a:moveTo>
                    <a:pt x="0" y="0"/>
                  </a:moveTo>
                  <a:lnTo>
                    <a:pt x="93044233" y="0"/>
                  </a:lnTo>
                  <a:lnTo>
                    <a:pt x="93044233" y="19216319"/>
                  </a:lnTo>
                  <a:lnTo>
                    <a:pt x="0" y="19216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4663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3189010" cy="19361100"/>
            </a:xfrm>
            <a:custGeom>
              <a:avLst/>
              <a:gdLst/>
              <a:ahLst/>
              <a:cxnLst/>
              <a:rect r="r" b="b" t="t" l="l"/>
              <a:pathLst>
                <a:path h="19361100" w="93189010">
                  <a:moveTo>
                    <a:pt x="93044231" y="19216320"/>
                  </a:moveTo>
                  <a:lnTo>
                    <a:pt x="93189010" y="19216320"/>
                  </a:lnTo>
                  <a:lnTo>
                    <a:pt x="93189010" y="19361100"/>
                  </a:lnTo>
                  <a:lnTo>
                    <a:pt x="93044231" y="19361100"/>
                  </a:lnTo>
                  <a:lnTo>
                    <a:pt x="93044231" y="1921632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216320"/>
                  </a:lnTo>
                  <a:lnTo>
                    <a:pt x="0" y="19216320"/>
                  </a:lnTo>
                  <a:lnTo>
                    <a:pt x="0" y="144780"/>
                  </a:lnTo>
                  <a:close/>
                  <a:moveTo>
                    <a:pt x="0" y="19216320"/>
                  </a:moveTo>
                  <a:lnTo>
                    <a:pt x="144780" y="19216320"/>
                  </a:lnTo>
                  <a:lnTo>
                    <a:pt x="144780" y="19361100"/>
                  </a:lnTo>
                  <a:lnTo>
                    <a:pt x="0" y="19361100"/>
                  </a:lnTo>
                  <a:lnTo>
                    <a:pt x="0" y="19216320"/>
                  </a:lnTo>
                  <a:close/>
                  <a:moveTo>
                    <a:pt x="93044231" y="144780"/>
                  </a:moveTo>
                  <a:lnTo>
                    <a:pt x="93189010" y="144780"/>
                  </a:lnTo>
                  <a:lnTo>
                    <a:pt x="93189010" y="19216320"/>
                  </a:lnTo>
                  <a:lnTo>
                    <a:pt x="93044231" y="19216320"/>
                  </a:lnTo>
                  <a:lnTo>
                    <a:pt x="93044231" y="144780"/>
                  </a:lnTo>
                  <a:close/>
                  <a:moveTo>
                    <a:pt x="144780" y="19216320"/>
                  </a:moveTo>
                  <a:lnTo>
                    <a:pt x="93044231" y="19216320"/>
                  </a:lnTo>
                  <a:lnTo>
                    <a:pt x="93044231" y="19361100"/>
                  </a:lnTo>
                  <a:lnTo>
                    <a:pt x="144780" y="19361100"/>
                  </a:lnTo>
                  <a:lnTo>
                    <a:pt x="144780" y="19216320"/>
                  </a:lnTo>
                  <a:close/>
                  <a:moveTo>
                    <a:pt x="93044231" y="0"/>
                  </a:moveTo>
                  <a:lnTo>
                    <a:pt x="93189010" y="0"/>
                  </a:lnTo>
                  <a:lnTo>
                    <a:pt x="93189010" y="144780"/>
                  </a:lnTo>
                  <a:lnTo>
                    <a:pt x="93044231" y="144780"/>
                  </a:lnTo>
                  <a:lnTo>
                    <a:pt x="930442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3044231" y="0"/>
                  </a:lnTo>
                  <a:lnTo>
                    <a:pt x="9304423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1C304B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361203" y="431036"/>
            <a:ext cx="9565595" cy="8817739"/>
          </a:xfrm>
          <a:custGeom>
            <a:avLst/>
            <a:gdLst/>
            <a:ahLst/>
            <a:cxnLst/>
            <a:rect r="r" b="b" t="t" l="l"/>
            <a:pathLst>
              <a:path h="8817739" w="9565595">
                <a:moveTo>
                  <a:pt x="0" y="0"/>
                </a:moveTo>
                <a:lnTo>
                  <a:pt x="9565594" y="0"/>
                </a:lnTo>
                <a:lnTo>
                  <a:pt x="9565594" y="8817739"/>
                </a:lnTo>
                <a:lnTo>
                  <a:pt x="0" y="881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56951" y="8573578"/>
            <a:ext cx="7413241" cy="2304844"/>
          </a:xfrm>
          <a:custGeom>
            <a:avLst/>
            <a:gdLst/>
            <a:ahLst/>
            <a:cxnLst/>
            <a:rect r="r" b="b" t="t" l="l"/>
            <a:pathLst>
              <a:path h="2304844" w="7413241">
                <a:moveTo>
                  <a:pt x="0" y="0"/>
                </a:moveTo>
                <a:lnTo>
                  <a:pt x="7413240" y="0"/>
                </a:lnTo>
                <a:lnTo>
                  <a:pt x="7413240" y="2304844"/>
                </a:lnTo>
                <a:lnTo>
                  <a:pt x="0" y="23048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875720" y="8805996"/>
            <a:ext cx="1417229" cy="1973357"/>
          </a:xfrm>
          <a:custGeom>
            <a:avLst/>
            <a:gdLst/>
            <a:ahLst/>
            <a:cxnLst/>
            <a:rect r="r" b="b" t="t" l="l"/>
            <a:pathLst>
              <a:path h="1973357" w="1417229">
                <a:moveTo>
                  <a:pt x="0" y="0"/>
                </a:moveTo>
                <a:lnTo>
                  <a:pt x="1417229" y="0"/>
                </a:lnTo>
                <a:lnTo>
                  <a:pt x="1417229" y="1973357"/>
                </a:lnTo>
                <a:lnTo>
                  <a:pt x="0" y="19733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849674" y="1294677"/>
            <a:ext cx="2586677" cy="2957739"/>
          </a:xfrm>
          <a:custGeom>
            <a:avLst/>
            <a:gdLst/>
            <a:ahLst/>
            <a:cxnLst/>
            <a:rect r="r" b="b" t="t" l="l"/>
            <a:pathLst>
              <a:path h="2957739" w="2586677">
                <a:moveTo>
                  <a:pt x="0" y="0"/>
                </a:moveTo>
                <a:lnTo>
                  <a:pt x="2586677" y="0"/>
                </a:lnTo>
                <a:lnTo>
                  <a:pt x="2586677" y="2957738"/>
                </a:lnTo>
                <a:lnTo>
                  <a:pt x="0" y="29577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01273" y="6070775"/>
            <a:ext cx="1483479" cy="2502803"/>
          </a:xfrm>
          <a:custGeom>
            <a:avLst/>
            <a:gdLst/>
            <a:ahLst/>
            <a:cxnLst/>
            <a:rect r="r" b="b" t="t" l="l"/>
            <a:pathLst>
              <a:path h="2502803" w="1483479">
                <a:moveTo>
                  <a:pt x="0" y="0"/>
                </a:moveTo>
                <a:lnTo>
                  <a:pt x="1483479" y="0"/>
                </a:lnTo>
                <a:lnTo>
                  <a:pt x="1483479" y="2502803"/>
                </a:lnTo>
                <a:lnTo>
                  <a:pt x="0" y="25028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15921" y="994626"/>
            <a:ext cx="3256158" cy="3256158"/>
          </a:xfrm>
          <a:custGeom>
            <a:avLst/>
            <a:gdLst/>
            <a:ahLst/>
            <a:cxnLst/>
            <a:rect r="r" b="b" t="t" l="l"/>
            <a:pathLst>
              <a:path h="3256158" w="3256158">
                <a:moveTo>
                  <a:pt x="0" y="0"/>
                </a:moveTo>
                <a:lnTo>
                  <a:pt x="3256158" y="0"/>
                </a:lnTo>
                <a:lnTo>
                  <a:pt x="3256158" y="3256158"/>
                </a:lnTo>
                <a:lnTo>
                  <a:pt x="0" y="325615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6070775"/>
            <a:ext cx="1750291" cy="2452246"/>
          </a:xfrm>
          <a:custGeom>
            <a:avLst/>
            <a:gdLst/>
            <a:ahLst/>
            <a:cxnLst/>
            <a:rect r="r" b="b" t="t" l="l"/>
            <a:pathLst>
              <a:path h="2452246" w="1750291">
                <a:moveTo>
                  <a:pt x="0" y="0"/>
                </a:moveTo>
                <a:lnTo>
                  <a:pt x="1750291" y="0"/>
                </a:lnTo>
                <a:lnTo>
                  <a:pt x="1750291" y="2452246"/>
                </a:lnTo>
                <a:lnTo>
                  <a:pt x="0" y="245224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236540" y="4248890"/>
            <a:ext cx="7814921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5"/>
              </a:lnSpc>
            </a:pPr>
            <a:r>
              <a:rPr lang="en-US" b="true" sz="6750">
                <a:solidFill>
                  <a:srgbClr val="031B34"/>
                </a:solidFill>
                <a:latin typeface="Arialle Bold"/>
                <a:ea typeface="Arialle Bold"/>
                <a:cs typeface="Arialle Bold"/>
                <a:sym typeface="Arialle Bold"/>
              </a:rPr>
              <a:t>TaskQuest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49610" y="5250909"/>
            <a:ext cx="5188781" cy="458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9"/>
              </a:lnSpc>
            </a:pPr>
            <a:r>
              <a:rPr lang="en-US" sz="3099" spc="309">
                <a:solidFill>
                  <a:srgbClr val="031B34"/>
                </a:solidFill>
                <a:latin typeface="Arialle"/>
                <a:ea typeface="Arialle"/>
                <a:cs typeface="Arialle"/>
                <a:sym typeface="Arialle"/>
              </a:rPr>
              <a:t>BY: REIGIS 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C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9144000" y="-15673"/>
            <a:ext cx="13749506" cy="10049639"/>
          </a:xfrm>
          <a:custGeom>
            <a:avLst/>
            <a:gdLst/>
            <a:ahLst/>
            <a:cxnLst/>
            <a:rect r="r" b="b" t="t" l="l"/>
            <a:pathLst>
              <a:path h="10049639" w="13749506">
                <a:moveTo>
                  <a:pt x="13749506" y="0"/>
                </a:moveTo>
                <a:lnTo>
                  <a:pt x="0" y="0"/>
                </a:lnTo>
                <a:lnTo>
                  <a:pt x="0" y="10049639"/>
                </a:lnTo>
                <a:lnTo>
                  <a:pt x="13749506" y="10049639"/>
                </a:lnTo>
                <a:lnTo>
                  <a:pt x="137495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82980"/>
            <a:ext cx="2210030" cy="10389030"/>
          </a:xfrm>
          <a:custGeom>
            <a:avLst/>
            <a:gdLst/>
            <a:ahLst/>
            <a:cxnLst/>
            <a:rect r="r" b="b" t="t" l="l"/>
            <a:pathLst>
              <a:path h="10389030" w="2210030">
                <a:moveTo>
                  <a:pt x="0" y="0"/>
                </a:moveTo>
                <a:lnTo>
                  <a:pt x="2210030" y="0"/>
                </a:lnTo>
                <a:lnTo>
                  <a:pt x="2210030" y="10389030"/>
                </a:lnTo>
                <a:lnTo>
                  <a:pt x="0" y="10389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47384" y="3053438"/>
            <a:ext cx="6196616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0"/>
              </a:lnSpc>
            </a:pPr>
            <a:r>
              <a:rPr lang="en-US" sz="9000">
                <a:solidFill>
                  <a:srgbClr val="1C304B"/>
                </a:solidFill>
                <a:latin typeface="Arialle"/>
                <a:ea typeface="Arialle"/>
                <a:cs typeface="Arialle"/>
                <a:sym typeface="Arialle"/>
              </a:rPr>
              <a:t>What Is TaskQuest?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47384" y="5510172"/>
            <a:ext cx="5485775" cy="2399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60"/>
              </a:lnSpc>
            </a:pPr>
            <a:r>
              <a:rPr lang="en-US" sz="3400">
                <a:solidFill>
                  <a:srgbClr val="1C304B"/>
                </a:solidFill>
                <a:latin typeface="Arialle"/>
                <a:ea typeface="Arialle"/>
                <a:cs typeface="Arialle"/>
                <a:sym typeface="Arialle"/>
              </a:rPr>
              <a:t>A task management system that includes a leveling system to motivate users to complete tasks.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66581" y="1697125"/>
            <a:ext cx="5684349" cy="53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1C304B"/>
                </a:solidFill>
                <a:latin typeface="Arialle"/>
                <a:ea typeface="Arialle"/>
                <a:cs typeface="Arialle"/>
                <a:sym typeface="Arialle"/>
              </a:rPr>
              <a:t>TASK DASHBOARD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66581" y="2394356"/>
            <a:ext cx="6013209" cy="1986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</a:pPr>
            <a:r>
              <a:rPr lang="en-US" sz="2800">
                <a:solidFill>
                  <a:srgbClr val="1C304B"/>
                </a:solidFill>
                <a:latin typeface="Arialle"/>
                <a:ea typeface="Arialle"/>
                <a:cs typeface="Arialle"/>
                <a:sym typeface="Arialle"/>
              </a:rPr>
              <a:t>Users can create, organise, and prioritise tasks through an intuitive dashboard that displays upcoming tasks, deadlines, and progress.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66581" y="5067300"/>
            <a:ext cx="5684349" cy="53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1C304B"/>
                </a:solidFill>
                <a:latin typeface="Arialle"/>
                <a:ea typeface="Arialle"/>
                <a:cs typeface="Arialle"/>
                <a:sym typeface="Arialle"/>
              </a:rPr>
              <a:t>GAMING ELEMENTS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66581" y="5764531"/>
            <a:ext cx="6292719" cy="1986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</a:pPr>
            <a:r>
              <a:rPr lang="en-US" sz="2800">
                <a:solidFill>
                  <a:srgbClr val="1C304B"/>
                </a:solidFill>
                <a:latin typeface="Arialle"/>
                <a:ea typeface="Arialle"/>
                <a:cs typeface="Arialle"/>
                <a:sym typeface="Arialle"/>
              </a:rPr>
              <a:t>Integrate game-like features such as experience points and levels to incentivise users to complete tasks and achieve productivity milestones.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C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03302" y="-938551"/>
            <a:ext cx="8232247" cy="11235076"/>
          </a:xfrm>
          <a:custGeom>
            <a:avLst/>
            <a:gdLst/>
            <a:ahLst/>
            <a:cxnLst/>
            <a:rect r="r" b="b" t="t" l="l"/>
            <a:pathLst>
              <a:path h="11235076" w="8232247">
                <a:moveTo>
                  <a:pt x="0" y="0"/>
                </a:moveTo>
                <a:lnTo>
                  <a:pt x="8232246" y="0"/>
                </a:lnTo>
                <a:lnTo>
                  <a:pt x="8232246" y="11235076"/>
                </a:lnTo>
                <a:lnTo>
                  <a:pt x="0" y="11235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8361" y="5722614"/>
            <a:ext cx="6163539" cy="3059357"/>
          </a:xfrm>
          <a:custGeom>
            <a:avLst/>
            <a:gdLst/>
            <a:ahLst/>
            <a:cxnLst/>
            <a:rect r="r" b="b" t="t" l="l"/>
            <a:pathLst>
              <a:path h="3059357" w="6163539">
                <a:moveTo>
                  <a:pt x="0" y="0"/>
                </a:moveTo>
                <a:lnTo>
                  <a:pt x="6163539" y="0"/>
                </a:lnTo>
                <a:lnTo>
                  <a:pt x="6163539" y="3059357"/>
                </a:lnTo>
                <a:lnTo>
                  <a:pt x="0" y="3059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09688" y="-492131"/>
            <a:ext cx="4479363" cy="2834215"/>
          </a:xfrm>
          <a:custGeom>
            <a:avLst/>
            <a:gdLst/>
            <a:ahLst/>
            <a:cxnLst/>
            <a:rect r="r" b="b" t="t" l="l"/>
            <a:pathLst>
              <a:path h="2834215" w="4479363">
                <a:moveTo>
                  <a:pt x="0" y="0"/>
                </a:moveTo>
                <a:lnTo>
                  <a:pt x="4479364" y="0"/>
                </a:lnTo>
                <a:lnTo>
                  <a:pt x="4479364" y="2834215"/>
                </a:lnTo>
                <a:lnTo>
                  <a:pt x="0" y="28342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8361" y="2984187"/>
            <a:ext cx="6163539" cy="238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</a:pPr>
            <a:r>
              <a:rPr lang="en-US" sz="9000">
                <a:solidFill>
                  <a:srgbClr val="1C304B"/>
                </a:solidFill>
                <a:latin typeface="Arialle"/>
                <a:ea typeface="Arialle"/>
                <a:cs typeface="Arialle"/>
                <a:sym typeface="Arialle"/>
              </a:rPr>
              <a:t>Background &amp; Literature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17633" y="6609673"/>
            <a:ext cx="4764997" cy="1199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60"/>
              </a:lnSpc>
            </a:pPr>
            <a:r>
              <a:rPr lang="en-US" sz="3400">
                <a:solidFill>
                  <a:srgbClr val="1C304B"/>
                </a:solidFill>
                <a:latin typeface="Arialle"/>
                <a:ea typeface="Arialle"/>
                <a:cs typeface="Arialle"/>
                <a:sym typeface="Arialle"/>
              </a:rPr>
              <a:t>What inspired me to create TaskQuest?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30442" y="848777"/>
            <a:ext cx="5377966" cy="53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b="true" sz="3000">
                <a:solidFill>
                  <a:srgbClr val="1C304B"/>
                </a:solidFill>
                <a:latin typeface="Arialle Bold"/>
                <a:ea typeface="Arialle Bold"/>
                <a:cs typeface="Arialle Bold"/>
                <a:sym typeface="Arialle Bold"/>
              </a:rPr>
              <a:t>ASANA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30442" y="4848878"/>
            <a:ext cx="5377966" cy="53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b="true" sz="3000">
                <a:solidFill>
                  <a:srgbClr val="1C304B"/>
                </a:solidFill>
                <a:latin typeface="Arialle Bold"/>
                <a:ea typeface="Arialle Bold"/>
                <a:cs typeface="Arialle Bold"/>
                <a:sym typeface="Arialle Bold"/>
              </a:rPr>
              <a:t>CENTRICAL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30442" y="1546008"/>
            <a:ext cx="5377966" cy="3472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C304B"/>
                </a:solidFill>
                <a:latin typeface="Arialle"/>
                <a:ea typeface="Arialle"/>
                <a:cs typeface="Arialle"/>
                <a:sym typeface="Arialle"/>
              </a:rPr>
              <a:t>Asana is a web and mobile application designed to help teams organise and track their work, facilitating collaboration and project management.</a:t>
            </a:r>
          </a:p>
          <a:p>
            <a:pPr algn="l">
              <a:lnSpc>
                <a:spcPts val="3920"/>
              </a:lnSpc>
            </a:pPr>
          </a:p>
          <a:p>
            <a:pPr algn="l" marL="0" indent="0" lvl="0">
              <a:lnSpc>
                <a:spcPts val="39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830442" y="5546109"/>
            <a:ext cx="5377966" cy="3472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</a:pPr>
            <a:r>
              <a:rPr lang="en-US" sz="2800">
                <a:solidFill>
                  <a:srgbClr val="1C304B"/>
                </a:solidFill>
                <a:latin typeface="Arialle"/>
                <a:ea typeface="Arialle"/>
                <a:cs typeface="Arialle"/>
                <a:sym typeface="Arialle"/>
              </a:rPr>
              <a:t>Centrical is a performance management platform that combines personalised gamification, employee engagement, and real-time analytics to drive productivity and business outcomes.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C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99075" y="5676087"/>
            <a:ext cx="5414509" cy="4026426"/>
          </a:xfrm>
          <a:custGeom>
            <a:avLst/>
            <a:gdLst/>
            <a:ahLst/>
            <a:cxnLst/>
            <a:rect r="r" b="b" t="t" l="l"/>
            <a:pathLst>
              <a:path h="4026426" w="5414509">
                <a:moveTo>
                  <a:pt x="0" y="0"/>
                </a:moveTo>
                <a:lnTo>
                  <a:pt x="5414509" y="0"/>
                </a:lnTo>
                <a:lnTo>
                  <a:pt x="5414509" y="4026426"/>
                </a:lnTo>
                <a:lnTo>
                  <a:pt x="0" y="4026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50153" y="5676087"/>
            <a:ext cx="5414509" cy="4026426"/>
          </a:xfrm>
          <a:custGeom>
            <a:avLst/>
            <a:gdLst/>
            <a:ahLst/>
            <a:cxnLst/>
            <a:rect r="r" b="b" t="t" l="l"/>
            <a:pathLst>
              <a:path h="4026426" w="5414509">
                <a:moveTo>
                  <a:pt x="0" y="0"/>
                </a:moveTo>
                <a:lnTo>
                  <a:pt x="5414509" y="0"/>
                </a:lnTo>
                <a:lnTo>
                  <a:pt x="5414509" y="4026426"/>
                </a:lnTo>
                <a:lnTo>
                  <a:pt x="0" y="4026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0553" y="2668793"/>
            <a:ext cx="5414509" cy="4026426"/>
          </a:xfrm>
          <a:custGeom>
            <a:avLst/>
            <a:gdLst/>
            <a:ahLst/>
            <a:cxnLst/>
            <a:rect r="r" b="b" t="t" l="l"/>
            <a:pathLst>
              <a:path h="4026426" w="5414509">
                <a:moveTo>
                  <a:pt x="0" y="0"/>
                </a:moveTo>
                <a:lnTo>
                  <a:pt x="5414509" y="0"/>
                </a:lnTo>
                <a:lnTo>
                  <a:pt x="5414509" y="4026425"/>
                </a:lnTo>
                <a:lnTo>
                  <a:pt x="0" y="4026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48243" y="2668793"/>
            <a:ext cx="5414509" cy="4026426"/>
          </a:xfrm>
          <a:custGeom>
            <a:avLst/>
            <a:gdLst/>
            <a:ahLst/>
            <a:cxnLst/>
            <a:rect r="r" b="b" t="t" l="l"/>
            <a:pathLst>
              <a:path h="4026426" w="5414509">
                <a:moveTo>
                  <a:pt x="0" y="0"/>
                </a:moveTo>
                <a:lnTo>
                  <a:pt x="5414509" y="0"/>
                </a:lnTo>
                <a:lnTo>
                  <a:pt x="5414509" y="4026425"/>
                </a:lnTo>
                <a:lnTo>
                  <a:pt x="0" y="4026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881366" y="7556115"/>
            <a:ext cx="6546866" cy="1702185"/>
          </a:xfrm>
          <a:custGeom>
            <a:avLst/>
            <a:gdLst/>
            <a:ahLst/>
            <a:cxnLst/>
            <a:rect r="r" b="b" t="t" l="l"/>
            <a:pathLst>
              <a:path h="1702185" w="6546866">
                <a:moveTo>
                  <a:pt x="0" y="0"/>
                </a:moveTo>
                <a:lnTo>
                  <a:pt x="6546866" y="0"/>
                </a:lnTo>
                <a:lnTo>
                  <a:pt x="6546866" y="1702185"/>
                </a:lnTo>
                <a:lnTo>
                  <a:pt x="0" y="17021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77986" y="1114425"/>
            <a:ext cx="15132028" cy="898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</a:pPr>
            <a:r>
              <a:rPr lang="en-US" sz="6500">
                <a:solidFill>
                  <a:srgbClr val="031B34"/>
                </a:solidFill>
                <a:latin typeface="Arialle"/>
                <a:ea typeface="Arialle"/>
                <a:cs typeface="Arialle"/>
                <a:sym typeface="Arialle"/>
              </a:rPr>
              <a:t>Functional/Non-Functional Requirements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75823" y="6562947"/>
            <a:ext cx="3461013" cy="80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031B34"/>
                </a:solidFill>
                <a:latin typeface="Arialle Bold"/>
                <a:ea typeface="Arialle Bold"/>
                <a:cs typeface="Arialle Bold"/>
                <a:sym typeface="Arialle Bold"/>
              </a:rPr>
              <a:t>USER </a:t>
            </a:r>
          </a:p>
          <a:p>
            <a:pPr algn="ctr" marL="0" indent="0" lvl="0">
              <a:lnSpc>
                <a:spcPts val="3000"/>
              </a:lnSpc>
            </a:pPr>
            <a:r>
              <a:rPr lang="en-US" b="true" sz="3000">
                <a:solidFill>
                  <a:srgbClr val="031B34"/>
                </a:solidFill>
                <a:latin typeface="Arialle Bold"/>
                <a:ea typeface="Arialle Bold"/>
                <a:cs typeface="Arialle Bold"/>
                <a:sym typeface="Arialle Bold"/>
              </a:rPr>
              <a:t>INTERFACE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16839" y="3400203"/>
            <a:ext cx="3643379" cy="80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</a:pPr>
            <a:r>
              <a:rPr lang="en-US" b="true" sz="3000">
                <a:solidFill>
                  <a:srgbClr val="031B34"/>
                </a:solidFill>
                <a:latin typeface="Arialle Bold"/>
                <a:ea typeface="Arialle Bold"/>
                <a:cs typeface="Arialle Bold"/>
                <a:sym typeface="Arialle Bold"/>
              </a:rPr>
              <a:t>TASK MANAGEMENT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71508" y="3400203"/>
            <a:ext cx="3565191" cy="80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</a:pPr>
            <a:r>
              <a:rPr lang="en-US" b="true" sz="3000">
                <a:solidFill>
                  <a:srgbClr val="031B34"/>
                </a:solidFill>
                <a:latin typeface="Arialle Bold"/>
                <a:ea typeface="Arialle Bold"/>
                <a:cs typeface="Arialle Bold"/>
                <a:sym typeface="Arialle Bold"/>
              </a:rPr>
              <a:t>GAMIFICATION FEATURES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67133" y="6733318"/>
            <a:ext cx="3071352" cy="419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</a:pPr>
            <a:r>
              <a:rPr lang="en-US" b="true" sz="3000">
                <a:solidFill>
                  <a:srgbClr val="031B34"/>
                </a:solidFill>
                <a:latin typeface="Arialle Bold"/>
                <a:ea typeface="Arialle Bold"/>
                <a:cs typeface="Arialle Bold"/>
                <a:sym typeface="Arialle Bold"/>
              </a:rPr>
              <a:t>PERFORMANCE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45819" y="4348068"/>
            <a:ext cx="4314398" cy="1986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</a:pPr>
            <a:r>
              <a:rPr lang="en-US" sz="2800">
                <a:solidFill>
                  <a:srgbClr val="031B34"/>
                </a:solidFill>
                <a:latin typeface="Arialle"/>
                <a:ea typeface="Arialle"/>
                <a:cs typeface="Arialle"/>
                <a:sym typeface="Arialle"/>
              </a:rPr>
              <a:t>TaskQuest allows users to create,edit, and delete tasks as well as set deadlines.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86212" y="7477347"/>
            <a:ext cx="4840234" cy="1986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</a:pPr>
            <a:r>
              <a:rPr lang="en-US" sz="2800">
                <a:solidFill>
                  <a:srgbClr val="031B34"/>
                </a:solidFill>
                <a:latin typeface="Arialle"/>
                <a:ea typeface="Arialle"/>
                <a:cs typeface="Arialle"/>
                <a:sym typeface="Arialle"/>
              </a:rPr>
              <a:t>TaskQuest should have a  visually appealing interface, ensuring ease and an enjoyable user experience.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33555" y="4595718"/>
            <a:ext cx="4643885" cy="1490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</a:pPr>
            <a:r>
              <a:rPr lang="en-US" sz="2800">
                <a:solidFill>
                  <a:srgbClr val="031B34"/>
                </a:solidFill>
                <a:latin typeface="Arialle"/>
                <a:ea typeface="Arialle"/>
                <a:cs typeface="Arialle"/>
                <a:sym typeface="Arialle"/>
              </a:rPr>
              <a:t>TaskQuest has game-like elements such as XP and levels to motivate users.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32909" y="7477347"/>
            <a:ext cx="4960303" cy="1986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</a:pPr>
            <a:r>
              <a:rPr lang="en-US" sz="2800">
                <a:solidFill>
                  <a:srgbClr val="031B34"/>
                </a:solidFill>
                <a:latin typeface="Arialle"/>
                <a:ea typeface="Arialle"/>
                <a:cs typeface="Arialle"/>
                <a:sym typeface="Arialle"/>
              </a:rPr>
              <a:t>The system should be responsive and capable of handling multiple user interactions simultaneously.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5112010" y="2672931"/>
            <a:ext cx="3219991" cy="1809049"/>
          </a:xfrm>
          <a:custGeom>
            <a:avLst/>
            <a:gdLst/>
            <a:ahLst/>
            <a:cxnLst/>
            <a:rect r="r" b="b" t="t" l="l"/>
            <a:pathLst>
              <a:path h="1809049" w="3219991">
                <a:moveTo>
                  <a:pt x="0" y="0"/>
                </a:moveTo>
                <a:lnTo>
                  <a:pt x="3219991" y="0"/>
                </a:lnTo>
                <a:lnTo>
                  <a:pt x="3219991" y="1809049"/>
                </a:lnTo>
                <a:lnTo>
                  <a:pt x="0" y="18090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C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30652" y="3460125"/>
            <a:ext cx="6764264" cy="6132437"/>
          </a:xfrm>
          <a:custGeom>
            <a:avLst/>
            <a:gdLst/>
            <a:ahLst/>
            <a:cxnLst/>
            <a:rect r="r" b="b" t="t" l="l"/>
            <a:pathLst>
              <a:path h="6132437" w="6764264">
                <a:moveTo>
                  <a:pt x="0" y="0"/>
                </a:moveTo>
                <a:lnTo>
                  <a:pt x="6764264" y="0"/>
                </a:lnTo>
                <a:lnTo>
                  <a:pt x="6764264" y="6132437"/>
                </a:lnTo>
                <a:lnTo>
                  <a:pt x="0" y="61324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30652" y="868382"/>
            <a:ext cx="14426696" cy="2244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500"/>
              </a:lnSpc>
            </a:pPr>
            <a:r>
              <a:rPr lang="en-US" sz="8500" spc="-255">
                <a:solidFill>
                  <a:srgbClr val="1C304B"/>
                </a:solidFill>
                <a:latin typeface="Arialle"/>
                <a:ea typeface="Arialle"/>
                <a:cs typeface="Arialle"/>
                <a:sym typeface="Arialle"/>
              </a:rPr>
              <a:t>System Design (Sequence Diagram)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4093866"/>
            <a:ext cx="7792190" cy="4229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1C304B"/>
                </a:solidFill>
                <a:latin typeface="Arialle Bold"/>
                <a:ea typeface="Arialle Bold"/>
                <a:cs typeface="Arialle Bold"/>
                <a:sym typeface="Arialle Bold"/>
              </a:rPr>
              <a:t>KEY:</a:t>
            </a:r>
          </a:p>
          <a:p>
            <a:pPr algn="ctr">
              <a:lnSpc>
                <a:spcPts val="3000"/>
              </a:lnSpc>
            </a:pPr>
          </a:p>
          <a:p>
            <a:pPr algn="l" marL="647706" indent="-323853" lvl="1">
              <a:lnSpc>
                <a:spcPts val="3000"/>
              </a:lnSpc>
              <a:buFont typeface="Arial"/>
              <a:buChar char="•"/>
            </a:pPr>
            <a:r>
              <a:rPr lang="en-US" b="true" sz="3000">
                <a:solidFill>
                  <a:srgbClr val="1C304B"/>
                </a:solidFill>
                <a:latin typeface="Arialle Bold"/>
                <a:ea typeface="Arialle Bold"/>
                <a:cs typeface="Arialle Bold"/>
                <a:sym typeface="Arialle Bold"/>
              </a:rPr>
              <a:t>External User: Triggers the process by clicking the “Add Task” button.</a:t>
            </a:r>
          </a:p>
          <a:p>
            <a:pPr algn="l">
              <a:lnSpc>
                <a:spcPts val="3000"/>
              </a:lnSpc>
            </a:pPr>
          </a:p>
          <a:p>
            <a:pPr algn="l" marL="647706" indent="-323853" lvl="1">
              <a:lnSpc>
                <a:spcPts val="3000"/>
              </a:lnSpc>
              <a:buFont typeface="Arial"/>
              <a:buChar char="•"/>
            </a:pPr>
            <a:r>
              <a:rPr lang="en-US" b="true" sz="3000">
                <a:solidFill>
                  <a:srgbClr val="1C304B"/>
                </a:solidFill>
                <a:latin typeface="Arialle Bold"/>
                <a:ea typeface="Arialle Bold"/>
                <a:cs typeface="Arialle Bold"/>
                <a:sym typeface="Arialle Bold"/>
              </a:rPr>
              <a:t>User Interface: Handles the user interface interactions.</a:t>
            </a:r>
          </a:p>
          <a:p>
            <a:pPr algn="l">
              <a:lnSpc>
                <a:spcPts val="3000"/>
              </a:lnSpc>
            </a:pPr>
          </a:p>
          <a:p>
            <a:pPr algn="l" marL="647706" indent="-323853" lvl="1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1C304B"/>
                </a:solidFill>
                <a:latin typeface="Arialle Bold"/>
                <a:ea typeface="Arialle Bold"/>
                <a:cs typeface="Arialle Bold"/>
                <a:sym typeface="Arialle Bold"/>
              </a:rPr>
              <a:t>Task Management: Manages the creation, addition, and updating of tasks.</a:t>
            </a:r>
          </a:p>
        </p:txBody>
      </p:sp>
    </p:spTree>
  </p:cSld>
  <p:clrMapOvr>
    <a:masterClrMapping/>
  </p:clrMapOvr>
  <p:transition spd="fast">
    <p:cover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C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7681" y="3637408"/>
            <a:ext cx="9157633" cy="5620892"/>
          </a:xfrm>
          <a:custGeom>
            <a:avLst/>
            <a:gdLst/>
            <a:ahLst/>
            <a:cxnLst/>
            <a:rect r="r" b="b" t="t" l="l"/>
            <a:pathLst>
              <a:path h="5620892" w="9157633">
                <a:moveTo>
                  <a:pt x="0" y="0"/>
                </a:moveTo>
                <a:lnTo>
                  <a:pt x="9157633" y="0"/>
                </a:lnTo>
                <a:lnTo>
                  <a:pt x="9157633" y="5620892"/>
                </a:lnTo>
                <a:lnTo>
                  <a:pt x="0" y="5620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17681" y="807564"/>
            <a:ext cx="16241619" cy="2244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500"/>
              </a:lnSpc>
            </a:pPr>
            <a:r>
              <a:rPr lang="en-US" sz="8500" spc="-255">
                <a:solidFill>
                  <a:srgbClr val="1C304B"/>
                </a:solidFill>
                <a:latin typeface="Arialle"/>
                <a:ea typeface="Arialle"/>
                <a:cs typeface="Arialle"/>
                <a:sym typeface="Arialle"/>
              </a:rPr>
              <a:t>System Design (Use Case Diagram)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90219" y="4093866"/>
            <a:ext cx="7210593" cy="4229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b="true" sz="3000">
                <a:solidFill>
                  <a:srgbClr val="1C304B"/>
                </a:solidFill>
                <a:latin typeface="Arialle Bold"/>
                <a:ea typeface="Arialle Bold"/>
                <a:cs typeface="Arialle Bold"/>
                <a:sym typeface="Arialle Bold"/>
              </a:rPr>
              <a:t>KEY:</a:t>
            </a:r>
          </a:p>
          <a:p>
            <a:pPr algn="l">
              <a:lnSpc>
                <a:spcPts val="3000"/>
              </a:lnSpc>
            </a:pPr>
          </a:p>
          <a:p>
            <a:pPr algn="l" marL="647706" indent="-323853" lvl="1">
              <a:lnSpc>
                <a:spcPts val="3000"/>
              </a:lnSpc>
              <a:buFont typeface="Arial"/>
              <a:buChar char="•"/>
            </a:pPr>
            <a:r>
              <a:rPr lang="en-US" b="true" sz="3000">
                <a:solidFill>
                  <a:srgbClr val="1C304B"/>
                </a:solidFill>
                <a:latin typeface="Arialle Bold"/>
                <a:ea typeface="Arialle Bold"/>
                <a:cs typeface="Arialle Bold"/>
                <a:sym typeface="Arialle Bold"/>
              </a:rPr>
              <a:t>External User: Represents the users interacting with the system.</a:t>
            </a:r>
          </a:p>
          <a:p>
            <a:pPr algn="l">
              <a:lnSpc>
                <a:spcPts val="3000"/>
              </a:lnSpc>
            </a:pPr>
          </a:p>
          <a:p>
            <a:pPr algn="l" marL="647706" indent="-323853" lvl="1">
              <a:lnSpc>
                <a:spcPts val="3000"/>
              </a:lnSpc>
              <a:buFont typeface="Arial"/>
              <a:buChar char="•"/>
            </a:pPr>
            <a:r>
              <a:rPr lang="en-US" b="true" sz="3000">
                <a:solidFill>
                  <a:srgbClr val="1C304B"/>
                </a:solidFill>
                <a:latin typeface="Arialle Bold"/>
                <a:ea typeface="Arialle Bold"/>
                <a:cs typeface="Arialle Bold"/>
                <a:sym typeface="Arialle Bold"/>
              </a:rPr>
              <a:t>Add Task: Use case for adding a new task.</a:t>
            </a:r>
          </a:p>
          <a:p>
            <a:pPr algn="l">
              <a:lnSpc>
                <a:spcPts val="3000"/>
              </a:lnSpc>
            </a:pPr>
          </a:p>
          <a:p>
            <a:pPr algn="l" marL="647706" indent="-323853" lvl="1">
              <a:lnSpc>
                <a:spcPts val="3000"/>
              </a:lnSpc>
              <a:buFont typeface="Arial"/>
              <a:buChar char="•"/>
            </a:pPr>
            <a:r>
              <a:rPr lang="en-US" b="true" sz="3000">
                <a:solidFill>
                  <a:srgbClr val="1C304B"/>
                </a:solidFill>
                <a:latin typeface="Arialle Bold"/>
                <a:ea typeface="Arialle Bold"/>
                <a:cs typeface="Arialle Bold"/>
                <a:sym typeface="Arialle Bold"/>
              </a:rPr>
              <a:t>View Task: Use case for viewing tasks.</a:t>
            </a:r>
          </a:p>
          <a:p>
            <a:pPr algn="l">
              <a:lnSpc>
                <a:spcPts val="3000"/>
              </a:lnSpc>
              <a:spcBef>
                <a:spcPct val="0"/>
              </a:spcBef>
            </a:pPr>
          </a:p>
        </p:txBody>
      </p:sp>
      <p:sp>
        <p:nvSpPr>
          <p:cNvPr name="AutoShape 5" id="5"/>
          <p:cNvSpPr/>
          <p:nvPr/>
        </p:nvSpPr>
        <p:spPr>
          <a:xfrm>
            <a:off x="5750530" y="5939633"/>
            <a:ext cx="0" cy="721317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</p:spTree>
  </p:cSld>
  <p:clrMapOvr>
    <a:masterClrMapping/>
  </p:clrMapOvr>
  <p:transition spd="fast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C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38340" y="806113"/>
            <a:ext cx="15230485" cy="7251241"/>
            <a:chOff x="0" y="0"/>
            <a:chExt cx="13396969" cy="6378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96970" cy="6378303"/>
            </a:xfrm>
            <a:custGeom>
              <a:avLst/>
              <a:gdLst/>
              <a:ahLst/>
              <a:cxnLst/>
              <a:rect r="r" b="b" t="t" l="l"/>
              <a:pathLst>
                <a:path h="6378303" w="13396970">
                  <a:moveTo>
                    <a:pt x="0" y="6227173"/>
                  </a:moveTo>
                  <a:lnTo>
                    <a:pt x="4285019" y="6227173"/>
                  </a:lnTo>
                  <a:lnTo>
                    <a:pt x="4285019" y="6378303"/>
                  </a:lnTo>
                  <a:lnTo>
                    <a:pt x="0" y="6378303"/>
                  </a:lnTo>
                  <a:lnTo>
                    <a:pt x="0" y="6227173"/>
                  </a:lnTo>
                  <a:close/>
                  <a:moveTo>
                    <a:pt x="4285019" y="6227173"/>
                  </a:moveTo>
                  <a:lnTo>
                    <a:pt x="13252190" y="6227173"/>
                  </a:lnTo>
                  <a:lnTo>
                    <a:pt x="13252190" y="6378303"/>
                  </a:lnTo>
                  <a:lnTo>
                    <a:pt x="4285019" y="6378303"/>
                  </a:lnTo>
                  <a:lnTo>
                    <a:pt x="4285019" y="6227173"/>
                  </a:lnTo>
                  <a:close/>
                  <a:moveTo>
                    <a:pt x="13252190" y="6227173"/>
                  </a:moveTo>
                  <a:lnTo>
                    <a:pt x="13396970" y="6227173"/>
                  </a:lnTo>
                  <a:lnTo>
                    <a:pt x="13396970" y="6378303"/>
                  </a:lnTo>
                  <a:lnTo>
                    <a:pt x="13252190" y="6378303"/>
                  </a:lnTo>
                  <a:lnTo>
                    <a:pt x="13252190" y="6227173"/>
                  </a:lnTo>
                  <a:close/>
                  <a:moveTo>
                    <a:pt x="4285019" y="584200"/>
                  </a:moveTo>
                  <a:cubicBezTo>
                    <a:pt x="4190029" y="584200"/>
                    <a:pt x="4112711" y="539750"/>
                    <a:pt x="4112711" y="483870"/>
                  </a:cubicBezTo>
                  <a:lnTo>
                    <a:pt x="4112711" y="100330"/>
                  </a:lnTo>
                  <a:cubicBezTo>
                    <a:pt x="4112711" y="45720"/>
                    <a:pt x="4035394" y="0"/>
                    <a:pt x="3938195" y="0"/>
                  </a:cubicBezTo>
                  <a:lnTo>
                    <a:pt x="878630" y="0"/>
                  </a:lnTo>
                  <a:cubicBezTo>
                    <a:pt x="783640" y="0"/>
                    <a:pt x="704113" y="44450"/>
                    <a:pt x="704113" y="100330"/>
                  </a:cubicBezTo>
                  <a:lnTo>
                    <a:pt x="704113" y="485140"/>
                  </a:lnTo>
                  <a:cubicBezTo>
                    <a:pt x="704113" y="539750"/>
                    <a:pt x="626796" y="585470"/>
                    <a:pt x="529597" y="585470"/>
                  </a:cubicBezTo>
                  <a:lnTo>
                    <a:pt x="0" y="585470"/>
                  </a:lnTo>
                  <a:lnTo>
                    <a:pt x="0" y="718820"/>
                  </a:lnTo>
                  <a:lnTo>
                    <a:pt x="4285019" y="718820"/>
                  </a:lnTo>
                  <a:lnTo>
                    <a:pt x="4285019" y="584200"/>
                  </a:lnTo>
                  <a:close/>
                  <a:moveTo>
                    <a:pt x="7344583" y="584200"/>
                  </a:moveTo>
                  <a:lnTo>
                    <a:pt x="4287228" y="584200"/>
                  </a:lnTo>
                  <a:lnTo>
                    <a:pt x="4287228" y="717550"/>
                  </a:lnTo>
                  <a:lnTo>
                    <a:pt x="13253459" y="717550"/>
                  </a:lnTo>
                  <a:lnTo>
                    <a:pt x="13253459" y="584200"/>
                  </a:lnTo>
                  <a:lnTo>
                    <a:pt x="7344583" y="584200"/>
                  </a:lnTo>
                  <a:close/>
                  <a:moveTo>
                    <a:pt x="0" y="717550"/>
                  </a:moveTo>
                  <a:lnTo>
                    <a:pt x="4285019" y="717550"/>
                  </a:lnTo>
                  <a:lnTo>
                    <a:pt x="4285019" y="6227173"/>
                  </a:lnTo>
                  <a:lnTo>
                    <a:pt x="0" y="6227173"/>
                  </a:lnTo>
                  <a:lnTo>
                    <a:pt x="0" y="717550"/>
                  </a:lnTo>
                  <a:close/>
                  <a:moveTo>
                    <a:pt x="13252190" y="584200"/>
                  </a:moveTo>
                  <a:lnTo>
                    <a:pt x="13396970" y="584200"/>
                  </a:lnTo>
                  <a:lnTo>
                    <a:pt x="13396970" y="717550"/>
                  </a:lnTo>
                  <a:lnTo>
                    <a:pt x="13252190" y="717550"/>
                  </a:lnTo>
                  <a:lnTo>
                    <a:pt x="13252190" y="584200"/>
                  </a:lnTo>
                  <a:close/>
                  <a:moveTo>
                    <a:pt x="13252190" y="717550"/>
                  </a:moveTo>
                  <a:lnTo>
                    <a:pt x="13396970" y="717550"/>
                  </a:lnTo>
                  <a:lnTo>
                    <a:pt x="13396970" y="6227173"/>
                  </a:lnTo>
                  <a:lnTo>
                    <a:pt x="13252190" y="6227173"/>
                  </a:lnTo>
                  <a:lnTo>
                    <a:pt x="13252190" y="717550"/>
                  </a:lnTo>
                  <a:close/>
                  <a:moveTo>
                    <a:pt x="4285019" y="717550"/>
                  </a:moveTo>
                  <a:lnTo>
                    <a:pt x="4285019" y="6227173"/>
                  </a:lnTo>
                  <a:lnTo>
                    <a:pt x="13252190" y="6227173"/>
                  </a:lnTo>
                  <a:lnTo>
                    <a:pt x="13252190" y="717550"/>
                  </a:lnTo>
                  <a:lnTo>
                    <a:pt x="4285019" y="717550"/>
                  </a:lnTo>
                  <a:close/>
                </a:path>
              </a:pathLst>
            </a:custGeom>
            <a:solidFill>
              <a:srgbClr val="031B3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73920" y="1376831"/>
            <a:ext cx="15230485" cy="7251241"/>
            <a:chOff x="0" y="0"/>
            <a:chExt cx="13396969" cy="637830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396970" cy="6378303"/>
            </a:xfrm>
            <a:custGeom>
              <a:avLst/>
              <a:gdLst/>
              <a:ahLst/>
              <a:cxnLst/>
              <a:rect r="r" b="b" t="t" l="l"/>
              <a:pathLst>
                <a:path h="6378303" w="13396970">
                  <a:moveTo>
                    <a:pt x="0" y="6227173"/>
                  </a:moveTo>
                  <a:lnTo>
                    <a:pt x="4285019" y="6227173"/>
                  </a:lnTo>
                  <a:lnTo>
                    <a:pt x="4285019" y="6378303"/>
                  </a:lnTo>
                  <a:lnTo>
                    <a:pt x="0" y="6378303"/>
                  </a:lnTo>
                  <a:lnTo>
                    <a:pt x="0" y="6227173"/>
                  </a:lnTo>
                  <a:close/>
                  <a:moveTo>
                    <a:pt x="4285019" y="6227173"/>
                  </a:moveTo>
                  <a:lnTo>
                    <a:pt x="13252190" y="6227173"/>
                  </a:lnTo>
                  <a:lnTo>
                    <a:pt x="13252190" y="6378303"/>
                  </a:lnTo>
                  <a:lnTo>
                    <a:pt x="4285019" y="6378303"/>
                  </a:lnTo>
                  <a:lnTo>
                    <a:pt x="4285019" y="6227173"/>
                  </a:lnTo>
                  <a:close/>
                  <a:moveTo>
                    <a:pt x="13252190" y="6227173"/>
                  </a:moveTo>
                  <a:lnTo>
                    <a:pt x="13396970" y="6227173"/>
                  </a:lnTo>
                  <a:lnTo>
                    <a:pt x="13396970" y="6378303"/>
                  </a:lnTo>
                  <a:lnTo>
                    <a:pt x="13252190" y="6378303"/>
                  </a:lnTo>
                  <a:lnTo>
                    <a:pt x="13252190" y="6227173"/>
                  </a:lnTo>
                  <a:close/>
                  <a:moveTo>
                    <a:pt x="4285019" y="584200"/>
                  </a:moveTo>
                  <a:cubicBezTo>
                    <a:pt x="4190029" y="584200"/>
                    <a:pt x="4112711" y="539750"/>
                    <a:pt x="4112711" y="483870"/>
                  </a:cubicBezTo>
                  <a:lnTo>
                    <a:pt x="4112711" y="100330"/>
                  </a:lnTo>
                  <a:cubicBezTo>
                    <a:pt x="4112711" y="45720"/>
                    <a:pt x="4035394" y="0"/>
                    <a:pt x="3938195" y="0"/>
                  </a:cubicBezTo>
                  <a:lnTo>
                    <a:pt x="878630" y="0"/>
                  </a:lnTo>
                  <a:cubicBezTo>
                    <a:pt x="783640" y="0"/>
                    <a:pt x="704113" y="44450"/>
                    <a:pt x="704113" y="100330"/>
                  </a:cubicBezTo>
                  <a:lnTo>
                    <a:pt x="704113" y="485140"/>
                  </a:lnTo>
                  <a:cubicBezTo>
                    <a:pt x="704113" y="539750"/>
                    <a:pt x="626796" y="585470"/>
                    <a:pt x="529597" y="585470"/>
                  </a:cubicBezTo>
                  <a:lnTo>
                    <a:pt x="0" y="585470"/>
                  </a:lnTo>
                  <a:lnTo>
                    <a:pt x="0" y="718820"/>
                  </a:lnTo>
                  <a:lnTo>
                    <a:pt x="4285019" y="718820"/>
                  </a:lnTo>
                  <a:lnTo>
                    <a:pt x="4285019" y="584200"/>
                  </a:lnTo>
                  <a:close/>
                  <a:moveTo>
                    <a:pt x="7344583" y="584200"/>
                  </a:moveTo>
                  <a:lnTo>
                    <a:pt x="4287228" y="584200"/>
                  </a:lnTo>
                  <a:lnTo>
                    <a:pt x="4287228" y="717550"/>
                  </a:lnTo>
                  <a:lnTo>
                    <a:pt x="13253459" y="717550"/>
                  </a:lnTo>
                  <a:lnTo>
                    <a:pt x="13253459" y="584200"/>
                  </a:lnTo>
                  <a:lnTo>
                    <a:pt x="7344583" y="584200"/>
                  </a:lnTo>
                  <a:close/>
                  <a:moveTo>
                    <a:pt x="0" y="717550"/>
                  </a:moveTo>
                  <a:lnTo>
                    <a:pt x="4285019" y="717550"/>
                  </a:lnTo>
                  <a:lnTo>
                    <a:pt x="4285019" y="6227173"/>
                  </a:lnTo>
                  <a:lnTo>
                    <a:pt x="0" y="6227173"/>
                  </a:lnTo>
                  <a:lnTo>
                    <a:pt x="0" y="717550"/>
                  </a:lnTo>
                  <a:close/>
                  <a:moveTo>
                    <a:pt x="13252190" y="584200"/>
                  </a:moveTo>
                  <a:lnTo>
                    <a:pt x="13396970" y="584200"/>
                  </a:lnTo>
                  <a:lnTo>
                    <a:pt x="13396970" y="717550"/>
                  </a:lnTo>
                  <a:lnTo>
                    <a:pt x="13252190" y="717550"/>
                  </a:lnTo>
                  <a:lnTo>
                    <a:pt x="13252190" y="584200"/>
                  </a:lnTo>
                  <a:close/>
                  <a:moveTo>
                    <a:pt x="13252190" y="717550"/>
                  </a:moveTo>
                  <a:lnTo>
                    <a:pt x="13396970" y="717550"/>
                  </a:lnTo>
                  <a:lnTo>
                    <a:pt x="13396970" y="6227173"/>
                  </a:lnTo>
                  <a:lnTo>
                    <a:pt x="13252190" y="6227173"/>
                  </a:lnTo>
                  <a:lnTo>
                    <a:pt x="13252190" y="717550"/>
                  </a:lnTo>
                  <a:close/>
                  <a:moveTo>
                    <a:pt x="4285019" y="717550"/>
                  </a:moveTo>
                  <a:lnTo>
                    <a:pt x="4285019" y="6227173"/>
                  </a:lnTo>
                  <a:lnTo>
                    <a:pt x="13252190" y="6227173"/>
                  </a:lnTo>
                  <a:lnTo>
                    <a:pt x="13252190" y="717550"/>
                  </a:lnTo>
                  <a:lnTo>
                    <a:pt x="4285019" y="717550"/>
                  </a:lnTo>
                  <a:close/>
                </a:path>
              </a:pathLst>
            </a:custGeom>
            <a:solidFill>
              <a:srgbClr val="34466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76325" y="1936842"/>
            <a:ext cx="15230485" cy="7251241"/>
            <a:chOff x="0" y="0"/>
            <a:chExt cx="13396969" cy="63783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396970" cy="6378303"/>
            </a:xfrm>
            <a:custGeom>
              <a:avLst/>
              <a:gdLst/>
              <a:ahLst/>
              <a:cxnLst/>
              <a:rect r="r" b="b" t="t" l="l"/>
              <a:pathLst>
                <a:path h="6378303" w="13396970">
                  <a:moveTo>
                    <a:pt x="0" y="6227173"/>
                  </a:moveTo>
                  <a:lnTo>
                    <a:pt x="4285019" y="6227173"/>
                  </a:lnTo>
                  <a:lnTo>
                    <a:pt x="4285019" y="6378303"/>
                  </a:lnTo>
                  <a:lnTo>
                    <a:pt x="0" y="6378303"/>
                  </a:lnTo>
                  <a:lnTo>
                    <a:pt x="0" y="6227173"/>
                  </a:lnTo>
                  <a:close/>
                  <a:moveTo>
                    <a:pt x="4285019" y="6227173"/>
                  </a:moveTo>
                  <a:lnTo>
                    <a:pt x="13252190" y="6227173"/>
                  </a:lnTo>
                  <a:lnTo>
                    <a:pt x="13252190" y="6378303"/>
                  </a:lnTo>
                  <a:lnTo>
                    <a:pt x="4285019" y="6378303"/>
                  </a:lnTo>
                  <a:lnTo>
                    <a:pt x="4285019" y="6227173"/>
                  </a:lnTo>
                  <a:close/>
                  <a:moveTo>
                    <a:pt x="13252190" y="6227173"/>
                  </a:moveTo>
                  <a:lnTo>
                    <a:pt x="13396970" y="6227173"/>
                  </a:lnTo>
                  <a:lnTo>
                    <a:pt x="13396970" y="6378303"/>
                  </a:lnTo>
                  <a:lnTo>
                    <a:pt x="13252190" y="6378303"/>
                  </a:lnTo>
                  <a:lnTo>
                    <a:pt x="13252190" y="6227173"/>
                  </a:lnTo>
                  <a:close/>
                  <a:moveTo>
                    <a:pt x="4285019" y="584200"/>
                  </a:moveTo>
                  <a:cubicBezTo>
                    <a:pt x="4190029" y="584200"/>
                    <a:pt x="4112711" y="539750"/>
                    <a:pt x="4112711" y="483870"/>
                  </a:cubicBezTo>
                  <a:lnTo>
                    <a:pt x="4112711" y="100330"/>
                  </a:lnTo>
                  <a:cubicBezTo>
                    <a:pt x="4112711" y="45720"/>
                    <a:pt x="4035394" y="0"/>
                    <a:pt x="3938195" y="0"/>
                  </a:cubicBezTo>
                  <a:lnTo>
                    <a:pt x="878630" y="0"/>
                  </a:lnTo>
                  <a:cubicBezTo>
                    <a:pt x="783640" y="0"/>
                    <a:pt x="704113" y="44450"/>
                    <a:pt x="704113" y="100330"/>
                  </a:cubicBezTo>
                  <a:lnTo>
                    <a:pt x="704113" y="485140"/>
                  </a:lnTo>
                  <a:cubicBezTo>
                    <a:pt x="704113" y="539750"/>
                    <a:pt x="626796" y="585470"/>
                    <a:pt x="529597" y="585470"/>
                  </a:cubicBezTo>
                  <a:lnTo>
                    <a:pt x="0" y="585470"/>
                  </a:lnTo>
                  <a:lnTo>
                    <a:pt x="0" y="718820"/>
                  </a:lnTo>
                  <a:lnTo>
                    <a:pt x="4285019" y="718820"/>
                  </a:lnTo>
                  <a:lnTo>
                    <a:pt x="4285019" y="584200"/>
                  </a:lnTo>
                  <a:close/>
                  <a:moveTo>
                    <a:pt x="7344583" y="584200"/>
                  </a:moveTo>
                  <a:lnTo>
                    <a:pt x="4287228" y="584200"/>
                  </a:lnTo>
                  <a:lnTo>
                    <a:pt x="4287228" y="717550"/>
                  </a:lnTo>
                  <a:lnTo>
                    <a:pt x="13253459" y="717550"/>
                  </a:lnTo>
                  <a:lnTo>
                    <a:pt x="13253459" y="584200"/>
                  </a:lnTo>
                  <a:lnTo>
                    <a:pt x="7344583" y="584200"/>
                  </a:lnTo>
                  <a:close/>
                  <a:moveTo>
                    <a:pt x="0" y="717550"/>
                  </a:moveTo>
                  <a:lnTo>
                    <a:pt x="4285019" y="717550"/>
                  </a:lnTo>
                  <a:lnTo>
                    <a:pt x="4285019" y="6227173"/>
                  </a:lnTo>
                  <a:lnTo>
                    <a:pt x="0" y="6227173"/>
                  </a:lnTo>
                  <a:lnTo>
                    <a:pt x="0" y="717550"/>
                  </a:lnTo>
                  <a:close/>
                  <a:moveTo>
                    <a:pt x="13252190" y="584200"/>
                  </a:moveTo>
                  <a:lnTo>
                    <a:pt x="13396970" y="584200"/>
                  </a:lnTo>
                  <a:lnTo>
                    <a:pt x="13396970" y="717550"/>
                  </a:lnTo>
                  <a:lnTo>
                    <a:pt x="13252190" y="717550"/>
                  </a:lnTo>
                  <a:lnTo>
                    <a:pt x="13252190" y="584200"/>
                  </a:lnTo>
                  <a:close/>
                  <a:moveTo>
                    <a:pt x="13252190" y="717550"/>
                  </a:moveTo>
                  <a:lnTo>
                    <a:pt x="13396970" y="717550"/>
                  </a:lnTo>
                  <a:lnTo>
                    <a:pt x="13396970" y="6227173"/>
                  </a:lnTo>
                  <a:lnTo>
                    <a:pt x="13252190" y="6227173"/>
                  </a:lnTo>
                  <a:lnTo>
                    <a:pt x="13252190" y="717550"/>
                  </a:lnTo>
                  <a:close/>
                  <a:moveTo>
                    <a:pt x="4285019" y="717550"/>
                  </a:moveTo>
                  <a:lnTo>
                    <a:pt x="4285019" y="6227173"/>
                  </a:lnTo>
                  <a:lnTo>
                    <a:pt x="13252190" y="6227173"/>
                  </a:lnTo>
                  <a:lnTo>
                    <a:pt x="13252190" y="717550"/>
                  </a:lnTo>
                  <a:lnTo>
                    <a:pt x="4285019" y="717550"/>
                  </a:lnTo>
                  <a:close/>
                </a:path>
              </a:pathLst>
            </a:custGeom>
            <a:solidFill>
              <a:srgbClr val="FEFEFE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260427" y="6740260"/>
            <a:ext cx="3262534" cy="3155760"/>
          </a:xfrm>
          <a:custGeom>
            <a:avLst/>
            <a:gdLst/>
            <a:ahLst/>
            <a:cxnLst/>
            <a:rect r="r" b="b" t="t" l="l"/>
            <a:pathLst>
              <a:path h="3155760" w="3262534">
                <a:moveTo>
                  <a:pt x="0" y="0"/>
                </a:moveTo>
                <a:lnTo>
                  <a:pt x="3262534" y="0"/>
                </a:lnTo>
                <a:lnTo>
                  <a:pt x="3262534" y="3155760"/>
                </a:lnTo>
                <a:lnTo>
                  <a:pt x="0" y="31557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52369" y="806113"/>
            <a:ext cx="3744916" cy="1525202"/>
          </a:xfrm>
          <a:custGeom>
            <a:avLst/>
            <a:gdLst/>
            <a:ahLst/>
            <a:cxnLst/>
            <a:rect r="r" b="b" t="t" l="l"/>
            <a:pathLst>
              <a:path h="1525202" w="3744916">
                <a:moveTo>
                  <a:pt x="0" y="0"/>
                </a:moveTo>
                <a:lnTo>
                  <a:pt x="3744916" y="0"/>
                </a:lnTo>
                <a:lnTo>
                  <a:pt x="3744916" y="1525202"/>
                </a:lnTo>
                <a:lnTo>
                  <a:pt x="0" y="1525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299685" y="3106785"/>
            <a:ext cx="8600698" cy="5521287"/>
          </a:xfrm>
          <a:custGeom>
            <a:avLst/>
            <a:gdLst/>
            <a:ahLst/>
            <a:cxnLst/>
            <a:rect r="r" b="b" t="t" l="l"/>
            <a:pathLst>
              <a:path h="5521287" w="8600698">
                <a:moveTo>
                  <a:pt x="0" y="0"/>
                </a:moveTo>
                <a:lnTo>
                  <a:pt x="8600698" y="0"/>
                </a:lnTo>
                <a:lnTo>
                  <a:pt x="8600698" y="5521287"/>
                </a:lnTo>
                <a:lnTo>
                  <a:pt x="0" y="55212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78461" y="3697527"/>
            <a:ext cx="5876923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</a:pPr>
            <a:r>
              <a:rPr lang="en-US" sz="7500">
                <a:solidFill>
                  <a:srgbClr val="031B34"/>
                </a:solidFill>
                <a:latin typeface="Arialle"/>
                <a:ea typeface="Arialle"/>
                <a:cs typeface="Arialle"/>
                <a:sym typeface="Arialle"/>
              </a:rPr>
              <a:t>Prototyping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78431" y="5110942"/>
            <a:ext cx="4644530" cy="977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sz="2500">
                <a:solidFill>
                  <a:srgbClr val="1C304B"/>
                </a:solidFill>
                <a:latin typeface="Arialle"/>
                <a:ea typeface="Arialle"/>
                <a:cs typeface="Arialle"/>
                <a:sym typeface="Arialle"/>
              </a:rPr>
              <a:t>THE PROTOTYPING STAGE WAS A WAY TO DEMONSTRATE THE CORE FEATURES OF THE TASKQUEST PROGRAMME. </a:t>
            </a:r>
          </a:p>
        </p:txBody>
      </p:sp>
    </p:spTree>
  </p:cSld>
  <p:clrMapOvr>
    <a:masterClrMapping/>
  </p:clrMapOvr>
  <p:transition spd="fast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C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66866" y="2301111"/>
            <a:ext cx="13954268" cy="7344921"/>
          </a:xfrm>
          <a:custGeom>
            <a:avLst/>
            <a:gdLst/>
            <a:ahLst/>
            <a:cxnLst/>
            <a:rect r="r" b="b" t="t" l="l"/>
            <a:pathLst>
              <a:path h="7344921" w="13954268">
                <a:moveTo>
                  <a:pt x="0" y="0"/>
                </a:moveTo>
                <a:lnTo>
                  <a:pt x="13954268" y="0"/>
                </a:lnTo>
                <a:lnTo>
                  <a:pt x="13954268" y="7344920"/>
                </a:lnTo>
                <a:lnTo>
                  <a:pt x="0" y="7344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53012" y="744970"/>
            <a:ext cx="15181976" cy="1168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500"/>
              </a:lnSpc>
            </a:pPr>
            <a:r>
              <a:rPr lang="en-US" sz="8500" spc="-255">
                <a:solidFill>
                  <a:srgbClr val="1C304B"/>
                </a:solidFill>
                <a:latin typeface="Arialle"/>
                <a:ea typeface="Arialle"/>
                <a:cs typeface="Arialle"/>
                <a:sym typeface="Arialle"/>
              </a:rPr>
              <a:t>Implementation: Software Screen</a:t>
            </a:r>
          </a:p>
        </p:txBody>
      </p:sp>
    </p:spTree>
  </p:cSld>
  <p:clrMapOvr>
    <a:masterClrMapping/>
  </p:clrMapOvr>
  <p:transition spd="fast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C0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98150" y="2351042"/>
            <a:ext cx="6417471" cy="6907258"/>
          </a:xfrm>
          <a:custGeom>
            <a:avLst/>
            <a:gdLst/>
            <a:ahLst/>
            <a:cxnLst/>
            <a:rect r="r" b="b" t="t" l="l"/>
            <a:pathLst>
              <a:path h="6907258" w="6417471">
                <a:moveTo>
                  <a:pt x="0" y="0"/>
                </a:moveTo>
                <a:lnTo>
                  <a:pt x="6417471" y="0"/>
                </a:lnTo>
                <a:lnTo>
                  <a:pt x="6417471" y="6907258"/>
                </a:lnTo>
                <a:lnTo>
                  <a:pt x="0" y="6907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42271" y="3040514"/>
            <a:ext cx="5080508" cy="415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</a:pPr>
            <a:r>
              <a:rPr lang="en-US" sz="9000">
                <a:solidFill>
                  <a:srgbClr val="031B34"/>
                </a:solidFill>
                <a:latin typeface="Arialle"/>
                <a:ea typeface="Arialle"/>
                <a:cs typeface="Arialle"/>
                <a:sym typeface="Arialle"/>
              </a:rPr>
              <a:t>Moving Onto The Code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896896" y="1721543"/>
            <a:ext cx="5674316" cy="5674316"/>
          </a:xfrm>
          <a:custGeom>
            <a:avLst/>
            <a:gdLst/>
            <a:ahLst/>
            <a:cxnLst/>
            <a:rect r="r" b="b" t="t" l="l"/>
            <a:pathLst>
              <a:path h="5674316" w="5674316">
                <a:moveTo>
                  <a:pt x="0" y="0"/>
                </a:moveTo>
                <a:lnTo>
                  <a:pt x="5674315" y="0"/>
                </a:lnTo>
                <a:lnTo>
                  <a:pt x="5674315" y="5674316"/>
                </a:lnTo>
                <a:lnTo>
                  <a:pt x="0" y="56743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587769" y="7367284"/>
            <a:ext cx="4292568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>
                <a:solidFill>
                  <a:srgbClr val="031B34"/>
                </a:solidFill>
                <a:latin typeface="Arialle"/>
                <a:ea typeface="Arialle"/>
                <a:cs typeface="Arialle"/>
                <a:sym typeface="Arialle"/>
              </a:rPr>
              <a:t>By: Reigis M</a:t>
            </a:r>
          </a:p>
        </p:txBody>
      </p:sp>
    </p:spTree>
  </p:cSld>
  <p:clrMapOvr>
    <a:masterClrMapping/>
  </p:clrMapOvr>
  <p:transition spd="fast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DAF2Ebzkt20</dc:identifier>
  <dcterms:modified xsi:type="dcterms:W3CDTF">2011-08-01T06:04:30Z</dcterms:modified>
  <cp:revision>1</cp:revision>
  <dc:title>Software Development Project</dc:title>
</cp:coreProperties>
</file>