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8" r:id="rId1"/>
  </p:sldMasterIdLst>
  <p:notesMasterIdLst>
    <p:notesMasterId r:id="rId31"/>
  </p:notesMasterIdLst>
  <p:sldIdLst>
    <p:sldId id="256" r:id="rId2"/>
    <p:sldId id="257" r:id="rId3"/>
    <p:sldId id="258" r:id="rId4"/>
    <p:sldId id="259" r:id="rId5"/>
    <p:sldId id="261" r:id="rId6"/>
    <p:sldId id="260" r:id="rId7"/>
    <p:sldId id="263" r:id="rId8"/>
    <p:sldId id="264" r:id="rId9"/>
    <p:sldId id="268" r:id="rId10"/>
    <p:sldId id="267"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6" r:id="rId28"/>
    <p:sldId id="287" r:id="rId29"/>
    <p:sldId id="288" r:id="rId30"/>
  </p:sldIdLst>
  <p:sldSz cx="12192000" cy="6858000"/>
  <p:notesSz cx="6858000" cy="9144000"/>
  <p:embeddedFontLst>
    <p:embeddedFont>
      <p:font typeface="Lato" panose="020F0502020204030203" pitchFamily="34"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8.fntdata"/><Relationship Id="rId21" Type="http://schemas.openxmlformats.org/officeDocument/2006/relationships/slide" Target="slides/slide20.xml"/><Relationship Id="rId34" Type="http://schemas.openxmlformats.org/officeDocument/2006/relationships/font" Target="fonts/font3.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1.fntdata"/><Relationship Id="rId37" Type="http://schemas.openxmlformats.org/officeDocument/2006/relationships/font" Target="fonts/font6.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4.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2.fntdata"/><Relationship Id="rId38"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9E11BF21-E655-6418-C6E5-466ECECDB7D3}"/>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5A934C90-D84C-0C89-C6B6-D8DBEC9DB34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345A2A93-F3C4-B70D-B659-A0F7257D222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02837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1101AF21-0AF5-326C-AF87-36E38F9B60A5}"/>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EC23E59D-B076-2FE2-CD24-5A1D89B27BDB}"/>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50E4192E-ED92-94C1-9D01-BE3A916F332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0084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CFD642FB-2C6C-9221-E047-D5EDFF7744D6}"/>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878C0F6F-CFB1-C79B-80F0-16DF0D7E3E5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20F8F625-4E1D-AA5B-119E-7B1039E9B80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6141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A91329CB-C145-329F-F6DA-C14FF9E1E94B}"/>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2E8EA933-16D6-2B52-B7FB-2276319CF940}"/>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C4009D1F-A205-03C5-76EB-83983D81E0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3558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30B6695D-E82A-ABFA-166B-E3E5A3A8F272}"/>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D1852FA4-E381-0716-2127-DC97A5FEB45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BDC4762F-446A-6B6B-2A65-16B9689315C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35078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C3E2C9AE-30D8-BCF7-CE67-25D4DC9AB8CB}"/>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6AFA4DD9-3B0D-52F2-568E-B69E34A38AB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4C1C269D-9C3F-5ECD-5ACA-6E4638691F9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83251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F5FA7B6B-B8CD-3E40-A9C3-87585ED03185}"/>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C212C8A3-BC5A-4311-4DD4-221E511BE0FA}"/>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9AF1EC87-3E85-2B87-25F7-47A3214C29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981487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51D061D-4AE3-1636-FA97-08FD9E0DE58E}"/>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87F856F3-D3DA-1345-E506-7FAF2898772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1434A026-952D-7540-D83F-278327F6227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5461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8D28A46F-B33B-6C8F-B727-796E7AE883B5}"/>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4A7FA3CD-9B1D-8FFE-781D-71B71B9276BB}"/>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290212A6-A2A9-1943-F54A-C06180DD399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65892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D9B71B0B-5D47-6847-35B4-C239A0BD5B47}"/>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7C7BA727-8E05-C30F-1E34-79C5C3BAD197}"/>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92BB7B7E-E07C-8DD2-CAC6-97566B687E9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613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0306D63C-C3EF-BC06-8E19-A0060AD8C9A0}"/>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B13E6318-A30C-371F-71A0-2A2A872B5AD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63D0C80C-F37A-E1AD-AFB5-F818B5F6941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77877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7740810A-ABB0-2454-A480-619FD5078E14}"/>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0CE181F7-D21E-A232-4119-80ABCBCA925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2CB62230-36EC-622C-04E3-7132826E83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87526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87B80F19-4101-B478-A355-EF180EA2D41A}"/>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86A43F23-F614-5306-C2AF-9E631F830E8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D11B546F-0DF7-BA72-7A06-58CFEF5648D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4697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C7657350-9390-C693-203A-73F9F3693BAD}"/>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22BC9A84-3EB7-5A30-5C82-296DC5AE0F4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C35AC9AB-96DC-EFD8-5173-EFB462EDA15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574469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E7FE7F0E-FB58-8887-C3BD-D82BFB62FE7B}"/>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E2EA101A-1EB4-EE49-6104-8F55B95C0AD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8FEE59E7-2C02-7A78-91F9-410C85C2DEA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86341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B17B5773-3236-BA27-F318-F11E7092CBE8}"/>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87A7AB48-E4DA-74A7-6A5E-EB3A753BF2DA}"/>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BC635AAA-89A6-3321-339C-FA3E1528259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0947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B3FC149D-1C0D-A1EC-749A-985B3BE1631F}"/>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90B63C76-3FD3-E1E0-A059-D994E504407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070D826C-BCF1-F644-9A8C-280A6DE1788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73572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DD5CEC43-D695-B333-4359-1D7F78F08087}"/>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4946ADEC-BF9D-B369-FF09-F8EE6D59E664}"/>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02D08A2E-60AA-C3A5-28EA-40F8FF0AFB4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7274357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AD4FAE7-5D26-68D9-7E58-67A08D9A0E30}"/>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450CB826-87AB-906B-8430-D22C7EC7346D}"/>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9ACA6B3F-8D06-664A-9473-2907A67DFB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28665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5A2BD6FA-9CE9-EDB3-9380-5413B80CDEF9}"/>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9280B52A-462A-024A-53D6-E47F51FF49C3}"/>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252DBC30-470C-B8F2-5132-CFA606D8FB3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4878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30D7605A-1718-4DBC-5EC4-2C9D1C6A4C30}"/>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DC15CB13-BAE1-CC0A-0915-8FCFB843DD92}"/>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D79A4C9C-FB12-420C-1DE5-ECD8C6411C2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7710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F776B32E-F2A8-4EAC-69D2-2BB49204D416}"/>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B4EC0E03-7CB4-4FFA-6F1B-965AC68CE43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45324DDB-FBC0-298A-51BD-6911CB4673B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9009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2AF0CD9B-C33D-36CE-B0D9-18D76DEB82A1}"/>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693AE4D2-4C17-9C89-BBC6-E9454ED0154E}"/>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D517F24B-844F-D86C-F790-0A5E6467CBC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710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5F5195E7-E3C7-4469-DA9B-471DCC90A4AB}"/>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A0BB85D3-04FF-901A-9ADA-C6C06E00CC59}"/>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F84C8A9D-FC8D-913F-1422-9BAD6F8BB95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54926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D79687F2-EA8C-BAD4-6B05-04D6EF0D2194}"/>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B22F6195-C2CB-99F0-D0FC-231E831B3F85}"/>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A9893ABC-7357-9AB2-0CD3-1EDB3DED30A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62501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8994E5B0-BA11-88C6-5173-5FBB13C5F6A4}"/>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30141CB9-6AC9-94B0-EFB8-3AE1BD18DEAB}"/>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B720A4A5-7AFC-CDEA-77B8-49D120F49F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87968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a:extLst>
            <a:ext uri="{FF2B5EF4-FFF2-40B4-BE49-F238E27FC236}">
              <a16:creationId xmlns:a16="http://schemas.microsoft.com/office/drawing/2014/main" id="{BF2B3CF7-2F7E-FDA8-DF8F-0344730EA129}"/>
            </a:ext>
          </a:extLst>
        </p:cNvPr>
        <p:cNvGrpSpPr/>
        <p:nvPr/>
      </p:nvGrpSpPr>
      <p:grpSpPr>
        <a:xfrm>
          <a:off x="0" y="0"/>
          <a:ext cx="0" cy="0"/>
          <a:chOff x="0" y="0"/>
          <a:chExt cx="0" cy="0"/>
        </a:xfrm>
      </p:grpSpPr>
      <p:sp>
        <p:nvSpPr>
          <p:cNvPr id="176" name="Google Shape;176;p2:notes">
            <a:extLst>
              <a:ext uri="{FF2B5EF4-FFF2-40B4-BE49-F238E27FC236}">
                <a16:creationId xmlns:a16="http://schemas.microsoft.com/office/drawing/2014/main" id="{12409C59-ED49-5D42-7568-0B6FDCACACA8}"/>
              </a:ext>
            </a:extLst>
          </p:cNvPr>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2:notes">
            <a:extLst>
              <a:ext uri="{FF2B5EF4-FFF2-40B4-BE49-F238E27FC236}">
                <a16:creationId xmlns:a16="http://schemas.microsoft.com/office/drawing/2014/main" id="{01B2B923-C70C-030B-E526-DCE72668A0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63553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 Plain Dark" type="title">
  <p:cSld name="TITLE">
    <p:bg>
      <p:bgPr>
        <a:solidFill>
          <a:srgbClr val="591676"/>
        </a:solidFill>
        <a:effectLst/>
      </p:bgPr>
    </p:bg>
    <p:spTree>
      <p:nvGrpSpPr>
        <p:cNvPr id="1" name="Shape 15"/>
        <p:cNvGrpSpPr/>
        <p:nvPr/>
      </p:nvGrpSpPr>
      <p:grpSpPr>
        <a:xfrm>
          <a:off x="0" y="0"/>
          <a:ext cx="0" cy="0"/>
          <a:chOff x="0" y="0"/>
          <a:chExt cx="0" cy="0"/>
        </a:xfrm>
      </p:grpSpPr>
      <p:pic>
        <p:nvPicPr>
          <p:cNvPr id="16" name="Google Shape;16;p2"/>
          <p:cNvPicPr preferRelativeResize="0"/>
          <p:nvPr/>
        </p:nvPicPr>
        <p:blipFill rotWithShape="1">
          <a:blip r:embed="rId2">
            <a:alphaModFix/>
          </a:blip>
          <a:srcRect/>
          <a:stretch/>
        </p:blipFill>
        <p:spPr>
          <a:xfrm>
            <a:off x="4775200" y="383784"/>
            <a:ext cx="2643068" cy="2199600"/>
          </a:xfrm>
          <a:prstGeom prst="rect">
            <a:avLst/>
          </a:prstGeom>
          <a:noFill/>
          <a:ln>
            <a:noFill/>
          </a:ln>
        </p:spPr>
      </p:pic>
      <p:sp>
        <p:nvSpPr>
          <p:cNvPr id="17" name="Google Shape;17;p2"/>
          <p:cNvSpPr txBox="1">
            <a:spLocks noGrp="1"/>
          </p:cNvSpPr>
          <p:nvPr>
            <p:ph type="ctrTitle"/>
          </p:nvPr>
        </p:nvSpPr>
        <p:spPr>
          <a:xfrm>
            <a:off x="1098331" y="3170073"/>
            <a:ext cx="9995338" cy="82082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FB71E"/>
              </a:buClr>
              <a:buSzPts val="5400"/>
              <a:buFont typeface="Lato"/>
              <a:buNone/>
              <a:defRPr sz="5400" b="1">
                <a:solidFill>
                  <a:srgbClr val="FFB71E"/>
                </a:solidFill>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
          <p:cNvSpPr txBox="1">
            <a:spLocks noGrp="1"/>
          </p:cNvSpPr>
          <p:nvPr>
            <p:ph type="subTitle" idx="1"/>
          </p:nvPr>
        </p:nvSpPr>
        <p:spPr>
          <a:xfrm>
            <a:off x="1524000" y="4490150"/>
            <a:ext cx="9130748" cy="698076"/>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lt1"/>
              </a:buClr>
              <a:buSzPts val="2800"/>
              <a:buFont typeface="Arial"/>
              <a:buNone/>
              <a:defRPr sz="2800" b="0">
                <a:solidFill>
                  <a:schemeClr val="lt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94"/>
        <p:cNvGrpSpPr/>
        <p:nvPr/>
      </p:nvGrpSpPr>
      <p:grpSpPr>
        <a:xfrm>
          <a:off x="0" y="0"/>
          <a:ext cx="0" cy="0"/>
          <a:chOff x="0" y="0"/>
          <a:chExt cx="0" cy="0"/>
        </a:xfrm>
      </p:grpSpPr>
      <p:sp>
        <p:nvSpPr>
          <p:cNvPr id="95" name="Google Shape;95;p11"/>
          <p:cNvSpPr/>
          <p:nvPr/>
        </p:nvSpPr>
        <p:spPr>
          <a:xfrm>
            <a:off x="-12701" y="6492875"/>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96" name="Google Shape;96;p11"/>
          <p:cNvSpPr/>
          <p:nvPr/>
        </p:nvSpPr>
        <p:spPr>
          <a:xfrm>
            <a:off x="-6351"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97" name="Google Shape;97;p11"/>
          <p:cNvSpPr txBox="1">
            <a:spLocks noGrp="1"/>
          </p:cNvSpPr>
          <p:nvPr>
            <p:ph type="title"/>
          </p:nvPr>
        </p:nvSpPr>
        <p:spPr>
          <a:xfrm>
            <a:off x="835024" y="365127"/>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1"/>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1"/>
          <p:cNvSpPr txBox="1"/>
          <p:nvPr/>
        </p:nvSpPr>
        <p:spPr>
          <a:xfrm>
            <a:off x="10615264" y="6492874"/>
            <a:ext cx="157673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Open Sans"/>
                <a:ea typeface="Open Sans"/>
                <a:cs typeface="Open Sans"/>
                <a:sym typeface="Open Sans"/>
              </a:rPr>
              <a:t>‹#›</a:t>
            </a:fld>
            <a:endParaRPr sz="1200" b="0" i="0" u="none" strike="noStrike" cap="none">
              <a:solidFill>
                <a:schemeClr val="lt1"/>
              </a:solidFill>
              <a:latin typeface="Open Sans"/>
              <a:ea typeface="Open Sans"/>
              <a:cs typeface="Open Sans"/>
              <a:sym typeface="Open Sans"/>
            </a:endParaRPr>
          </a:p>
        </p:txBody>
      </p:sp>
      <p:sp>
        <p:nvSpPr>
          <p:cNvPr id="100" name="Google Shape;100;p11"/>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11"/>
          <p:cNvSpPr txBox="1">
            <a:spLocks noGrp="1"/>
          </p:cNvSpPr>
          <p:nvPr>
            <p:ph type="body" idx="1"/>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102" name="Google Shape;102;p11"/>
          <p:cNvPicPr preferRelativeResize="0"/>
          <p:nvPr/>
        </p:nvPicPr>
        <p:blipFill rotWithShape="1">
          <a:blip r:embed="rId2">
            <a:alphaModFix/>
          </a:blip>
          <a:srcRect/>
          <a:stretch/>
        </p:blipFill>
        <p:spPr>
          <a:xfrm>
            <a:off x="114845" y="6538274"/>
            <a:ext cx="7390800" cy="27433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Section Header" type="secHead">
  <p:cSld name="SECTION_HEADER">
    <p:spTree>
      <p:nvGrpSpPr>
        <p:cNvPr id="1" name="Shape 103"/>
        <p:cNvGrpSpPr/>
        <p:nvPr/>
      </p:nvGrpSpPr>
      <p:grpSpPr>
        <a:xfrm>
          <a:off x="0" y="0"/>
          <a:ext cx="0" cy="0"/>
          <a:chOff x="0" y="0"/>
          <a:chExt cx="0" cy="0"/>
        </a:xfrm>
      </p:grpSpPr>
      <p:sp>
        <p:nvSpPr>
          <p:cNvPr id="104" name="Google Shape;104;p1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6000"/>
              <a:buFont typeface="Lato"/>
              <a:buNone/>
              <a:defRPr sz="6000"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5" name="Google Shape;105;p1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888888"/>
              </a:buClr>
              <a:buSzPts val="2400"/>
              <a:buNone/>
              <a:defRPr sz="2400">
                <a:solidFill>
                  <a:srgbClr val="888888"/>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6" name="Google Shape;106;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09"/>
        <p:cNvGrpSpPr/>
        <p:nvPr/>
      </p:nvGrpSpPr>
      <p:grpSpPr>
        <a:xfrm>
          <a:off x="0" y="0"/>
          <a:ext cx="0" cy="0"/>
          <a:chOff x="0" y="0"/>
          <a:chExt cx="0" cy="0"/>
        </a:xfrm>
      </p:grpSpPr>
      <p:sp>
        <p:nvSpPr>
          <p:cNvPr id="110" name="Google Shape;11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1" name="Google Shape;111;p13"/>
          <p:cNvSpPr txBox="1">
            <a:spLocks noGrp="1"/>
          </p:cNvSpPr>
          <p:nvPr>
            <p:ph type="body" idx="1"/>
          </p:nvPr>
        </p:nvSpPr>
        <p:spPr>
          <a:xfrm>
            <a:off x="838199" y="1825625"/>
            <a:ext cx="10575235" cy="398039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2" name="Google Shape;112;p13"/>
          <p:cNvSpPr txBox="1">
            <a:spLocks noGrp="1"/>
          </p:cNvSpPr>
          <p:nvPr>
            <p:ph type="dt" idx="10"/>
          </p:nvPr>
        </p:nvSpPr>
        <p:spPr>
          <a:xfrm>
            <a:off x="0" y="6492875"/>
            <a:ext cx="196215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591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13"/>
          <p:cNvSpPr txBox="1">
            <a:spLocks noGrp="1"/>
          </p:cNvSpPr>
          <p:nvPr>
            <p:ph type="ftr" idx="11"/>
          </p:nvPr>
        </p:nvSpPr>
        <p:spPr>
          <a:xfrm>
            <a:off x="2757487" y="6492872"/>
            <a:ext cx="6677025"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59167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13"/>
          <p:cNvSpPr txBox="1">
            <a:spLocks noGrp="1"/>
          </p:cNvSpPr>
          <p:nvPr>
            <p:ph type="sldNum" idx="12"/>
          </p:nvPr>
        </p:nvSpPr>
        <p:spPr>
          <a:xfrm>
            <a:off x="11413434" y="6492873"/>
            <a:ext cx="77856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591676"/>
                </a:solidFill>
                <a:latin typeface="Open Sans"/>
                <a:ea typeface="Open Sans"/>
                <a:cs typeface="Open Sans"/>
                <a:sym typeface="Open Sans"/>
              </a:defRPr>
            </a:lvl1pPr>
            <a:lvl2pPr marL="0" lvl="1" indent="0" algn="r">
              <a:spcBef>
                <a:spcPts val="0"/>
              </a:spcBef>
              <a:buNone/>
              <a:defRPr sz="1200" b="0" i="0" u="none" strike="noStrike" cap="none">
                <a:solidFill>
                  <a:srgbClr val="591676"/>
                </a:solidFill>
                <a:latin typeface="Open Sans"/>
                <a:ea typeface="Open Sans"/>
                <a:cs typeface="Open Sans"/>
                <a:sym typeface="Open Sans"/>
              </a:defRPr>
            </a:lvl2pPr>
            <a:lvl3pPr marL="0" lvl="2" indent="0" algn="r">
              <a:spcBef>
                <a:spcPts val="0"/>
              </a:spcBef>
              <a:buNone/>
              <a:defRPr sz="1200" b="0" i="0" u="none" strike="noStrike" cap="none">
                <a:solidFill>
                  <a:srgbClr val="591676"/>
                </a:solidFill>
                <a:latin typeface="Open Sans"/>
                <a:ea typeface="Open Sans"/>
                <a:cs typeface="Open Sans"/>
                <a:sym typeface="Open Sans"/>
              </a:defRPr>
            </a:lvl3pPr>
            <a:lvl4pPr marL="0" lvl="3" indent="0" algn="r">
              <a:spcBef>
                <a:spcPts val="0"/>
              </a:spcBef>
              <a:buNone/>
              <a:defRPr sz="1200" b="0" i="0" u="none" strike="noStrike" cap="none">
                <a:solidFill>
                  <a:srgbClr val="591676"/>
                </a:solidFill>
                <a:latin typeface="Open Sans"/>
                <a:ea typeface="Open Sans"/>
                <a:cs typeface="Open Sans"/>
                <a:sym typeface="Open Sans"/>
              </a:defRPr>
            </a:lvl4pPr>
            <a:lvl5pPr marL="0" lvl="4" indent="0" algn="r">
              <a:spcBef>
                <a:spcPts val="0"/>
              </a:spcBef>
              <a:buNone/>
              <a:defRPr sz="1200" b="0" i="0" u="none" strike="noStrike" cap="none">
                <a:solidFill>
                  <a:srgbClr val="591676"/>
                </a:solidFill>
                <a:latin typeface="Open Sans"/>
                <a:ea typeface="Open Sans"/>
                <a:cs typeface="Open Sans"/>
                <a:sym typeface="Open Sans"/>
              </a:defRPr>
            </a:lvl5pPr>
            <a:lvl6pPr marL="0" lvl="5" indent="0" algn="r">
              <a:spcBef>
                <a:spcPts val="0"/>
              </a:spcBef>
              <a:buNone/>
              <a:defRPr sz="1200" b="0" i="0" u="none" strike="noStrike" cap="none">
                <a:solidFill>
                  <a:srgbClr val="591676"/>
                </a:solidFill>
                <a:latin typeface="Open Sans"/>
                <a:ea typeface="Open Sans"/>
                <a:cs typeface="Open Sans"/>
                <a:sym typeface="Open Sans"/>
              </a:defRPr>
            </a:lvl6pPr>
            <a:lvl7pPr marL="0" lvl="6" indent="0" algn="r">
              <a:spcBef>
                <a:spcPts val="0"/>
              </a:spcBef>
              <a:buNone/>
              <a:defRPr sz="1200" b="0" i="0" u="none" strike="noStrike" cap="none">
                <a:solidFill>
                  <a:srgbClr val="591676"/>
                </a:solidFill>
                <a:latin typeface="Open Sans"/>
                <a:ea typeface="Open Sans"/>
                <a:cs typeface="Open Sans"/>
                <a:sym typeface="Open Sans"/>
              </a:defRPr>
            </a:lvl7pPr>
            <a:lvl8pPr marL="0" lvl="7" indent="0" algn="r">
              <a:spcBef>
                <a:spcPts val="0"/>
              </a:spcBef>
              <a:buNone/>
              <a:defRPr sz="1200" b="0" i="0" u="none" strike="noStrike" cap="none">
                <a:solidFill>
                  <a:srgbClr val="591676"/>
                </a:solidFill>
                <a:latin typeface="Open Sans"/>
                <a:ea typeface="Open Sans"/>
                <a:cs typeface="Open Sans"/>
                <a:sym typeface="Open Sans"/>
              </a:defRPr>
            </a:lvl8pPr>
            <a:lvl9pPr marL="0" lvl="8" indent="0" algn="r">
              <a:spcBef>
                <a:spcPts val="0"/>
              </a:spcBef>
              <a:buNone/>
              <a:defRPr sz="1200" b="0" i="0" u="none" strike="noStrike" cap="none">
                <a:solidFill>
                  <a:srgbClr val="591676"/>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5"/>
        <p:cNvGrpSpPr/>
        <p:nvPr/>
      </p:nvGrpSpPr>
      <p:grpSpPr>
        <a:xfrm>
          <a:off x="0" y="0"/>
          <a:ext cx="0" cy="0"/>
          <a:chOff x="0" y="0"/>
          <a:chExt cx="0" cy="0"/>
        </a:xfrm>
      </p:grpSpPr>
      <p:sp>
        <p:nvSpPr>
          <p:cNvPr id="116" name="Google Shape;116;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4"/>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8" name="Google Shape;118;p14"/>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9" name="Google Shape;11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omparison" type="twoTxTwoObj">
  <p:cSld name="TWO_OBJECTS_WITH_TEXT">
    <p:spTree>
      <p:nvGrpSpPr>
        <p:cNvPr id="1" name="Shape 122"/>
        <p:cNvGrpSpPr/>
        <p:nvPr/>
      </p:nvGrpSpPr>
      <p:grpSpPr>
        <a:xfrm>
          <a:off x="0" y="0"/>
          <a:ext cx="0" cy="0"/>
          <a:chOff x="0" y="0"/>
          <a:chExt cx="0" cy="0"/>
        </a:xfrm>
      </p:grpSpPr>
      <p:sp>
        <p:nvSpPr>
          <p:cNvPr id="123" name="Google Shape;123;p15"/>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4" name="Google Shape;124;p15"/>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5" name="Google Shape;125;p15"/>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6" name="Google Shape;126;p15"/>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7" name="Google Shape;127;p15"/>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8" name="Google Shape;12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31"/>
        <p:cNvGrpSpPr/>
        <p:nvPr/>
      </p:nvGrpSpPr>
      <p:grpSpPr>
        <a:xfrm>
          <a:off x="0" y="0"/>
          <a:ext cx="0" cy="0"/>
          <a:chOff x="0" y="0"/>
          <a:chExt cx="0" cy="0"/>
        </a:xfrm>
      </p:grpSpPr>
      <p:sp>
        <p:nvSpPr>
          <p:cNvPr id="132" name="Google Shape;13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3" name="Google Shape;133;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5" name="Google Shape;135;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6"/>
        <p:cNvGrpSpPr/>
        <p:nvPr/>
      </p:nvGrpSpPr>
      <p:grpSpPr>
        <a:xfrm>
          <a:off x="0" y="0"/>
          <a:ext cx="0" cy="0"/>
          <a:chOff x="0" y="0"/>
          <a:chExt cx="0" cy="0"/>
        </a:xfrm>
      </p:grpSpPr>
      <p:sp>
        <p:nvSpPr>
          <p:cNvPr id="137" name="Google Shape;13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8" name="Google Shape;138;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40"/>
        <p:cNvGrpSpPr/>
        <p:nvPr/>
      </p:nvGrpSpPr>
      <p:grpSpPr>
        <a:xfrm>
          <a:off x="0" y="0"/>
          <a:ext cx="0" cy="0"/>
          <a:chOff x="0" y="0"/>
          <a:chExt cx="0" cy="0"/>
        </a:xfrm>
      </p:grpSpPr>
      <p:sp>
        <p:nvSpPr>
          <p:cNvPr id="141" name="Google Shape;141;p1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2" name="Google Shape;142;p18"/>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1000"/>
              </a:spcBef>
              <a:spcAft>
                <a:spcPts val="0"/>
              </a:spcAft>
              <a:buClr>
                <a:schemeClr val="dk1"/>
              </a:buClr>
              <a:buSzPts val="3200"/>
              <a:buChar char="•"/>
              <a:defRPr sz="3200"/>
            </a:lvl1pPr>
            <a:lvl2pPr marL="914400" lvl="1" indent="-406400" algn="l">
              <a:lnSpc>
                <a:spcPct val="100000"/>
              </a:lnSpc>
              <a:spcBef>
                <a:spcPts val="500"/>
              </a:spcBef>
              <a:spcAft>
                <a:spcPts val="0"/>
              </a:spcAft>
              <a:buClr>
                <a:schemeClr val="dk1"/>
              </a:buClr>
              <a:buSzPts val="2800"/>
              <a:buChar char="•"/>
              <a:defRPr sz="2800"/>
            </a:lvl2pPr>
            <a:lvl3pPr marL="1371600" lvl="2" indent="-381000" algn="l">
              <a:lnSpc>
                <a:spcPct val="100000"/>
              </a:lnSpc>
              <a:spcBef>
                <a:spcPts val="500"/>
              </a:spcBef>
              <a:spcAft>
                <a:spcPts val="0"/>
              </a:spcAft>
              <a:buClr>
                <a:schemeClr val="dk1"/>
              </a:buClr>
              <a:buSzPts val="2400"/>
              <a:buChar char="•"/>
              <a:defRPr sz="2400"/>
            </a:lvl3pPr>
            <a:lvl4pPr marL="1828800" lvl="3" indent="-355600" algn="l">
              <a:lnSpc>
                <a:spcPct val="100000"/>
              </a:lnSpc>
              <a:spcBef>
                <a:spcPts val="500"/>
              </a:spcBef>
              <a:spcAft>
                <a:spcPts val="0"/>
              </a:spcAft>
              <a:buClr>
                <a:schemeClr val="dk1"/>
              </a:buClr>
              <a:buSzPts val="2000"/>
              <a:buChar char="•"/>
              <a:defRPr sz="2000"/>
            </a:lvl4pPr>
            <a:lvl5pPr marL="2286000" lvl="4" indent="-355600" algn="l">
              <a:lnSpc>
                <a:spcPct val="10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43" name="Google Shape;143;p18"/>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4" name="Google Shape;144;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6" name="Google Shape;146;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7"/>
        <p:cNvGrpSpPr/>
        <p:nvPr/>
      </p:nvGrpSpPr>
      <p:grpSpPr>
        <a:xfrm>
          <a:off x="0" y="0"/>
          <a:ext cx="0" cy="0"/>
          <a:chOff x="0" y="0"/>
          <a:chExt cx="0" cy="0"/>
        </a:xfrm>
      </p:grpSpPr>
      <p:sp>
        <p:nvSpPr>
          <p:cNvPr id="148" name="Google Shape;148;p1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dk1"/>
              </a:buClr>
              <a:buSzPts val="3200"/>
              <a:buFont typeface="Lato"/>
              <a:buNone/>
              <a:defRPr sz="3200">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9" name="Google Shape;149;p19"/>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1000"/>
              </a:spcBef>
              <a:spcAft>
                <a:spcPts val="0"/>
              </a:spcAft>
              <a:buClr>
                <a:schemeClr val="dk1"/>
              </a:buClr>
              <a:buSzPts val="3200"/>
              <a:buFont typeface="Arial"/>
              <a:buNone/>
              <a:defRPr sz="3200" b="0" i="0" u="none" strike="noStrike" cap="none">
                <a:solidFill>
                  <a:schemeClr val="dk1"/>
                </a:solidFill>
                <a:latin typeface="Open Sans"/>
                <a:ea typeface="Open Sans"/>
                <a:cs typeface="Open Sans"/>
                <a:sym typeface="Open Sans"/>
              </a:defRPr>
            </a:lvl1pPr>
            <a:lvl2pPr marR="0" lvl="1" algn="l" rtl="0">
              <a:lnSpc>
                <a:spcPct val="100000"/>
              </a:lnSpc>
              <a:spcBef>
                <a:spcPts val="500"/>
              </a:spcBef>
              <a:spcAft>
                <a:spcPts val="0"/>
              </a:spcAft>
              <a:buClr>
                <a:schemeClr val="dk1"/>
              </a:buClr>
              <a:buSzPts val="2800"/>
              <a:buFont typeface="Arial"/>
              <a:buNone/>
              <a:defRPr sz="2800" b="0" i="0" u="none" strike="noStrike" cap="none">
                <a:solidFill>
                  <a:schemeClr val="dk1"/>
                </a:solidFill>
                <a:latin typeface="Open Sans"/>
                <a:ea typeface="Open Sans"/>
                <a:cs typeface="Open Sans"/>
                <a:sym typeface="Open Sans"/>
              </a:defRPr>
            </a:lvl2pPr>
            <a:lvl3pPr marR="0" lvl="2" algn="l" rtl="0">
              <a:lnSpc>
                <a:spcPct val="100000"/>
              </a:lnSpc>
              <a:spcBef>
                <a:spcPts val="500"/>
              </a:spcBef>
              <a:spcAft>
                <a:spcPts val="0"/>
              </a:spcAft>
              <a:buClr>
                <a:schemeClr val="dk1"/>
              </a:buClr>
              <a:buSzPts val="2400"/>
              <a:buFont typeface="Arial"/>
              <a:buNone/>
              <a:defRPr sz="2400" b="0" i="0" u="none" strike="noStrike" cap="none">
                <a:solidFill>
                  <a:schemeClr val="dk1"/>
                </a:solidFill>
                <a:latin typeface="Open Sans"/>
                <a:ea typeface="Open Sans"/>
                <a:cs typeface="Open Sans"/>
                <a:sym typeface="Open Sans"/>
              </a:defRPr>
            </a:lvl3pPr>
            <a:lvl4pPr marR="0" lvl="3"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4pPr>
            <a:lvl5pPr marR="0" lvl="4" algn="l" rtl="0">
              <a:lnSpc>
                <a:spcPct val="10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Open Sans"/>
                <a:ea typeface="Open Sans"/>
                <a:cs typeface="Open Sans"/>
                <a:sym typeface="Open Sans"/>
              </a:defRPr>
            </a:lvl9pPr>
          </a:lstStyle>
          <a:p>
            <a:endParaRPr/>
          </a:p>
        </p:txBody>
      </p:sp>
      <p:sp>
        <p:nvSpPr>
          <p:cNvPr id="150" name="Google Shape;150;p19"/>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1600"/>
              <a:buNone/>
              <a:defRPr sz="1600"/>
            </a:lvl1pPr>
            <a:lvl2pPr marL="914400" lvl="1" indent="-228600" algn="l">
              <a:lnSpc>
                <a:spcPct val="100000"/>
              </a:lnSpc>
              <a:spcBef>
                <a:spcPts val="500"/>
              </a:spcBef>
              <a:spcAft>
                <a:spcPts val="0"/>
              </a:spcAft>
              <a:buClr>
                <a:schemeClr val="dk1"/>
              </a:buClr>
              <a:buSzPts val="1400"/>
              <a:buNone/>
              <a:defRPr sz="1400"/>
            </a:lvl2pPr>
            <a:lvl3pPr marL="1371600" lvl="2" indent="-228600" algn="l">
              <a:lnSpc>
                <a:spcPct val="100000"/>
              </a:lnSpc>
              <a:spcBef>
                <a:spcPts val="500"/>
              </a:spcBef>
              <a:spcAft>
                <a:spcPts val="0"/>
              </a:spcAft>
              <a:buClr>
                <a:schemeClr val="dk1"/>
              </a:buClr>
              <a:buSzPts val="1200"/>
              <a:buNone/>
              <a:defRPr sz="1200"/>
            </a:lvl3pPr>
            <a:lvl4pPr marL="1828800" lvl="3" indent="-228600" algn="l">
              <a:lnSpc>
                <a:spcPct val="100000"/>
              </a:lnSpc>
              <a:spcBef>
                <a:spcPts val="500"/>
              </a:spcBef>
              <a:spcAft>
                <a:spcPts val="0"/>
              </a:spcAft>
              <a:buClr>
                <a:schemeClr val="dk1"/>
              </a:buClr>
              <a:buSzPts val="1000"/>
              <a:buNone/>
              <a:defRPr sz="1000"/>
            </a:lvl4pPr>
            <a:lvl5pPr marL="2286000" lvl="4" indent="-228600" algn="l">
              <a:lnSpc>
                <a:spcPct val="10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51" name="Google Shape;151;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2" name="Google Shape;152;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6" name="Google Shape;156;p20"/>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7" name="Google Shape;15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8" name="Google Shape;158;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Plain Title and Content">
  <p:cSld name="Plain Title and Content">
    <p:spTree>
      <p:nvGrpSpPr>
        <p:cNvPr id="1" name="Shape 19"/>
        <p:cNvGrpSpPr/>
        <p:nvPr/>
      </p:nvGrpSpPr>
      <p:grpSpPr>
        <a:xfrm>
          <a:off x="0" y="0"/>
          <a:ext cx="0" cy="0"/>
          <a:chOff x="0" y="0"/>
          <a:chExt cx="0" cy="0"/>
        </a:xfrm>
      </p:grpSpPr>
      <p:sp>
        <p:nvSpPr>
          <p:cNvPr id="20" name="Google Shape;20;p3"/>
          <p:cNvSpPr/>
          <p:nvPr/>
        </p:nvSpPr>
        <p:spPr>
          <a:xfrm>
            <a:off x="0"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21" name="Google Shape;21;p3"/>
          <p:cNvSpPr/>
          <p:nvPr/>
        </p:nvSpPr>
        <p:spPr>
          <a:xfrm>
            <a:off x="0" y="6492873"/>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pic>
        <p:nvPicPr>
          <p:cNvPr id="22" name="Google Shape;22;p3"/>
          <p:cNvPicPr preferRelativeResize="0"/>
          <p:nvPr/>
        </p:nvPicPr>
        <p:blipFill rotWithShape="1">
          <a:blip r:embed="rId2">
            <a:alphaModFix/>
          </a:blip>
          <a:srcRect/>
          <a:stretch/>
        </p:blipFill>
        <p:spPr>
          <a:xfrm>
            <a:off x="114845" y="6538275"/>
            <a:ext cx="7390310" cy="274320"/>
          </a:xfrm>
          <a:prstGeom prst="rect">
            <a:avLst/>
          </a:prstGeom>
          <a:noFill/>
          <a:ln>
            <a:noFill/>
          </a:ln>
        </p:spPr>
      </p:pic>
      <p:sp>
        <p:nvSpPr>
          <p:cNvPr id="23" name="Google Shape;23;p3"/>
          <p:cNvSpPr txBox="1">
            <a:spLocks noGrp="1"/>
          </p:cNvSpPr>
          <p:nvPr>
            <p:ph type="sldNum" idx="12"/>
          </p:nvPr>
        </p:nvSpPr>
        <p:spPr>
          <a:xfrm>
            <a:off x="10615264" y="6492872"/>
            <a:ext cx="157673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Open Sans"/>
                <a:ea typeface="Open Sans"/>
                <a:cs typeface="Open Sans"/>
                <a:sym typeface="Open Sans"/>
              </a:defRPr>
            </a:lvl1pPr>
            <a:lvl2pPr marL="0" lvl="1" indent="0" algn="r">
              <a:spcBef>
                <a:spcPts val="0"/>
              </a:spcBef>
              <a:buNone/>
              <a:defRPr sz="1200" b="0" i="0" u="none" strike="noStrike" cap="none">
                <a:solidFill>
                  <a:schemeClr val="lt1"/>
                </a:solidFill>
                <a:latin typeface="Open Sans"/>
                <a:ea typeface="Open Sans"/>
                <a:cs typeface="Open Sans"/>
                <a:sym typeface="Open Sans"/>
              </a:defRPr>
            </a:lvl2pPr>
            <a:lvl3pPr marL="0" lvl="2" indent="0" algn="r">
              <a:spcBef>
                <a:spcPts val="0"/>
              </a:spcBef>
              <a:buNone/>
              <a:defRPr sz="1200" b="0" i="0" u="none" strike="noStrike" cap="none">
                <a:solidFill>
                  <a:schemeClr val="lt1"/>
                </a:solidFill>
                <a:latin typeface="Open Sans"/>
                <a:ea typeface="Open Sans"/>
                <a:cs typeface="Open Sans"/>
                <a:sym typeface="Open Sans"/>
              </a:defRPr>
            </a:lvl3pPr>
            <a:lvl4pPr marL="0" lvl="3" indent="0" algn="r">
              <a:spcBef>
                <a:spcPts val="0"/>
              </a:spcBef>
              <a:buNone/>
              <a:defRPr sz="1200" b="0" i="0" u="none" strike="noStrike" cap="none">
                <a:solidFill>
                  <a:schemeClr val="lt1"/>
                </a:solidFill>
                <a:latin typeface="Open Sans"/>
                <a:ea typeface="Open Sans"/>
                <a:cs typeface="Open Sans"/>
                <a:sym typeface="Open Sans"/>
              </a:defRPr>
            </a:lvl4pPr>
            <a:lvl5pPr marL="0" lvl="4" indent="0" algn="r">
              <a:spcBef>
                <a:spcPts val="0"/>
              </a:spcBef>
              <a:buNone/>
              <a:defRPr sz="1200" b="0" i="0" u="none" strike="noStrike" cap="none">
                <a:solidFill>
                  <a:schemeClr val="lt1"/>
                </a:solidFill>
                <a:latin typeface="Open Sans"/>
                <a:ea typeface="Open Sans"/>
                <a:cs typeface="Open Sans"/>
                <a:sym typeface="Open Sans"/>
              </a:defRPr>
            </a:lvl5pPr>
            <a:lvl6pPr marL="0" lvl="5" indent="0" algn="r">
              <a:spcBef>
                <a:spcPts val="0"/>
              </a:spcBef>
              <a:buNone/>
              <a:defRPr sz="1200" b="0" i="0" u="none" strike="noStrike" cap="none">
                <a:solidFill>
                  <a:schemeClr val="lt1"/>
                </a:solidFill>
                <a:latin typeface="Open Sans"/>
                <a:ea typeface="Open Sans"/>
                <a:cs typeface="Open Sans"/>
                <a:sym typeface="Open Sans"/>
              </a:defRPr>
            </a:lvl6pPr>
            <a:lvl7pPr marL="0" lvl="6" indent="0" algn="r">
              <a:spcBef>
                <a:spcPts val="0"/>
              </a:spcBef>
              <a:buNone/>
              <a:defRPr sz="1200" b="0" i="0" u="none" strike="noStrike" cap="none">
                <a:solidFill>
                  <a:schemeClr val="lt1"/>
                </a:solidFill>
                <a:latin typeface="Open Sans"/>
                <a:ea typeface="Open Sans"/>
                <a:cs typeface="Open Sans"/>
                <a:sym typeface="Open Sans"/>
              </a:defRPr>
            </a:lvl7pPr>
            <a:lvl8pPr marL="0" lvl="7" indent="0" algn="r">
              <a:spcBef>
                <a:spcPts val="0"/>
              </a:spcBef>
              <a:buNone/>
              <a:defRPr sz="1200" b="0" i="0" u="none" strike="noStrike" cap="none">
                <a:solidFill>
                  <a:schemeClr val="lt1"/>
                </a:solidFill>
                <a:latin typeface="Open Sans"/>
                <a:ea typeface="Open Sans"/>
                <a:cs typeface="Open Sans"/>
                <a:sym typeface="Open Sans"/>
              </a:defRPr>
            </a:lvl8pPr>
            <a:lvl9pPr marL="0" lvl="8" indent="0" algn="r">
              <a:spcBef>
                <a:spcPts val="0"/>
              </a:spcBef>
              <a:buNone/>
              <a:defRPr sz="12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txBox="1">
            <a:spLocks noGrp="1"/>
          </p:cNvSpPr>
          <p:nvPr>
            <p:ph type="body" idx="1"/>
          </p:nvPr>
        </p:nvSpPr>
        <p:spPr>
          <a:xfrm>
            <a:off x="838199" y="1825625"/>
            <a:ext cx="10575235" cy="3980391"/>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1000"/>
              </a:spcBef>
              <a:spcAft>
                <a:spcPts val="0"/>
              </a:spcAft>
              <a:buClr>
                <a:schemeClr val="dk1"/>
              </a:buClr>
              <a:buSzPts val="2800"/>
              <a:buChar char="•"/>
              <a:defRPr/>
            </a:lvl1pPr>
            <a:lvl2pPr marL="914400" lvl="1" indent="-381000" algn="l">
              <a:lnSpc>
                <a:spcPct val="100000"/>
              </a:lnSpc>
              <a:spcBef>
                <a:spcPts val="500"/>
              </a:spcBef>
              <a:spcAft>
                <a:spcPts val="0"/>
              </a:spcAft>
              <a:buClr>
                <a:schemeClr val="dk1"/>
              </a:buClr>
              <a:buSzPts val="2400"/>
              <a:buChar char="•"/>
              <a:defRPr/>
            </a:lvl2pPr>
            <a:lvl3pPr marL="1371600" lvl="2" indent="-355600" algn="l">
              <a:lnSpc>
                <a:spcPct val="100000"/>
              </a:lnSpc>
              <a:spcBef>
                <a:spcPts val="500"/>
              </a:spcBef>
              <a:spcAft>
                <a:spcPts val="0"/>
              </a:spcAft>
              <a:buClr>
                <a:schemeClr val="dk1"/>
              </a:buClr>
              <a:buSzPts val="20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3"/>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3"/>
          <p:cNvSpPr txBox="1">
            <a:spLocks noGrp="1"/>
          </p:cNvSpPr>
          <p:nvPr>
            <p:ph type="body" idx="2"/>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4400"/>
              <a:buFont typeface="Lato"/>
              <a:buNone/>
              <a:defRPr b="1">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2" name="Google Shape;162;p21"/>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4" name="Google Shape;16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5" name="Google Shape;16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Title - Dark with License">
  <p:cSld name="Title - Dark with License">
    <p:bg>
      <p:bgPr>
        <a:solidFill>
          <a:srgbClr val="591676"/>
        </a:solidFill>
        <a:effectLst/>
      </p:bgPr>
    </p:bg>
    <p:spTree>
      <p:nvGrpSpPr>
        <p:cNvPr id="1" name="Shape 29"/>
        <p:cNvGrpSpPr/>
        <p:nvPr/>
      </p:nvGrpSpPr>
      <p:grpSpPr>
        <a:xfrm>
          <a:off x="0" y="0"/>
          <a:ext cx="0" cy="0"/>
          <a:chOff x="0" y="0"/>
          <a:chExt cx="0" cy="0"/>
        </a:xfrm>
      </p:grpSpPr>
      <p:sp>
        <p:nvSpPr>
          <p:cNvPr id="30" name="Google Shape;30;p4"/>
          <p:cNvSpPr txBox="1">
            <a:spLocks noGrp="1"/>
          </p:cNvSpPr>
          <p:nvPr>
            <p:ph type="ctrTitle"/>
          </p:nvPr>
        </p:nvSpPr>
        <p:spPr>
          <a:xfrm>
            <a:off x="1098331" y="3170073"/>
            <a:ext cx="9995338" cy="820826"/>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rgbClr val="FFB71E"/>
              </a:buClr>
              <a:buSzPts val="5400"/>
              <a:buFont typeface="Lato"/>
              <a:buNone/>
              <a:defRPr sz="5400" b="1">
                <a:solidFill>
                  <a:srgbClr val="FFB71E"/>
                </a:solidFill>
                <a:latin typeface="Lato"/>
                <a:ea typeface="Lato"/>
                <a:cs typeface="Lato"/>
                <a:sym typeface="Lato"/>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4"/>
          <p:cNvSpPr txBox="1">
            <a:spLocks noGrp="1"/>
          </p:cNvSpPr>
          <p:nvPr>
            <p:ph type="subTitle" idx="1"/>
          </p:nvPr>
        </p:nvSpPr>
        <p:spPr>
          <a:xfrm>
            <a:off x="1524000" y="4490150"/>
            <a:ext cx="9130748" cy="698076"/>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lt1"/>
              </a:buClr>
              <a:buSzPts val="2800"/>
              <a:buFont typeface="Arial"/>
              <a:buNone/>
              <a:defRPr sz="2800" b="0">
                <a:solidFill>
                  <a:schemeClr val="lt1"/>
                </a:solidFill>
              </a:defRPr>
            </a:lvl1pPr>
            <a:lvl2pPr lvl="1" algn="ctr">
              <a:lnSpc>
                <a:spcPct val="100000"/>
              </a:lnSpc>
              <a:spcBef>
                <a:spcPts val="500"/>
              </a:spcBef>
              <a:spcAft>
                <a:spcPts val="0"/>
              </a:spcAft>
              <a:buClr>
                <a:schemeClr val="dk1"/>
              </a:buClr>
              <a:buSzPts val="2000"/>
              <a:buNone/>
              <a:defRPr sz="2000"/>
            </a:lvl2pPr>
            <a:lvl3pPr lvl="2" algn="ctr">
              <a:lnSpc>
                <a:spcPct val="100000"/>
              </a:lnSpc>
              <a:spcBef>
                <a:spcPts val="500"/>
              </a:spcBef>
              <a:spcAft>
                <a:spcPts val="0"/>
              </a:spcAft>
              <a:buClr>
                <a:schemeClr val="dk1"/>
              </a:buClr>
              <a:buSzPts val="1800"/>
              <a:buNone/>
              <a:defRPr sz="1800"/>
            </a:lvl3pPr>
            <a:lvl4pPr lvl="3" algn="ctr">
              <a:lnSpc>
                <a:spcPct val="100000"/>
              </a:lnSpc>
              <a:spcBef>
                <a:spcPts val="500"/>
              </a:spcBef>
              <a:spcAft>
                <a:spcPts val="0"/>
              </a:spcAft>
              <a:buClr>
                <a:schemeClr val="dk1"/>
              </a:buClr>
              <a:buSzPts val="1600"/>
              <a:buNone/>
              <a:defRPr sz="1600"/>
            </a:lvl4pPr>
            <a:lvl5pPr lvl="4" algn="ctr">
              <a:lnSpc>
                <a:spcPct val="10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32" name="Google Shape;32;p4" descr="IIT Dharwad Emblem"/>
          <p:cNvPicPr preferRelativeResize="0"/>
          <p:nvPr/>
        </p:nvPicPr>
        <p:blipFill rotWithShape="1">
          <a:blip r:embed="rId2">
            <a:alphaModFix/>
          </a:blip>
          <a:srcRect/>
          <a:stretch/>
        </p:blipFill>
        <p:spPr>
          <a:xfrm>
            <a:off x="4775200" y="385004"/>
            <a:ext cx="2641600" cy="2198380"/>
          </a:xfrm>
          <a:prstGeom prst="rect">
            <a:avLst/>
          </a:prstGeom>
          <a:noFill/>
          <a:ln>
            <a:noFill/>
          </a:ln>
        </p:spPr>
      </p:pic>
      <p:sp>
        <p:nvSpPr>
          <p:cNvPr id="33" name="Google Shape;33;p4"/>
          <p:cNvSpPr/>
          <p:nvPr/>
        </p:nvSpPr>
        <p:spPr>
          <a:xfrm>
            <a:off x="1052611" y="6454944"/>
            <a:ext cx="4633603" cy="36933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900" b="0" i="1" u="none" strike="noStrike" cap="none">
                <a:solidFill>
                  <a:srgbClr val="D5DBE5"/>
                </a:solidFill>
                <a:latin typeface="Open Sans"/>
                <a:ea typeface="Open Sans"/>
                <a:cs typeface="Open Sans"/>
                <a:sym typeface="Open Sans"/>
              </a:rPr>
              <a:t>©Department of Electrical Engineering, IIT Dharwad, 2020. This work is licensed under a Creative Commons Attribution-Non-Commercial-ShareAlike 4.0 International License.</a:t>
            </a:r>
            <a:endParaRPr/>
          </a:p>
        </p:txBody>
      </p:sp>
      <p:pic>
        <p:nvPicPr>
          <p:cNvPr id="34" name="Google Shape;34;p4"/>
          <p:cNvPicPr preferRelativeResize="0"/>
          <p:nvPr/>
        </p:nvPicPr>
        <p:blipFill rotWithShape="1">
          <a:blip r:embed="rId3">
            <a:alphaModFix/>
          </a:blip>
          <a:srcRect/>
          <a:stretch/>
        </p:blipFill>
        <p:spPr>
          <a:xfrm>
            <a:off x="54558" y="6463817"/>
            <a:ext cx="998053" cy="3515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Plain Light">
  <p:cSld name="Title - Plain Light">
    <p:spTree>
      <p:nvGrpSpPr>
        <p:cNvPr id="1" name="Shape 35"/>
        <p:cNvGrpSpPr/>
        <p:nvPr/>
      </p:nvGrpSpPr>
      <p:grpSpPr>
        <a:xfrm>
          <a:off x="0" y="0"/>
          <a:ext cx="0" cy="0"/>
          <a:chOff x="0" y="0"/>
          <a:chExt cx="0" cy="0"/>
        </a:xfrm>
      </p:grpSpPr>
      <p:sp>
        <p:nvSpPr>
          <p:cNvPr id="36" name="Google Shape;36;p5"/>
          <p:cNvSpPr/>
          <p:nvPr/>
        </p:nvSpPr>
        <p:spPr>
          <a:xfrm>
            <a:off x="0" y="5499100"/>
            <a:ext cx="12192000" cy="1358900"/>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37" name="Google Shape;37;p5"/>
          <p:cNvSpPr txBox="1">
            <a:spLocks noGrp="1"/>
          </p:cNvSpPr>
          <p:nvPr>
            <p:ph type="title"/>
          </p:nvPr>
        </p:nvSpPr>
        <p:spPr>
          <a:xfrm>
            <a:off x="398375" y="314464"/>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5"/>
          <p:cNvSpPr txBox="1">
            <a:spLocks noGrp="1"/>
          </p:cNvSpPr>
          <p:nvPr>
            <p:ph type="body" idx="1"/>
          </p:nvPr>
        </p:nvSpPr>
        <p:spPr>
          <a:xfrm>
            <a:off x="398375" y="3194189"/>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pic>
        <p:nvPicPr>
          <p:cNvPr id="39" name="Google Shape;39;p5"/>
          <p:cNvPicPr preferRelativeResize="0"/>
          <p:nvPr/>
        </p:nvPicPr>
        <p:blipFill rotWithShape="1">
          <a:blip r:embed="rId2">
            <a:alphaModFix/>
          </a:blip>
          <a:srcRect/>
          <a:stretch/>
        </p:blipFill>
        <p:spPr>
          <a:xfrm>
            <a:off x="386380" y="5630838"/>
            <a:ext cx="6444343" cy="91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Plain Light with License">
  <p:cSld name="Title - Plain Light with License">
    <p:spTree>
      <p:nvGrpSpPr>
        <p:cNvPr id="1" name="Shape 40"/>
        <p:cNvGrpSpPr/>
        <p:nvPr/>
      </p:nvGrpSpPr>
      <p:grpSpPr>
        <a:xfrm>
          <a:off x="0" y="0"/>
          <a:ext cx="0" cy="0"/>
          <a:chOff x="0" y="0"/>
          <a:chExt cx="0" cy="0"/>
        </a:xfrm>
      </p:grpSpPr>
      <p:sp>
        <p:nvSpPr>
          <p:cNvPr id="41" name="Google Shape;41;p6"/>
          <p:cNvSpPr/>
          <p:nvPr/>
        </p:nvSpPr>
        <p:spPr>
          <a:xfrm>
            <a:off x="0" y="5499100"/>
            <a:ext cx="12192000" cy="1358900"/>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pic>
        <p:nvPicPr>
          <p:cNvPr id="42" name="Google Shape;42;p6"/>
          <p:cNvPicPr preferRelativeResize="0"/>
          <p:nvPr/>
        </p:nvPicPr>
        <p:blipFill rotWithShape="1">
          <a:blip r:embed="rId2">
            <a:alphaModFix/>
          </a:blip>
          <a:srcRect/>
          <a:stretch/>
        </p:blipFill>
        <p:spPr>
          <a:xfrm>
            <a:off x="386380" y="5630838"/>
            <a:ext cx="6444343" cy="914400"/>
          </a:xfrm>
          <a:prstGeom prst="rect">
            <a:avLst/>
          </a:prstGeom>
          <a:noFill/>
          <a:ln>
            <a:noFill/>
          </a:ln>
        </p:spPr>
      </p:pic>
      <p:sp>
        <p:nvSpPr>
          <p:cNvPr id="43" name="Google Shape;43;p6"/>
          <p:cNvSpPr txBox="1">
            <a:spLocks noGrp="1"/>
          </p:cNvSpPr>
          <p:nvPr>
            <p:ph type="title"/>
          </p:nvPr>
        </p:nvSpPr>
        <p:spPr>
          <a:xfrm>
            <a:off x="398375" y="314464"/>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6"/>
          <p:cNvSpPr txBox="1">
            <a:spLocks noGrp="1"/>
          </p:cNvSpPr>
          <p:nvPr>
            <p:ph type="body" idx="1"/>
          </p:nvPr>
        </p:nvSpPr>
        <p:spPr>
          <a:xfrm>
            <a:off x="398375" y="3194189"/>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chemeClr val="dk1"/>
              </a:buClr>
              <a:buSzPts val="2400"/>
              <a:buNone/>
              <a:defRPr sz="2400">
                <a:solidFill>
                  <a:schemeClr val="dk1"/>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5" name="Google Shape;45;p6"/>
          <p:cNvSpPr/>
          <p:nvPr/>
        </p:nvSpPr>
        <p:spPr>
          <a:xfrm>
            <a:off x="9596387" y="6067250"/>
            <a:ext cx="2595613" cy="664992"/>
          </a:xfrm>
          <a:prstGeom prst="rect">
            <a:avLst/>
          </a:prstGeom>
          <a:noFill/>
          <a:ln>
            <a:noFill/>
          </a:ln>
        </p:spPr>
        <p:txBody>
          <a:bodyPr spcFirstLastPara="1" wrap="square" lIns="91425" tIns="45700" rIns="91425" bIns="45700" anchor="ctr" anchorCtr="0">
            <a:noAutofit/>
          </a:bodyPr>
          <a:lstStyle/>
          <a:p>
            <a:pPr marL="0" marR="0" lvl="0" indent="0" algn="just" rtl="0">
              <a:spcBef>
                <a:spcPts val="0"/>
              </a:spcBef>
              <a:spcAft>
                <a:spcPts val="0"/>
              </a:spcAft>
              <a:buNone/>
            </a:pPr>
            <a:r>
              <a:rPr lang="en-US" sz="900" b="0" i="1" u="none" strike="noStrike" cap="none">
                <a:solidFill>
                  <a:srgbClr val="D5DBE5"/>
                </a:solidFill>
                <a:latin typeface="Open Sans"/>
                <a:ea typeface="Open Sans"/>
                <a:cs typeface="Open Sans"/>
                <a:sym typeface="Open Sans"/>
              </a:rPr>
              <a:t>©Department of Electrical Engineering, IIT Dharwad, 2020. This work is licensed under a Creative Commons Attribution-NonCommercial-ShareAlike 4.0 International License.</a:t>
            </a:r>
            <a:endParaRPr/>
          </a:p>
        </p:txBody>
      </p:sp>
      <p:pic>
        <p:nvPicPr>
          <p:cNvPr id="46" name="Google Shape;46;p6"/>
          <p:cNvPicPr preferRelativeResize="0"/>
          <p:nvPr/>
        </p:nvPicPr>
        <p:blipFill rotWithShape="1">
          <a:blip r:embed="rId3">
            <a:alphaModFix/>
          </a:blip>
          <a:srcRect/>
          <a:stretch/>
        </p:blipFill>
        <p:spPr>
          <a:xfrm>
            <a:off x="11085244" y="5630838"/>
            <a:ext cx="998053" cy="351587"/>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47"/>
        <p:cNvGrpSpPr/>
        <p:nvPr/>
      </p:nvGrpSpPr>
      <p:grpSpPr>
        <a:xfrm>
          <a:off x="0" y="0"/>
          <a:ext cx="0" cy="0"/>
          <a:chOff x="0" y="0"/>
          <a:chExt cx="0" cy="0"/>
        </a:xfrm>
      </p:grpSpPr>
      <p:sp>
        <p:nvSpPr>
          <p:cNvPr id="48" name="Google Shape;48;p7"/>
          <p:cNvSpPr/>
          <p:nvPr/>
        </p:nvSpPr>
        <p:spPr>
          <a:xfrm>
            <a:off x="0" y="6492873"/>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pic>
        <p:nvPicPr>
          <p:cNvPr id="49" name="Google Shape;49;p7"/>
          <p:cNvPicPr preferRelativeResize="0"/>
          <p:nvPr/>
        </p:nvPicPr>
        <p:blipFill rotWithShape="1">
          <a:blip r:embed="rId2">
            <a:alphaModFix/>
          </a:blip>
          <a:srcRect/>
          <a:stretch/>
        </p:blipFill>
        <p:spPr>
          <a:xfrm>
            <a:off x="114845" y="6538274"/>
            <a:ext cx="7390800" cy="274338"/>
          </a:xfrm>
          <a:prstGeom prst="rect">
            <a:avLst/>
          </a:prstGeom>
          <a:noFill/>
          <a:ln>
            <a:noFill/>
          </a:ln>
        </p:spPr>
      </p:pic>
      <p:sp>
        <p:nvSpPr>
          <p:cNvPr id="50" name="Google Shape;50;p7"/>
          <p:cNvSpPr/>
          <p:nvPr/>
        </p:nvSpPr>
        <p:spPr>
          <a:xfrm>
            <a:off x="0"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1" name="Google Shape;51;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rgbClr val="591676"/>
              </a:buClr>
              <a:buSzPts val="6000"/>
              <a:buFont typeface="Lato"/>
              <a:buNone/>
              <a:defRPr sz="6000">
                <a:solidFill>
                  <a:srgbClr val="5916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1000"/>
              </a:spcBef>
              <a:spcAft>
                <a:spcPts val="0"/>
              </a:spcAft>
              <a:buClr>
                <a:srgbClr val="3F3F3F"/>
              </a:buClr>
              <a:buSzPts val="2400"/>
              <a:buNone/>
              <a:defRPr sz="2400">
                <a:solidFill>
                  <a:srgbClr val="3F3F3F"/>
                </a:solidFill>
              </a:defRPr>
            </a:lvl1pPr>
            <a:lvl2pPr marL="914400" lvl="1" indent="-228600" algn="l">
              <a:lnSpc>
                <a:spcPct val="100000"/>
              </a:lnSpc>
              <a:spcBef>
                <a:spcPts val="500"/>
              </a:spcBef>
              <a:spcAft>
                <a:spcPts val="0"/>
              </a:spcAft>
              <a:buClr>
                <a:srgbClr val="888888"/>
              </a:buClr>
              <a:buSzPts val="2000"/>
              <a:buNone/>
              <a:defRPr sz="2000">
                <a:solidFill>
                  <a:srgbClr val="888888"/>
                </a:solidFill>
              </a:defRPr>
            </a:lvl2pPr>
            <a:lvl3pPr marL="1371600" lvl="2" indent="-228600" algn="l">
              <a:lnSpc>
                <a:spcPct val="100000"/>
              </a:lnSpc>
              <a:spcBef>
                <a:spcPts val="500"/>
              </a:spcBef>
              <a:spcAft>
                <a:spcPts val="0"/>
              </a:spcAft>
              <a:buClr>
                <a:srgbClr val="888888"/>
              </a:buClr>
              <a:buSzPts val="1800"/>
              <a:buNone/>
              <a:defRPr sz="1800">
                <a:solidFill>
                  <a:srgbClr val="888888"/>
                </a:solidFill>
              </a:defRPr>
            </a:lvl3pPr>
            <a:lvl4pPr marL="1828800" lvl="3" indent="-228600" algn="l">
              <a:lnSpc>
                <a:spcPct val="100000"/>
              </a:lnSpc>
              <a:spcBef>
                <a:spcPts val="500"/>
              </a:spcBef>
              <a:spcAft>
                <a:spcPts val="0"/>
              </a:spcAft>
              <a:buClr>
                <a:srgbClr val="888888"/>
              </a:buClr>
              <a:buSzPts val="1600"/>
              <a:buNone/>
              <a:defRPr sz="1600">
                <a:solidFill>
                  <a:srgbClr val="888888"/>
                </a:solidFill>
              </a:defRPr>
            </a:lvl4pPr>
            <a:lvl5pPr marL="2286000" lvl="4" indent="-228600" algn="l">
              <a:lnSpc>
                <a:spcPct val="10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3" name="Google Shape;53;p7"/>
          <p:cNvSpPr txBox="1">
            <a:spLocks noGrp="1"/>
          </p:cNvSpPr>
          <p:nvPr>
            <p:ph type="sldNum" idx="12"/>
          </p:nvPr>
        </p:nvSpPr>
        <p:spPr>
          <a:xfrm>
            <a:off x="10615264" y="6492872"/>
            <a:ext cx="157673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Open Sans"/>
                <a:ea typeface="Open Sans"/>
                <a:cs typeface="Open Sans"/>
                <a:sym typeface="Open Sans"/>
              </a:defRPr>
            </a:lvl1pPr>
            <a:lvl2pPr marL="0" lvl="1" indent="0" algn="r">
              <a:spcBef>
                <a:spcPts val="0"/>
              </a:spcBef>
              <a:buNone/>
              <a:defRPr sz="1200" b="0" i="0" u="none" strike="noStrike" cap="none">
                <a:solidFill>
                  <a:schemeClr val="lt1"/>
                </a:solidFill>
                <a:latin typeface="Open Sans"/>
                <a:ea typeface="Open Sans"/>
                <a:cs typeface="Open Sans"/>
                <a:sym typeface="Open Sans"/>
              </a:defRPr>
            </a:lvl2pPr>
            <a:lvl3pPr marL="0" lvl="2" indent="0" algn="r">
              <a:spcBef>
                <a:spcPts val="0"/>
              </a:spcBef>
              <a:buNone/>
              <a:defRPr sz="1200" b="0" i="0" u="none" strike="noStrike" cap="none">
                <a:solidFill>
                  <a:schemeClr val="lt1"/>
                </a:solidFill>
                <a:latin typeface="Open Sans"/>
                <a:ea typeface="Open Sans"/>
                <a:cs typeface="Open Sans"/>
                <a:sym typeface="Open Sans"/>
              </a:defRPr>
            </a:lvl3pPr>
            <a:lvl4pPr marL="0" lvl="3" indent="0" algn="r">
              <a:spcBef>
                <a:spcPts val="0"/>
              </a:spcBef>
              <a:buNone/>
              <a:defRPr sz="1200" b="0" i="0" u="none" strike="noStrike" cap="none">
                <a:solidFill>
                  <a:schemeClr val="lt1"/>
                </a:solidFill>
                <a:latin typeface="Open Sans"/>
                <a:ea typeface="Open Sans"/>
                <a:cs typeface="Open Sans"/>
                <a:sym typeface="Open Sans"/>
              </a:defRPr>
            </a:lvl4pPr>
            <a:lvl5pPr marL="0" lvl="4" indent="0" algn="r">
              <a:spcBef>
                <a:spcPts val="0"/>
              </a:spcBef>
              <a:buNone/>
              <a:defRPr sz="1200" b="0" i="0" u="none" strike="noStrike" cap="none">
                <a:solidFill>
                  <a:schemeClr val="lt1"/>
                </a:solidFill>
                <a:latin typeface="Open Sans"/>
                <a:ea typeface="Open Sans"/>
                <a:cs typeface="Open Sans"/>
                <a:sym typeface="Open Sans"/>
              </a:defRPr>
            </a:lvl5pPr>
            <a:lvl6pPr marL="0" lvl="5" indent="0" algn="r">
              <a:spcBef>
                <a:spcPts val="0"/>
              </a:spcBef>
              <a:buNone/>
              <a:defRPr sz="1200" b="0" i="0" u="none" strike="noStrike" cap="none">
                <a:solidFill>
                  <a:schemeClr val="lt1"/>
                </a:solidFill>
                <a:latin typeface="Open Sans"/>
                <a:ea typeface="Open Sans"/>
                <a:cs typeface="Open Sans"/>
                <a:sym typeface="Open Sans"/>
              </a:defRPr>
            </a:lvl6pPr>
            <a:lvl7pPr marL="0" lvl="6" indent="0" algn="r">
              <a:spcBef>
                <a:spcPts val="0"/>
              </a:spcBef>
              <a:buNone/>
              <a:defRPr sz="1200" b="0" i="0" u="none" strike="noStrike" cap="none">
                <a:solidFill>
                  <a:schemeClr val="lt1"/>
                </a:solidFill>
                <a:latin typeface="Open Sans"/>
                <a:ea typeface="Open Sans"/>
                <a:cs typeface="Open Sans"/>
                <a:sym typeface="Open Sans"/>
              </a:defRPr>
            </a:lvl7pPr>
            <a:lvl8pPr marL="0" lvl="7" indent="0" algn="r">
              <a:spcBef>
                <a:spcPts val="0"/>
              </a:spcBef>
              <a:buNone/>
              <a:defRPr sz="1200" b="0" i="0" u="none" strike="noStrike" cap="none">
                <a:solidFill>
                  <a:schemeClr val="lt1"/>
                </a:solidFill>
                <a:latin typeface="Open Sans"/>
                <a:ea typeface="Open Sans"/>
                <a:cs typeface="Open Sans"/>
                <a:sym typeface="Open Sans"/>
              </a:defRPr>
            </a:lvl8pPr>
            <a:lvl9pPr marL="0" lvl="8" indent="0" algn="r">
              <a:spcBef>
                <a:spcPts val="0"/>
              </a:spcBef>
              <a:buNone/>
              <a:defRPr sz="12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54" name="Google Shape;54;p7"/>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7"/>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7"/>
          <p:cNvSpPr txBox="1">
            <a:spLocks noGrp="1"/>
          </p:cNvSpPr>
          <p:nvPr>
            <p:ph type="body" idx="2"/>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 Purple">
  <p:cSld name="Two Content - Purple">
    <p:spTree>
      <p:nvGrpSpPr>
        <p:cNvPr id="1" name="Shape 57"/>
        <p:cNvGrpSpPr/>
        <p:nvPr/>
      </p:nvGrpSpPr>
      <p:grpSpPr>
        <a:xfrm>
          <a:off x="0" y="0"/>
          <a:ext cx="0" cy="0"/>
          <a:chOff x="0" y="0"/>
          <a:chExt cx="0" cy="0"/>
        </a:xfrm>
      </p:grpSpPr>
      <p:sp>
        <p:nvSpPr>
          <p:cNvPr id="58" name="Google Shape;58;p8"/>
          <p:cNvSpPr/>
          <p:nvPr/>
        </p:nvSpPr>
        <p:spPr>
          <a:xfrm>
            <a:off x="-6351"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59" name="Google Shape;59;p8"/>
          <p:cNvSpPr/>
          <p:nvPr/>
        </p:nvSpPr>
        <p:spPr>
          <a:xfrm>
            <a:off x="0" y="6492875"/>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60" name="Google Shape;6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3" name="Google Shape;63;p8"/>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8"/>
          <p:cNvSpPr txBox="1"/>
          <p:nvPr/>
        </p:nvSpPr>
        <p:spPr>
          <a:xfrm>
            <a:off x="10615264" y="6492874"/>
            <a:ext cx="157673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Open Sans"/>
                <a:ea typeface="Open Sans"/>
                <a:cs typeface="Open Sans"/>
                <a:sym typeface="Open Sans"/>
              </a:rPr>
              <a:t>‹#›</a:t>
            </a:fld>
            <a:endParaRPr sz="1200" b="0" i="0" u="none" strike="noStrike" cap="none">
              <a:solidFill>
                <a:schemeClr val="lt1"/>
              </a:solidFill>
              <a:latin typeface="Open Sans"/>
              <a:ea typeface="Open Sans"/>
              <a:cs typeface="Open Sans"/>
              <a:sym typeface="Open Sans"/>
            </a:endParaRPr>
          </a:p>
        </p:txBody>
      </p:sp>
      <p:sp>
        <p:nvSpPr>
          <p:cNvPr id="65" name="Google Shape;65;p8"/>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8"/>
          <p:cNvSpPr txBox="1">
            <a:spLocks noGrp="1"/>
          </p:cNvSpPr>
          <p:nvPr>
            <p:ph type="body" idx="3"/>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67" name="Google Shape;67;p8"/>
          <p:cNvPicPr preferRelativeResize="0"/>
          <p:nvPr/>
        </p:nvPicPr>
        <p:blipFill rotWithShape="1">
          <a:blip r:embed="rId2">
            <a:alphaModFix/>
          </a:blip>
          <a:srcRect/>
          <a:stretch/>
        </p:blipFill>
        <p:spPr>
          <a:xfrm>
            <a:off x="114845" y="6538274"/>
            <a:ext cx="7390800" cy="274338"/>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8"/>
        <p:cNvGrpSpPr/>
        <p:nvPr/>
      </p:nvGrpSpPr>
      <p:grpSpPr>
        <a:xfrm>
          <a:off x="0" y="0"/>
          <a:ext cx="0" cy="0"/>
          <a:chOff x="0" y="0"/>
          <a:chExt cx="0" cy="0"/>
        </a:xfrm>
      </p:grpSpPr>
      <p:sp>
        <p:nvSpPr>
          <p:cNvPr id="69" name="Google Shape;69;p9"/>
          <p:cNvSpPr/>
          <p:nvPr/>
        </p:nvSpPr>
        <p:spPr>
          <a:xfrm>
            <a:off x="-12701" y="6492875"/>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70" name="Google Shape;70;p9"/>
          <p:cNvSpPr/>
          <p:nvPr/>
        </p:nvSpPr>
        <p:spPr>
          <a:xfrm>
            <a:off x="-6351"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71" name="Google Shape;71;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3" name="Google Shape;73;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Clr>
                <a:schemeClr val="dk1"/>
              </a:buClr>
              <a:buSzPts val="2400"/>
              <a:buNone/>
              <a:defRPr sz="2400" b="1"/>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75" name="Google Shape;75;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9"/>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p:nvPr/>
        </p:nvSpPr>
        <p:spPr>
          <a:xfrm>
            <a:off x="10615264" y="6492874"/>
            <a:ext cx="157673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Open Sans"/>
                <a:ea typeface="Open Sans"/>
                <a:cs typeface="Open Sans"/>
                <a:sym typeface="Open Sans"/>
              </a:rPr>
              <a:t>‹#›</a:t>
            </a:fld>
            <a:endParaRPr sz="1200" b="0" i="0" u="none" strike="noStrike" cap="none">
              <a:solidFill>
                <a:schemeClr val="lt1"/>
              </a:solidFill>
              <a:latin typeface="Open Sans"/>
              <a:ea typeface="Open Sans"/>
              <a:cs typeface="Open Sans"/>
              <a:sym typeface="Open Sans"/>
            </a:endParaRPr>
          </a:p>
        </p:txBody>
      </p:sp>
      <p:sp>
        <p:nvSpPr>
          <p:cNvPr id="78" name="Google Shape;78;p9"/>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9"/>
          <p:cNvSpPr txBox="1">
            <a:spLocks noGrp="1"/>
          </p:cNvSpPr>
          <p:nvPr>
            <p:ph type="body" idx="5"/>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pic>
        <p:nvPicPr>
          <p:cNvPr id="80" name="Google Shape;80;p9"/>
          <p:cNvPicPr preferRelativeResize="0"/>
          <p:nvPr/>
        </p:nvPicPr>
        <p:blipFill rotWithShape="1">
          <a:blip r:embed="rId2">
            <a:alphaModFix/>
          </a:blip>
          <a:srcRect/>
          <a:stretch/>
        </p:blipFill>
        <p:spPr>
          <a:xfrm>
            <a:off x="114845" y="6538274"/>
            <a:ext cx="7390800" cy="27433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wo Content - Purple">
  <p:cSld name="1_Two Content - Purple">
    <p:spTree>
      <p:nvGrpSpPr>
        <p:cNvPr id="1" name="Shape 81"/>
        <p:cNvGrpSpPr/>
        <p:nvPr/>
      </p:nvGrpSpPr>
      <p:grpSpPr>
        <a:xfrm>
          <a:off x="0" y="0"/>
          <a:ext cx="0" cy="0"/>
          <a:chOff x="0" y="0"/>
          <a:chExt cx="0" cy="0"/>
        </a:xfrm>
      </p:grpSpPr>
      <p:sp>
        <p:nvSpPr>
          <p:cNvPr id="82" name="Google Shape;82;p10"/>
          <p:cNvSpPr/>
          <p:nvPr/>
        </p:nvSpPr>
        <p:spPr>
          <a:xfrm>
            <a:off x="-6351" y="0"/>
            <a:ext cx="12198350" cy="365127"/>
          </a:xfrm>
          <a:prstGeom prst="rect">
            <a:avLst/>
          </a:prstGeom>
          <a:solidFill>
            <a:srgbClr val="59167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83" name="Google Shape;83;p10"/>
          <p:cNvSpPr/>
          <p:nvPr/>
        </p:nvSpPr>
        <p:spPr>
          <a:xfrm>
            <a:off x="0" y="6492875"/>
            <a:ext cx="12192000" cy="365125"/>
          </a:xfrm>
          <a:prstGeom prst="rect">
            <a:avLst/>
          </a:prstGeom>
          <a:solidFill>
            <a:srgbClr val="591676"/>
          </a:soli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Open Sans"/>
              <a:ea typeface="Open Sans"/>
              <a:cs typeface="Open Sans"/>
              <a:sym typeface="Open Sans"/>
            </a:endParaRPr>
          </a:p>
        </p:txBody>
      </p:sp>
      <p:sp>
        <p:nvSpPr>
          <p:cNvPr id="84" name="Google Shape;8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10"/>
          <p:cNvSpPr txBox="1">
            <a:spLocks noGrp="1"/>
          </p:cNvSpPr>
          <p:nvPr>
            <p:ph type="body" idx="1"/>
          </p:nvPr>
        </p:nvSpPr>
        <p:spPr>
          <a:xfrm>
            <a:off x="838200" y="1825625"/>
            <a:ext cx="3365155" cy="309880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6" name="Google Shape;86;p10"/>
          <p:cNvSpPr txBox="1">
            <a:spLocks noGrp="1"/>
          </p:cNvSpPr>
          <p:nvPr>
            <p:ph type="body" idx="2"/>
          </p:nvPr>
        </p:nvSpPr>
        <p:spPr>
          <a:xfrm>
            <a:off x="7912447" y="1825626"/>
            <a:ext cx="3441353" cy="3098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10"/>
          <p:cNvSpPr txBox="1">
            <a:spLocks noGrp="1"/>
          </p:cNvSpPr>
          <p:nvPr>
            <p:ph type="dt" idx="10"/>
          </p:nvPr>
        </p:nvSpPr>
        <p:spPr>
          <a:xfrm>
            <a:off x="7872064" y="6492874"/>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10"/>
          <p:cNvSpPr txBox="1"/>
          <p:nvPr/>
        </p:nvSpPr>
        <p:spPr>
          <a:xfrm>
            <a:off x="10615264" y="6492874"/>
            <a:ext cx="1576735"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lt1"/>
                </a:solidFill>
                <a:latin typeface="Open Sans"/>
                <a:ea typeface="Open Sans"/>
                <a:cs typeface="Open Sans"/>
                <a:sym typeface="Open Sans"/>
              </a:rPr>
              <a:t>‹#›</a:t>
            </a:fld>
            <a:endParaRPr sz="1200" b="0" i="0" u="none" strike="noStrike" cap="none">
              <a:solidFill>
                <a:schemeClr val="lt1"/>
              </a:solidFill>
              <a:latin typeface="Open Sans"/>
              <a:ea typeface="Open Sans"/>
              <a:cs typeface="Open Sans"/>
              <a:sym typeface="Open Sans"/>
            </a:endParaRPr>
          </a:p>
        </p:txBody>
      </p:sp>
      <p:sp>
        <p:nvSpPr>
          <p:cNvPr id="89" name="Google Shape;89;p10"/>
          <p:cNvSpPr txBox="1">
            <a:spLocks noGrp="1"/>
          </p:cNvSpPr>
          <p:nvPr>
            <p:ph type="ftr" idx="11"/>
          </p:nvPr>
        </p:nvSpPr>
        <p:spPr>
          <a:xfrm>
            <a:off x="9114738" y="4899"/>
            <a:ext cx="3019425" cy="314823"/>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0" name="Google Shape;90;p10"/>
          <p:cNvSpPr txBox="1">
            <a:spLocks noGrp="1"/>
          </p:cNvSpPr>
          <p:nvPr>
            <p:ph type="body" idx="3"/>
          </p:nvPr>
        </p:nvSpPr>
        <p:spPr>
          <a:xfrm>
            <a:off x="0" y="0"/>
            <a:ext cx="9090023" cy="319722"/>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Clr>
                <a:schemeClr val="lt1"/>
              </a:buClr>
              <a:buSzPts val="1200"/>
              <a:buNone/>
              <a:defRPr sz="1200" b="0">
                <a:solidFill>
                  <a:schemeClr val="lt1"/>
                </a:solidFill>
                <a:latin typeface="Open Sans"/>
                <a:ea typeface="Open Sans"/>
                <a:cs typeface="Open Sans"/>
                <a:sym typeface="Open Sans"/>
              </a:defRPr>
            </a:lvl1pPr>
            <a:lvl2pPr marL="914400" lvl="1" indent="-228600" algn="l">
              <a:lnSpc>
                <a:spcPct val="100000"/>
              </a:lnSpc>
              <a:spcBef>
                <a:spcPts val="500"/>
              </a:spcBef>
              <a:spcAft>
                <a:spcPts val="0"/>
              </a:spcAft>
              <a:buClr>
                <a:schemeClr val="dk1"/>
              </a:buClr>
              <a:buSzPts val="2000"/>
              <a:buNone/>
              <a:defRPr sz="2000" b="1"/>
            </a:lvl2pPr>
            <a:lvl3pPr marL="1371600" lvl="2" indent="-228600" algn="l">
              <a:lnSpc>
                <a:spcPct val="100000"/>
              </a:lnSpc>
              <a:spcBef>
                <a:spcPts val="500"/>
              </a:spcBef>
              <a:spcAft>
                <a:spcPts val="0"/>
              </a:spcAft>
              <a:buClr>
                <a:schemeClr val="dk1"/>
              </a:buClr>
              <a:buSzPts val="1800"/>
              <a:buNone/>
              <a:defRPr sz="1800" b="1"/>
            </a:lvl3pPr>
            <a:lvl4pPr marL="1828800" lvl="3" indent="-228600" algn="l">
              <a:lnSpc>
                <a:spcPct val="100000"/>
              </a:lnSpc>
              <a:spcBef>
                <a:spcPts val="500"/>
              </a:spcBef>
              <a:spcAft>
                <a:spcPts val="0"/>
              </a:spcAft>
              <a:buClr>
                <a:schemeClr val="dk1"/>
              </a:buClr>
              <a:buSzPts val="1600"/>
              <a:buNone/>
              <a:defRPr sz="1600" b="1"/>
            </a:lvl4pPr>
            <a:lvl5pPr marL="2286000" lvl="4" indent="-228600" algn="l">
              <a:lnSpc>
                <a:spcPct val="10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91" name="Google Shape;91;p10"/>
          <p:cNvSpPr txBox="1">
            <a:spLocks noGrp="1"/>
          </p:cNvSpPr>
          <p:nvPr>
            <p:ph type="body" idx="4"/>
          </p:nvPr>
        </p:nvSpPr>
        <p:spPr>
          <a:xfrm>
            <a:off x="4381501" y="1821973"/>
            <a:ext cx="3352799" cy="3098801"/>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2" name="Google Shape;92;p10"/>
          <p:cNvSpPr txBox="1">
            <a:spLocks noGrp="1"/>
          </p:cNvSpPr>
          <p:nvPr>
            <p:ph type="body" idx="5"/>
          </p:nvPr>
        </p:nvSpPr>
        <p:spPr>
          <a:xfrm>
            <a:off x="835024" y="5121909"/>
            <a:ext cx="10515600" cy="90805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1000"/>
              </a:spcBef>
              <a:spcAft>
                <a:spcPts val="0"/>
              </a:spcAft>
              <a:buClr>
                <a:schemeClr val="dk1"/>
              </a:buClr>
              <a:buSzPts val="1800"/>
              <a:buChar char="•"/>
              <a:defRPr/>
            </a:lvl1pPr>
            <a:lvl2pPr marL="914400" lvl="1" indent="-342900" algn="l">
              <a:lnSpc>
                <a:spcPct val="100000"/>
              </a:lnSpc>
              <a:spcBef>
                <a:spcPts val="500"/>
              </a:spcBef>
              <a:spcAft>
                <a:spcPts val="0"/>
              </a:spcAft>
              <a:buClr>
                <a:schemeClr val="dk1"/>
              </a:buClr>
              <a:buSzPts val="1800"/>
              <a:buChar char="•"/>
              <a:defRPr/>
            </a:lvl2pPr>
            <a:lvl3pPr marL="1371600" lvl="2" indent="-342900" algn="l">
              <a:lnSpc>
                <a:spcPct val="100000"/>
              </a:lnSpc>
              <a:spcBef>
                <a:spcPts val="500"/>
              </a:spcBef>
              <a:spcAft>
                <a:spcPts val="0"/>
              </a:spcAft>
              <a:buClr>
                <a:schemeClr val="dk1"/>
              </a:buClr>
              <a:buSzPts val="1800"/>
              <a:buChar char="•"/>
              <a:defRPr/>
            </a:lvl3pPr>
            <a:lvl4pPr marL="1828800" lvl="3" indent="-342900" algn="l">
              <a:lnSpc>
                <a:spcPct val="100000"/>
              </a:lnSpc>
              <a:spcBef>
                <a:spcPts val="500"/>
              </a:spcBef>
              <a:spcAft>
                <a:spcPts val="0"/>
              </a:spcAft>
              <a:buClr>
                <a:schemeClr val="dk1"/>
              </a:buClr>
              <a:buSzPts val="1800"/>
              <a:buChar char="•"/>
              <a:defRPr/>
            </a:lvl4pPr>
            <a:lvl5pPr marL="2286000" lvl="4" indent="-342900" algn="l">
              <a:lnSpc>
                <a:spcPct val="10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pic>
        <p:nvPicPr>
          <p:cNvPr id="93" name="Google Shape;93;p10"/>
          <p:cNvPicPr preferRelativeResize="0"/>
          <p:nvPr/>
        </p:nvPicPr>
        <p:blipFill rotWithShape="1">
          <a:blip r:embed="rId2">
            <a:alphaModFix/>
          </a:blip>
          <a:srcRect/>
          <a:stretch/>
        </p:blipFill>
        <p:spPr>
          <a:xfrm>
            <a:off x="114845" y="6538274"/>
            <a:ext cx="7390800" cy="27433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Autofit/>
          </a:bodyPr>
          <a:lstStyle>
            <a:lvl1pPr marR="0" lvl="0" algn="l" rtl="0">
              <a:lnSpc>
                <a:spcPct val="90000"/>
              </a:lnSpc>
              <a:spcBef>
                <a:spcPts val="0"/>
              </a:spcBef>
              <a:spcAft>
                <a:spcPts val="0"/>
              </a:spcAft>
              <a:buClr>
                <a:schemeClr val="dk1"/>
              </a:buClr>
              <a:buSzPts val="4400"/>
              <a:buFont typeface="Lato"/>
              <a:buNone/>
              <a:defRPr sz="4400" b="1" i="0" u="none" strike="noStrike" cap="none">
                <a:solidFill>
                  <a:schemeClr val="dk1"/>
                </a:solidFill>
                <a:latin typeface="Lato"/>
                <a:ea typeface="Lato"/>
                <a:cs typeface="Lato"/>
                <a:sym typeface="Lato"/>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1000"/>
              </a:spcBef>
              <a:spcAft>
                <a:spcPts val="0"/>
              </a:spcAft>
              <a:buClr>
                <a:schemeClr val="dk1"/>
              </a:buClr>
              <a:buSzPts val="2800"/>
              <a:buFont typeface="Arial"/>
              <a:buChar char="•"/>
              <a:defRPr sz="2800" b="0" i="0" u="none" strike="noStrike" cap="none">
                <a:solidFill>
                  <a:schemeClr val="dk1"/>
                </a:solidFill>
                <a:latin typeface="Open Sans"/>
                <a:ea typeface="Open Sans"/>
                <a:cs typeface="Open Sans"/>
                <a:sym typeface="Open Sans"/>
              </a:defRPr>
            </a:lvl1pPr>
            <a:lvl2pPr marL="914400" marR="0" lvl="1" indent="-381000" algn="l" rtl="0">
              <a:lnSpc>
                <a:spcPct val="100000"/>
              </a:lnSpc>
              <a:spcBef>
                <a:spcPts val="500"/>
              </a:spcBef>
              <a:spcAft>
                <a:spcPts val="0"/>
              </a:spcAft>
              <a:buClr>
                <a:schemeClr val="dk1"/>
              </a:buClr>
              <a:buSzPts val="2400"/>
              <a:buFont typeface="Arial"/>
              <a:buChar char="•"/>
              <a:defRPr sz="2400" b="0" i="0" u="none" strike="noStrike" cap="none">
                <a:solidFill>
                  <a:schemeClr val="dk1"/>
                </a:solidFill>
                <a:latin typeface="Open Sans"/>
                <a:ea typeface="Open Sans"/>
                <a:cs typeface="Open Sans"/>
                <a:sym typeface="Open Sans"/>
              </a:defRPr>
            </a:lvl2pPr>
            <a:lvl3pPr marL="1371600" marR="0" lvl="2" indent="-355600" algn="l" rtl="0">
              <a:lnSpc>
                <a:spcPct val="100000"/>
              </a:lnSpc>
              <a:spcBef>
                <a:spcPts val="500"/>
              </a:spcBef>
              <a:spcAft>
                <a:spcPts val="0"/>
              </a:spcAft>
              <a:buClr>
                <a:schemeClr val="dk1"/>
              </a:buClr>
              <a:buSzPts val="20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Open Sans"/>
                <a:ea typeface="Open Sans"/>
                <a:cs typeface="Open Sans"/>
                <a:sym typeface="Open Sans"/>
              </a:defRPr>
            </a:lvl1pPr>
            <a:lvl2pPr marR="0" lvl="1"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2pPr>
            <a:lvl3pPr marR="0" lvl="2"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3pPr>
            <a:lvl4pPr marR="0" lvl="3"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4pPr>
            <a:lvl5pPr marR="0" lvl="4"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5pPr>
            <a:lvl6pPr marR="0" lvl="5"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6pPr>
            <a:lvl7pPr marR="0" lvl="6"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7pPr>
            <a:lvl8pPr marR="0" lvl="7"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8pPr>
            <a:lvl9pPr marR="0" lvl="8" algn="l" rtl="0">
              <a:spcBef>
                <a:spcPts val="0"/>
              </a:spcBef>
              <a:spcAft>
                <a:spcPts val="0"/>
              </a:spcAft>
              <a:buSzPts val="1400"/>
              <a:buNone/>
              <a:defRPr sz="1800" b="0" i="0" u="none" strike="noStrike" cap="none">
                <a:solidFill>
                  <a:schemeClr val="dk1"/>
                </a:solidFill>
                <a:latin typeface="Open Sans"/>
                <a:ea typeface="Open Sans"/>
                <a:cs typeface="Open Sans"/>
                <a:sym typeface="Open Sans"/>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Open Sans"/>
                <a:ea typeface="Open Sans"/>
                <a:cs typeface="Open Sans"/>
                <a:sym typeface="Open Sans"/>
              </a:defRPr>
            </a:lvl1pPr>
            <a:lvl2pPr marL="0" marR="0" lvl="1" indent="0" algn="r" rtl="0">
              <a:spcBef>
                <a:spcPts val="0"/>
              </a:spcBef>
              <a:buNone/>
              <a:defRPr sz="1200" b="0" i="0" u="none" strike="noStrike" cap="none">
                <a:solidFill>
                  <a:srgbClr val="888888"/>
                </a:solidFill>
                <a:latin typeface="Open Sans"/>
                <a:ea typeface="Open Sans"/>
                <a:cs typeface="Open Sans"/>
                <a:sym typeface="Open Sans"/>
              </a:defRPr>
            </a:lvl2pPr>
            <a:lvl3pPr marL="0" marR="0" lvl="2" indent="0" algn="r" rtl="0">
              <a:spcBef>
                <a:spcPts val="0"/>
              </a:spcBef>
              <a:buNone/>
              <a:defRPr sz="1200" b="0" i="0" u="none" strike="noStrike" cap="none">
                <a:solidFill>
                  <a:srgbClr val="888888"/>
                </a:solidFill>
                <a:latin typeface="Open Sans"/>
                <a:ea typeface="Open Sans"/>
                <a:cs typeface="Open Sans"/>
                <a:sym typeface="Open Sans"/>
              </a:defRPr>
            </a:lvl3pPr>
            <a:lvl4pPr marL="0" marR="0" lvl="3" indent="0" algn="r" rtl="0">
              <a:spcBef>
                <a:spcPts val="0"/>
              </a:spcBef>
              <a:buNone/>
              <a:defRPr sz="1200" b="0" i="0" u="none" strike="noStrike" cap="none">
                <a:solidFill>
                  <a:srgbClr val="888888"/>
                </a:solidFill>
                <a:latin typeface="Open Sans"/>
                <a:ea typeface="Open Sans"/>
                <a:cs typeface="Open Sans"/>
                <a:sym typeface="Open Sans"/>
              </a:defRPr>
            </a:lvl4pPr>
            <a:lvl5pPr marL="0" marR="0" lvl="4" indent="0" algn="r" rtl="0">
              <a:spcBef>
                <a:spcPts val="0"/>
              </a:spcBef>
              <a:buNone/>
              <a:defRPr sz="1200" b="0" i="0" u="none" strike="noStrike" cap="none">
                <a:solidFill>
                  <a:srgbClr val="888888"/>
                </a:solidFill>
                <a:latin typeface="Open Sans"/>
                <a:ea typeface="Open Sans"/>
                <a:cs typeface="Open Sans"/>
                <a:sym typeface="Open Sans"/>
              </a:defRPr>
            </a:lvl5pPr>
            <a:lvl6pPr marL="0" marR="0" lvl="5" indent="0" algn="r" rtl="0">
              <a:spcBef>
                <a:spcPts val="0"/>
              </a:spcBef>
              <a:buNone/>
              <a:defRPr sz="1200" b="0" i="0" u="none" strike="noStrike" cap="none">
                <a:solidFill>
                  <a:srgbClr val="888888"/>
                </a:solidFill>
                <a:latin typeface="Open Sans"/>
                <a:ea typeface="Open Sans"/>
                <a:cs typeface="Open Sans"/>
                <a:sym typeface="Open Sans"/>
              </a:defRPr>
            </a:lvl6pPr>
            <a:lvl7pPr marL="0" marR="0" lvl="6" indent="0" algn="r" rtl="0">
              <a:spcBef>
                <a:spcPts val="0"/>
              </a:spcBef>
              <a:buNone/>
              <a:defRPr sz="1200" b="0" i="0" u="none" strike="noStrike" cap="none">
                <a:solidFill>
                  <a:srgbClr val="888888"/>
                </a:solidFill>
                <a:latin typeface="Open Sans"/>
                <a:ea typeface="Open Sans"/>
                <a:cs typeface="Open Sans"/>
                <a:sym typeface="Open Sans"/>
              </a:defRPr>
            </a:lvl7pPr>
            <a:lvl8pPr marL="0" marR="0" lvl="7" indent="0" algn="r" rtl="0">
              <a:spcBef>
                <a:spcPts val="0"/>
              </a:spcBef>
              <a:buNone/>
              <a:defRPr sz="1200" b="0" i="0" u="none" strike="noStrike" cap="none">
                <a:solidFill>
                  <a:srgbClr val="888888"/>
                </a:solidFill>
                <a:latin typeface="Open Sans"/>
                <a:ea typeface="Open Sans"/>
                <a:cs typeface="Open Sans"/>
                <a:sym typeface="Open Sans"/>
              </a:defRPr>
            </a:lvl8pPr>
            <a:lvl9pPr marL="0" marR="0" lvl="8" indent="0" algn="r" rtl="0">
              <a:spcBef>
                <a:spcPts val="0"/>
              </a:spcBef>
              <a:buNone/>
              <a:defRPr sz="1200" b="0" i="0" u="none" strike="noStrike" cap="none">
                <a:solidFill>
                  <a:srgbClr val="888888"/>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2"/>
          <p:cNvSpPr txBox="1">
            <a:spLocks noGrp="1"/>
          </p:cNvSpPr>
          <p:nvPr>
            <p:ph type="title"/>
          </p:nvPr>
        </p:nvSpPr>
        <p:spPr>
          <a:xfrm>
            <a:off x="398375" y="238275"/>
            <a:ext cx="11370600" cy="761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B71E"/>
              </a:buClr>
              <a:buSzPts val="4860"/>
              <a:buFont typeface="Lato"/>
              <a:buNone/>
            </a:pPr>
            <a:r>
              <a:rPr lang="en-US" sz="3600" dirty="0"/>
              <a:t>CS209:Artificial Intelligence</a:t>
            </a:r>
            <a:endParaRPr sz="3600" dirty="0"/>
          </a:p>
        </p:txBody>
      </p:sp>
      <p:sp>
        <p:nvSpPr>
          <p:cNvPr id="171" name="Google Shape;171;p22"/>
          <p:cNvSpPr txBox="1">
            <a:spLocks noGrp="1"/>
          </p:cNvSpPr>
          <p:nvPr>
            <p:ph type="body" idx="1"/>
          </p:nvPr>
        </p:nvSpPr>
        <p:spPr>
          <a:xfrm>
            <a:off x="1232759" y="1980367"/>
            <a:ext cx="9726481" cy="1933265"/>
          </a:xfrm>
          <a:prstGeom prst="rect">
            <a:avLst/>
          </a:prstGeom>
          <a:noFill/>
          <a:ln>
            <a:noFill/>
          </a:ln>
        </p:spPr>
        <p:txBody>
          <a:bodyPr spcFirstLastPara="1" wrap="square" lIns="91425" tIns="45700" rIns="91425" bIns="45700" anchor="t" anchorCtr="0">
            <a:noAutofit/>
          </a:bodyPr>
          <a:lstStyle/>
          <a:p>
            <a:pPr marL="0" marR="0" lvl="0" indent="0" algn="l" rtl="0">
              <a:lnSpc>
                <a:spcPct val="70000"/>
              </a:lnSpc>
              <a:spcBef>
                <a:spcPts val="0"/>
              </a:spcBef>
              <a:spcAft>
                <a:spcPts val="0"/>
              </a:spcAft>
              <a:buClr>
                <a:schemeClr val="lt1"/>
              </a:buClr>
              <a:buSzPts val="2380"/>
              <a:buFont typeface="Arial"/>
              <a:buNone/>
            </a:pPr>
            <a:r>
              <a:rPr lang="en-US" sz="2380" b="1" dirty="0"/>
              <a:t>Submitted by:</a:t>
            </a:r>
            <a:endParaRPr sz="2380" b="1" dirty="0"/>
          </a:p>
          <a:p>
            <a:pPr marL="0" indent="0">
              <a:lnSpc>
                <a:spcPct val="70000"/>
              </a:lnSpc>
              <a:buClr>
                <a:schemeClr val="lt1"/>
              </a:buClr>
              <a:buSzPts val="2380"/>
            </a:pPr>
            <a:endParaRPr lang="en-IN" sz="2380" dirty="0"/>
          </a:p>
          <a:p>
            <a:pPr marL="0" indent="0">
              <a:lnSpc>
                <a:spcPct val="70000"/>
              </a:lnSpc>
              <a:buClr>
                <a:schemeClr val="lt1"/>
              </a:buClr>
              <a:buSzPts val="2380"/>
            </a:pPr>
            <a:r>
              <a:rPr lang="en-IN" sz="2380" dirty="0"/>
              <a:t>1. Raghuveer Verma, CS23BT041  3. Abhinandan Jain, CS23BT012</a:t>
            </a:r>
          </a:p>
          <a:p>
            <a:pPr marL="0" indent="0">
              <a:lnSpc>
                <a:spcPct val="70000"/>
              </a:lnSpc>
              <a:buClr>
                <a:schemeClr val="lt1"/>
              </a:buClr>
              <a:buSzPts val="2380"/>
            </a:pPr>
            <a:endParaRPr lang="en-IN" sz="2380" dirty="0"/>
          </a:p>
          <a:p>
            <a:pPr marL="0" indent="0">
              <a:lnSpc>
                <a:spcPct val="70000"/>
              </a:lnSpc>
              <a:buClr>
                <a:schemeClr val="lt1"/>
              </a:buClr>
              <a:buSzPts val="2380"/>
            </a:pPr>
            <a:r>
              <a:rPr lang="en-IN" sz="2380" dirty="0"/>
              <a:t>2. Shaikh </a:t>
            </a:r>
            <a:r>
              <a:rPr lang="en-IN" sz="2380" dirty="0" err="1"/>
              <a:t>Aariz</a:t>
            </a:r>
            <a:r>
              <a:rPr lang="en-IN" sz="2380" dirty="0"/>
              <a:t>, MC23BT030           4. </a:t>
            </a:r>
            <a:r>
              <a:rPr lang="en-IN" sz="2380" dirty="0" err="1"/>
              <a:t>Annavarapu</a:t>
            </a:r>
            <a:r>
              <a:rPr lang="en-IN" sz="2380" dirty="0"/>
              <a:t> Vijwal, MC23BT001</a:t>
            </a:r>
            <a:endParaRPr lang="en-US" sz="2000" dirty="0"/>
          </a:p>
          <a:p>
            <a:pPr marL="0" marR="0" lvl="0" indent="0" algn="l" rtl="0">
              <a:lnSpc>
                <a:spcPct val="70000"/>
              </a:lnSpc>
              <a:spcBef>
                <a:spcPts val="1000"/>
              </a:spcBef>
              <a:spcAft>
                <a:spcPts val="0"/>
              </a:spcAft>
              <a:buClr>
                <a:schemeClr val="lt1"/>
              </a:buClr>
              <a:buSzPts val="2380"/>
              <a:buFont typeface="Arial"/>
              <a:buNone/>
            </a:pPr>
            <a:endParaRPr lang="en-US" sz="2380" dirty="0"/>
          </a:p>
          <a:p>
            <a:pPr marL="0" marR="0" lvl="0" indent="0" algn="l" rtl="0">
              <a:lnSpc>
                <a:spcPct val="70000"/>
              </a:lnSpc>
              <a:spcBef>
                <a:spcPts val="1000"/>
              </a:spcBef>
              <a:spcAft>
                <a:spcPts val="0"/>
              </a:spcAft>
              <a:buClr>
                <a:schemeClr val="lt1"/>
              </a:buClr>
              <a:buSzPts val="2380"/>
              <a:buFont typeface="Arial"/>
              <a:buNone/>
            </a:pPr>
            <a:endParaRPr sz="2380" dirty="0"/>
          </a:p>
          <a:p>
            <a:pPr marL="0" marR="0" lvl="0" indent="0" algn="l" rtl="0">
              <a:lnSpc>
                <a:spcPct val="70000"/>
              </a:lnSpc>
              <a:spcBef>
                <a:spcPts val="1000"/>
              </a:spcBef>
              <a:spcAft>
                <a:spcPts val="0"/>
              </a:spcAft>
              <a:buClr>
                <a:schemeClr val="lt1"/>
              </a:buClr>
              <a:buSzPts val="2380"/>
              <a:buFont typeface="Arial"/>
              <a:buNone/>
            </a:pPr>
            <a:endParaRPr sz="2380" dirty="0"/>
          </a:p>
        </p:txBody>
      </p:sp>
      <p:sp>
        <p:nvSpPr>
          <p:cNvPr id="172" name="Google Shape;172;p22"/>
          <p:cNvSpPr txBox="1">
            <a:spLocks noGrp="1"/>
          </p:cNvSpPr>
          <p:nvPr>
            <p:ph type="body" idx="1"/>
          </p:nvPr>
        </p:nvSpPr>
        <p:spPr>
          <a:xfrm>
            <a:off x="1528800" y="4181100"/>
            <a:ext cx="9134400" cy="1357744"/>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lt1"/>
              </a:buClr>
              <a:buSzPts val="2380"/>
              <a:buFont typeface="Arial"/>
              <a:buNone/>
            </a:pPr>
            <a:r>
              <a:rPr lang="en-US" sz="2380" b="1" dirty="0"/>
              <a:t>Course Instructor</a:t>
            </a:r>
            <a:r>
              <a:rPr lang="en-US" sz="2380" dirty="0"/>
              <a:t>:	</a:t>
            </a:r>
          </a:p>
          <a:p>
            <a:pPr marL="0" marR="0" lvl="0" indent="0" algn="ctr" rtl="0">
              <a:lnSpc>
                <a:spcPct val="100000"/>
              </a:lnSpc>
              <a:spcBef>
                <a:spcPts val="0"/>
              </a:spcBef>
              <a:spcAft>
                <a:spcPts val="0"/>
              </a:spcAft>
              <a:buClr>
                <a:schemeClr val="lt1"/>
              </a:buClr>
              <a:buSzPts val="2380"/>
              <a:buFont typeface="Arial"/>
              <a:buNone/>
            </a:pPr>
            <a:r>
              <a:rPr lang="en-US" sz="2380" dirty="0"/>
              <a:t>Prof. Dileep. A.D</a:t>
            </a:r>
            <a:br>
              <a:rPr lang="en-US" sz="2380" dirty="0"/>
            </a:br>
            <a:r>
              <a:rPr lang="en-US" sz="2380" dirty="0"/>
              <a:t>Mentor: Ms. Neha</a:t>
            </a:r>
            <a:endParaRPr sz="2380" dirty="0"/>
          </a:p>
        </p:txBody>
      </p:sp>
      <p:sp>
        <p:nvSpPr>
          <p:cNvPr id="173" name="Google Shape;173;p22"/>
          <p:cNvSpPr txBox="1">
            <a:spLocks noGrp="1"/>
          </p:cNvSpPr>
          <p:nvPr>
            <p:ph type="title"/>
          </p:nvPr>
        </p:nvSpPr>
        <p:spPr>
          <a:xfrm>
            <a:off x="398375" y="1068325"/>
            <a:ext cx="11370600" cy="6033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rgbClr val="FFB71E"/>
              </a:buClr>
              <a:buSzPts val="4860"/>
              <a:buFont typeface="Lato"/>
              <a:buNone/>
            </a:pPr>
            <a:r>
              <a:rPr lang="en-US" sz="3600" dirty="0">
                <a:solidFill>
                  <a:srgbClr val="FFB71E"/>
                </a:solidFill>
              </a:rPr>
              <a:t>Course Project Title: </a:t>
            </a:r>
            <a:r>
              <a:rPr lang="en-US" sz="3600" b="0" dirty="0">
                <a:solidFill>
                  <a:srgbClr val="FFB71E"/>
                </a:solidFill>
              </a:rPr>
              <a:t>Loan Risk Prediction</a:t>
            </a:r>
            <a:endParaRPr sz="3600" b="0" dirty="0">
              <a:solidFill>
                <a:srgbClr val="FFB71E"/>
              </a:solidFill>
            </a:endParaRPr>
          </a:p>
        </p:txBody>
      </p:sp>
      <p:pic>
        <p:nvPicPr>
          <p:cNvPr id="174" name="Google Shape;174;p22"/>
          <p:cNvPicPr preferRelativeResize="0"/>
          <p:nvPr/>
        </p:nvPicPr>
        <p:blipFill>
          <a:blip r:embed="rId3">
            <a:alphaModFix/>
          </a:blip>
          <a:stretch>
            <a:fillRect/>
          </a:stretch>
        </p:blipFill>
        <p:spPr>
          <a:xfrm>
            <a:off x="10487407" y="45720"/>
            <a:ext cx="1658875" cy="14880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FE86C5C8-77B8-82BF-A849-AD25C5223859}"/>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BA838627-DB02-4A59-A42A-9C346BC379D5}"/>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04573FCF-DD09-BC8A-BF96-037763BB92B7}"/>
              </a:ext>
            </a:extLst>
          </p:cNvPr>
          <p:cNvSpPr txBox="1">
            <a:spLocks noGrp="1"/>
          </p:cNvSpPr>
          <p:nvPr>
            <p:ph type="body" idx="1"/>
          </p:nvPr>
        </p:nvSpPr>
        <p:spPr>
          <a:xfrm>
            <a:off x="490888" y="1289785"/>
            <a:ext cx="5043638" cy="507251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Classification:</a:t>
            </a:r>
          </a:p>
          <a:p>
            <a:pPr lvl="1">
              <a:lnSpc>
                <a:spcPct val="150000"/>
              </a:lnSpc>
              <a:spcBef>
                <a:spcPts val="1000"/>
              </a:spcBef>
            </a:pPr>
            <a:r>
              <a:rPr lang="en-IN" b="1" dirty="0"/>
              <a:t>Logistic Regression</a:t>
            </a:r>
          </a:p>
          <a:p>
            <a:pPr marL="571500" lvl="1" indent="0">
              <a:lnSpc>
                <a:spcPct val="150000"/>
              </a:lnSpc>
              <a:spcBef>
                <a:spcPts val="1000"/>
              </a:spcBef>
              <a:buNone/>
            </a:pPr>
            <a:r>
              <a:rPr lang="en-US" sz="1800" dirty="0"/>
              <a:t>We used the </a:t>
            </a:r>
            <a:r>
              <a:rPr lang="en-US" sz="1800" dirty="0" err="1"/>
              <a:t>sklearn</a:t>
            </a:r>
            <a:r>
              <a:rPr lang="en-US" sz="1800" dirty="0"/>
              <a:t> </a:t>
            </a:r>
            <a:r>
              <a:rPr lang="en-US" sz="1800" dirty="0" err="1"/>
              <a:t>LogisticRegression</a:t>
            </a:r>
            <a:r>
              <a:rPr lang="en-US" sz="1800" dirty="0"/>
              <a:t> model with </a:t>
            </a:r>
            <a:r>
              <a:rPr lang="en-US" sz="1800" b="1" i="1" dirty="0"/>
              <a:t>max iter=1000</a:t>
            </a:r>
            <a:r>
              <a:rPr lang="en-US" sz="1800" dirty="0"/>
              <a:t> across different preprocessed datasets. Best precision of 93.98% was obtained on the min-max scaled data with </a:t>
            </a:r>
            <a:r>
              <a:rPr lang="en-US" sz="1800" dirty="0" err="1"/>
              <a:t>onehot</a:t>
            </a:r>
            <a:r>
              <a:rPr lang="en-US" sz="1800" dirty="0"/>
              <a:t> encoding and best recall of 92.99% was obtained on </a:t>
            </a:r>
            <a:r>
              <a:rPr lang="en-US" sz="1800" dirty="0" err="1"/>
              <a:t>RobustScaled</a:t>
            </a:r>
            <a:r>
              <a:rPr lang="en-US" sz="1800" dirty="0"/>
              <a:t> data with one-hot encoding. </a:t>
            </a:r>
          </a:p>
        </p:txBody>
      </p:sp>
      <p:sp>
        <p:nvSpPr>
          <p:cNvPr id="181" name="Google Shape;181;p23">
            <a:extLst>
              <a:ext uri="{FF2B5EF4-FFF2-40B4-BE49-F238E27FC236}">
                <a16:creationId xmlns:a16="http://schemas.microsoft.com/office/drawing/2014/main" id="{09B64EF7-80E5-5873-79A6-A8B7196D46A2}"/>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C8A5C2BA-7252-FAC0-7E5B-14C647A9FEDC}"/>
              </a:ext>
            </a:extLst>
          </p:cNvPr>
          <p:cNvSpPr txBox="1">
            <a:spLocks/>
          </p:cNvSpPr>
          <p:nvPr/>
        </p:nvSpPr>
        <p:spPr>
          <a:xfrm>
            <a:off x="6096000" y="1265722"/>
            <a:ext cx="5924350" cy="21632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sp>
        <p:nvSpPr>
          <p:cNvPr id="3" name="Google Shape;180;p23">
            <a:extLst>
              <a:ext uri="{FF2B5EF4-FFF2-40B4-BE49-F238E27FC236}">
                <a16:creationId xmlns:a16="http://schemas.microsoft.com/office/drawing/2014/main" id="{873190A7-34A1-81A9-4CA0-8063E2651195}"/>
              </a:ext>
            </a:extLst>
          </p:cNvPr>
          <p:cNvSpPr txBox="1">
            <a:spLocks/>
          </p:cNvSpPr>
          <p:nvPr/>
        </p:nvSpPr>
        <p:spPr>
          <a:xfrm>
            <a:off x="6096000" y="3265370"/>
            <a:ext cx="5924350" cy="30006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The test Performance metrics are:</a:t>
            </a:r>
          </a:p>
          <a:p>
            <a:pPr lvl="1">
              <a:lnSpc>
                <a:spcPct val="150000"/>
              </a:lnSpc>
            </a:pPr>
            <a:r>
              <a:rPr lang="en-IN" sz="1800" dirty="0"/>
              <a:t>Accuracy: 96.70%</a:t>
            </a:r>
          </a:p>
          <a:p>
            <a:pPr lvl="1">
              <a:lnSpc>
                <a:spcPct val="150000"/>
              </a:lnSpc>
            </a:pPr>
            <a:r>
              <a:rPr lang="en-IN" sz="1800" dirty="0"/>
              <a:t>Precision: 93.19% </a:t>
            </a:r>
          </a:p>
          <a:p>
            <a:pPr lvl="1">
              <a:lnSpc>
                <a:spcPct val="150000"/>
              </a:lnSpc>
            </a:pPr>
            <a:r>
              <a:rPr lang="en-IN" sz="1800" dirty="0"/>
              <a:t>Recall: 92.99%</a:t>
            </a:r>
          </a:p>
          <a:p>
            <a:pPr lvl="1">
              <a:lnSpc>
                <a:spcPct val="150000"/>
              </a:lnSpc>
            </a:pPr>
            <a:r>
              <a:rPr lang="en-IN" sz="1800" dirty="0"/>
              <a:t>F1-Score: 93.09% </a:t>
            </a:r>
            <a:endParaRPr lang="en-IN" sz="1800" b="1" dirty="0"/>
          </a:p>
          <a:p>
            <a:pPr lvl="1">
              <a:lnSpc>
                <a:spcPct val="150000"/>
              </a:lnSpc>
            </a:pPr>
            <a:endParaRPr lang="en-IN" b="1" dirty="0"/>
          </a:p>
        </p:txBody>
      </p:sp>
    </p:spTree>
    <p:extLst>
      <p:ext uri="{BB962C8B-B14F-4D97-AF65-F5344CB8AC3E}">
        <p14:creationId xmlns:p14="http://schemas.microsoft.com/office/powerpoint/2010/main" val="92259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9E62383D-893D-6CC2-3BAC-60494E055C46}"/>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2D8E81F7-D6BE-880F-7506-79C8D8E04535}"/>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D396883D-4FC7-1B3F-B230-21A218B31427}"/>
              </a:ext>
            </a:extLst>
          </p:cNvPr>
          <p:cNvSpPr txBox="1">
            <a:spLocks noGrp="1"/>
          </p:cNvSpPr>
          <p:nvPr>
            <p:ph type="body" idx="1"/>
          </p:nvPr>
        </p:nvSpPr>
        <p:spPr>
          <a:xfrm>
            <a:off x="490888" y="1289785"/>
            <a:ext cx="5043638" cy="507251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Classification:</a:t>
            </a:r>
          </a:p>
          <a:p>
            <a:pPr lvl="1">
              <a:lnSpc>
                <a:spcPct val="150000"/>
              </a:lnSpc>
              <a:spcBef>
                <a:spcPts val="1000"/>
              </a:spcBef>
            </a:pPr>
            <a:r>
              <a:rPr lang="en-IN" b="1" dirty="0"/>
              <a:t>SVM (RBF)</a:t>
            </a:r>
          </a:p>
          <a:p>
            <a:pPr marL="571500" lvl="1" indent="0">
              <a:lnSpc>
                <a:spcPct val="150000"/>
              </a:lnSpc>
              <a:spcBef>
                <a:spcPts val="1000"/>
              </a:spcBef>
              <a:buNone/>
            </a:pPr>
            <a:r>
              <a:rPr lang="en-US" sz="1800" dirty="0"/>
              <a:t>The </a:t>
            </a:r>
            <a:r>
              <a:rPr lang="en-US" sz="1800" dirty="0" err="1"/>
              <a:t>sklearn.svm’s</a:t>
            </a:r>
            <a:r>
              <a:rPr lang="en-US" sz="1800" dirty="0"/>
              <a:t> SVC was used with kernel=’</a:t>
            </a:r>
            <a:r>
              <a:rPr lang="en-US" sz="1800" dirty="0" err="1"/>
              <a:t>rbf</a:t>
            </a:r>
            <a:r>
              <a:rPr lang="en-US" sz="1800" dirty="0"/>
              <a:t>’, C=0.1, 1, 10 and gamma=’scale’. Best results were obtained with C=1.</a:t>
            </a:r>
          </a:p>
        </p:txBody>
      </p:sp>
      <p:sp>
        <p:nvSpPr>
          <p:cNvPr id="181" name="Google Shape;181;p23">
            <a:extLst>
              <a:ext uri="{FF2B5EF4-FFF2-40B4-BE49-F238E27FC236}">
                <a16:creationId xmlns:a16="http://schemas.microsoft.com/office/drawing/2014/main" id="{59A1D176-2EE3-0A56-79A6-0F93DCA7E996}"/>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62620DB3-CDD5-7230-6562-8D34BBC1274F}"/>
              </a:ext>
            </a:extLst>
          </p:cNvPr>
          <p:cNvSpPr txBox="1">
            <a:spLocks/>
          </p:cNvSpPr>
          <p:nvPr/>
        </p:nvSpPr>
        <p:spPr>
          <a:xfrm>
            <a:off x="6096000" y="1265722"/>
            <a:ext cx="5924350" cy="21632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sp>
        <p:nvSpPr>
          <p:cNvPr id="3" name="Google Shape;180;p23">
            <a:extLst>
              <a:ext uri="{FF2B5EF4-FFF2-40B4-BE49-F238E27FC236}">
                <a16:creationId xmlns:a16="http://schemas.microsoft.com/office/drawing/2014/main" id="{4F670453-811C-84E1-ECFF-F9217BA73169}"/>
              </a:ext>
            </a:extLst>
          </p:cNvPr>
          <p:cNvSpPr txBox="1">
            <a:spLocks/>
          </p:cNvSpPr>
          <p:nvPr/>
        </p:nvSpPr>
        <p:spPr>
          <a:xfrm>
            <a:off x="6096000" y="3265370"/>
            <a:ext cx="5924350" cy="30006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The test Performance metrics are:</a:t>
            </a:r>
          </a:p>
          <a:p>
            <a:pPr lvl="1">
              <a:lnSpc>
                <a:spcPct val="150000"/>
              </a:lnSpc>
            </a:pPr>
            <a:r>
              <a:rPr lang="en-IN" sz="1800" dirty="0"/>
              <a:t>Accuracy: 96.20%</a:t>
            </a:r>
          </a:p>
          <a:p>
            <a:pPr lvl="1">
              <a:lnSpc>
                <a:spcPct val="150000"/>
              </a:lnSpc>
            </a:pPr>
            <a:r>
              <a:rPr lang="en-IN" sz="1800" dirty="0"/>
              <a:t>Precision: 93.23% </a:t>
            </a:r>
          </a:p>
          <a:p>
            <a:pPr lvl="1">
              <a:lnSpc>
                <a:spcPct val="150000"/>
              </a:lnSpc>
            </a:pPr>
            <a:r>
              <a:rPr lang="en-IN" sz="1800" dirty="0"/>
              <a:t>Recall: 90.69%</a:t>
            </a:r>
          </a:p>
          <a:p>
            <a:pPr lvl="1">
              <a:lnSpc>
                <a:spcPct val="150000"/>
              </a:lnSpc>
            </a:pPr>
            <a:r>
              <a:rPr lang="en-IN" sz="1800" dirty="0"/>
              <a:t>F1-Score: 91.94% </a:t>
            </a:r>
            <a:endParaRPr lang="en-IN" sz="1800" b="1" dirty="0"/>
          </a:p>
          <a:p>
            <a:pPr lvl="1">
              <a:lnSpc>
                <a:spcPct val="150000"/>
              </a:lnSpc>
            </a:pPr>
            <a:endParaRPr lang="en-IN" b="1" dirty="0"/>
          </a:p>
        </p:txBody>
      </p:sp>
    </p:spTree>
    <p:extLst>
      <p:ext uri="{BB962C8B-B14F-4D97-AF65-F5344CB8AC3E}">
        <p14:creationId xmlns:p14="http://schemas.microsoft.com/office/powerpoint/2010/main" val="3961655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E5F9BFF7-6F4A-7131-7824-8B11DB13A4A8}"/>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6C5C2522-DF37-8703-D564-0D4B686A35A1}"/>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E784CD3F-EE57-75E2-77DF-C664E9DC0B1D}"/>
              </a:ext>
            </a:extLst>
          </p:cNvPr>
          <p:cNvSpPr txBox="1">
            <a:spLocks noGrp="1"/>
          </p:cNvSpPr>
          <p:nvPr>
            <p:ph type="body" idx="1"/>
          </p:nvPr>
        </p:nvSpPr>
        <p:spPr>
          <a:xfrm>
            <a:off x="490888" y="1289785"/>
            <a:ext cx="5043638" cy="507251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Classification:</a:t>
            </a:r>
          </a:p>
          <a:p>
            <a:pPr lvl="1">
              <a:lnSpc>
                <a:spcPct val="150000"/>
              </a:lnSpc>
              <a:spcBef>
                <a:spcPts val="1000"/>
              </a:spcBef>
            </a:pPr>
            <a:r>
              <a:rPr lang="en-IN" b="1" dirty="0"/>
              <a:t>SVM (Polynomial)</a:t>
            </a:r>
          </a:p>
          <a:p>
            <a:pPr marL="571500" lvl="1" indent="0">
              <a:lnSpc>
                <a:spcPct val="150000"/>
              </a:lnSpc>
              <a:spcBef>
                <a:spcPts val="1000"/>
              </a:spcBef>
              <a:buNone/>
            </a:pPr>
            <a:r>
              <a:rPr lang="en-US" sz="1800" dirty="0"/>
              <a:t>The </a:t>
            </a:r>
            <a:r>
              <a:rPr lang="en-US" sz="1800" dirty="0" err="1"/>
              <a:t>sklearn.svm’s</a:t>
            </a:r>
            <a:r>
              <a:rPr lang="en-US" sz="1800" dirty="0"/>
              <a:t> SVC was used with kernel=’poly’, C=0.1, 1, 10 and gamma=’scale’. Best results were obtained with C=1. </a:t>
            </a:r>
          </a:p>
        </p:txBody>
      </p:sp>
      <p:sp>
        <p:nvSpPr>
          <p:cNvPr id="181" name="Google Shape;181;p23">
            <a:extLst>
              <a:ext uri="{FF2B5EF4-FFF2-40B4-BE49-F238E27FC236}">
                <a16:creationId xmlns:a16="http://schemas.microsoft.com/office/drawing/2014/main" id="{CE83224C-FD74-138B-BBDE-14C0F9231D2F}"/>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CA66F2C4-5A18-CAC1-DEA7-590F064B7C8E}"/>
              </a:ext>
            </a:extLst>
          </p:cNvPr>
          <p:cNvSpPr txBox="1">
            <a:spLocks/>
          </p:cNvSpPr>
          <p:nvPr/>
        </p:nvSpPr>
        <p:spPr>
          <a:xfrm>
            <a:off x="6096000" y="1265722"/>
            <a:ext cx="5924350" cy="21632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sp>
        <p:nvSpPr>
          <p:cNvPr id="3" name="Google Shape;180;p23">
            <a:extLst>
              <a:ext uri="{FF2B5EF4-FFF2-40B4-BE49-F238E27FC236}">
                <a16:creationId xmlns:a16="http://schemas.microsoft.com/office/drawing/2014/main" id="{5F1E72E6-11B1-DCF4-C57B-80D959682BBC}"/>
              </a:ext>
            </a:extLst>
          </p:cNvPr>
          <p:cNvSpPr txBox="1">
            <a:spLocks/>
          </p:cNvSpPr>
          <p:nvPr/>
        </p:nvSpPr>
        <p:spPr>
          <a:xfrm>
            <a:off x="6096000" y="3265370"/>
            <a:ext cx="5924350" cy="30006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The test Performance metrics are:</a:t>
            </a:r>
          </a:p>
          <a:p>
            <a:pPr lvl="1">
              <a:lnSpc>
                <a:spcPct val="150000"/>
              </a:lnSpc>
            </a:pPr>
            <a:r>
              <a:rPr lang="en-IN" sz="1800" dirty="0"/>
              <a:t>Accuracy: 94.20%</a:t>
            </a:r>
          </a:p>
          <a:p>
            <a:pPr lvl="1">
              <a:lnSpc>
                <a:spcPct val="150000"/>
              </a:lnSpc>
            </a:pPr>
            <a:r>
              <a:rPr lang="en-IN" sz="1800" dirty="0"/>
              <a:t>Precision: 94.80% </a:t>
            </a:r>
          </a:p>
          <a:p>
            <a:pPr lvl="1">
              <a:lnSpc>
                <a:spcPct val="150000"/>
              </a:lnSpc>
            </a:pPr>
            <a:r>
              <a:rPr lang="en-IN" sz="1800" dirty="0"/>
              <a:t>Recall: 80.13%</a:t>
            </a:r>
          </a:p>
          <a:p>
            <a:pPr lvl="1">
              <a:lnSpc>
                <a:spcPct val="150000"/>
              </a:lnSpc>
            </a:pPr>
            <a:r>
              <a:rPr lang="en-IN" sz="1800" dirty="0"/>
              <a:t>F1-Score: 86.85% </a:t>
            </a:r>
            <a:endParaRPr lang="en-IN" sz="1800" b="1" dirty="0"/>
          </a:p>
          <a:p>
            <a:pPr lvl="1">
              <a:lnSpc>
                <a:spcPct val="150000"/>
              </a:lnSpc>
            </a:pPr>
            <a:endParaRPr lang="en-IN" b="1" dirty="0"/>
          </a:p>
        </p:txBody>
      </p:sp>
    </p:spTree>
    <p:extLst>
      <p:ext uri="{BB962C8B-B14F-4D97-AF65-F5344CB8AC3E}">
        <p14:creationId xmlns:p14="http://schemas.microsoft.com/office/powerpoint/2010/main" val="220963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A930D8C8-D145-07C6-E548-7DD9E1D7D310}"/>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041F71BE-196B-6E2A-106C-B84EB0B5A38D}"/>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CCBD49E8-1167-F9B2-2B9D-5403293FD2FE}"/>
              </a:ext>
            </a:extLst>
          </p:cNvPr>
          <p:cNvSpPr txBox="1">
            <a:spLocks noGrp="1"/>
          </p:cNvSpPr>
          <p:nvPr>
            <p:ph type="body" idx="1"/>
          </p:nvPr>
        </p:nvSpPr>
        <p:spPr>
          <a:xfrm>
            <a:off x="490888" y="1289785"/>
            <a:ext cx="5043638" cy="507251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Classification:</a:t>
            </a:r>
          </a:p>
          <a:p>
            <a:pPr lvl="1">
              <a:lnSpc>
                <a:spcPct val="150000"/>
              </a:lnSpc>
              <a:spcBef>
                <a:spcPts val="1000"/>
              </a:spcBef>
            </a:pPr>
            <a:r>
              <a:rPr lang="en-IN" b="1" dirty="0"/>
              <a:t>Neural Network</a:t>
            </a:r>
          </a:p>
          <a:p>
            <a:pPr marL="571500" lvl="1" indent="0">
              <a:lnSpc>
                <a:spcPct val="150000"/>
              </a:lnSpc>
              <a:spcBef>
                <a:spcPts val="1000"/>
              </a:spcBef>
              <a:buNone/>
            </a:pPr>
            <a:r>
              <a:rPr lang="en-US" sz="1800" dirty="0"/>
              <a:t>We used </a:t>
            </a:r>
            <a:r>
              <a:rPr lang="en-US" sz="1800" dirty="0" err="1"/>
              <a:t>torch.nn’s</a:t>
            </a:r>
            <a:r>
              <a:rPr lang="en-US" sz="1800" dirty="0"/>
              <a:t> neural network along with loss criterion of </a:t>
            </a:r>
            <a:r>
              <a:rPr lang="en-US" sz="1800" b="1" i="1" dirty="0" err="1"/>
              <a:t>BCELoss</a:t>
            </a:r>
            <a:r>
              <a:rPr lang="en-US" sz="1800" dirty="0"/>
              <a:t> and optimizer </a:t>
            </a:r>
            <a:r>
              <a:rPr lang="en-US" sz="1800" b="1" i="1" dirty="0"/>
              <a:t>Adam</a:t>
            </a:r>
            <a:r>
              <a:rPr lang="en-US" sz="1800" dirty="0"/>
              <a:t>. The number of hidden layers were varied from 1 to 3 and the number of neurons in hidden layers were varied as 8, 16, 32, 64, and 128.</a:t>
            </a:r>
          </a:p>
        </p:txBody>
      </p:sp>
      <p:sp>
        <p:nvSpPr>
          <p:cNvPr id="181" name="Google Shape;181;p23">
            <a:extLst>
              <a:ext uri="{FF2B5EF4-FFF2-40B4-BE49-F238E27FC236}">
                <a16:creationId xmlns:a16="http://schemas.microsoft.com/office/drawing/2014/main" id="{39E82C41-812E-0E3A-4626-3B80C5C00735}"/>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F31F0D20-F343-C257-0A93-927AC5BD80A3}"/>
              </a:ext>
            </a:extLst>
          </p:cNvPr>
          <p:cNvSpPr txBox="1">
            <a:spLocks/>
          </p:cNvSpPr>
          <p:nvPr/>
        </p:nvSpPr>
        <p:spPr>
          <a:xfrm>
            <a:off x="6096000" y="1265722"/>
            <a:ext cx="5924350" cy="21632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Best Performing Dataset was with </a:t>
            </a:r>
            <a:r>
              <a:rPr lang="en-IN" sz="2000" b="1" dirty="0"/>
              <a:t>(Triple Layer Architecture with 8, 32, 64 hidden neurons):</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sp>
        <p:nvSpPr>
          <p:cNvPr id="3" name="Google Shape;180;p23">
            <a:extLst>
              <a:ext uri="{FF2B5EF4-FFF2-40B4-BE49-F238E27FC236}">
                <a16:creationId xmlns:a16="http://schemas.microsoft.com/office/drawing/2014/main" id="{4B1F49E8-27F7-0DD4-D284-BA29349C06A0}"/>
              </a:ext>
            </a:extLst>
          </p:cNvPr>
          <p:cNvSpPr txBox="1">
            <a:spLocks/>
          </p:cNvSpPr>
          <p:nvPr/>
        </p:nvSpPr>
        <p:spPr>
          <a:xfrm>
            <a:off x="6127825" y="3609474"/>
            <a:ext cx="5924350" cy="300308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The test Performance metrics are:</a:t>
            </a:r>
          </a:p>
          <a:p>
            <a:pPr lvl="1">
              <a:lnSpc>
                <a:spcPct val="150000"/>
              </a:lnSpc>
            </a:pPr>
            <a:r>
              <a:rPr lang="en-IN" sz="1800" dirty="0"/>
              <a:t>Accuracy: 96.77%</a:t>
            </a:r>
          </a:p>
          <a:p>
            <a:pPr lvl="1">
              <a:lnSpc>
                <a:spcPct val="150000"/>
              </a:lnSpc>
            </a:pPr>
            <a:r>
              <a:rPr lang="en-IN" sz="1800" dirty="0"/>
              <a:t>Precision: 93.21% </a:t>
            </a:r>
          </a:p>
          <a:p>
            <a:pPr lvl="1">
              <a:lnSpc>
                <a:spcPct val="150000"/>
              </a:lnSpc>
            </a:pPr>
            <a:r>
              <a:rPr lang="en-IN" sz="1800" dirty="0"/>
              <a:t>Recall: 93.31%</a:t>
            </a:r>
          </a:p>
          <a:p>
            <a:pPr lvl="1">
              <a:lnSpc>
                <a:spcPct val="150000"/>
              </a:lnSpc>
            </a:pPr>
            <a:r>
              <a:rPr lang="en-IN" sz="1800" dirty="0"/>
              <a:t>F1-Score: 93.26% </a:t>
            </a:r>
            <a:endParaRPr lang="en-IN" sz="1800" b="1" dirty="0"/>
          </a:p>
          <a:p>
            <a:pPr lvl="1">
              <a:lnSpc>
                <a:spcPct val="150000"/>
              </a:lnSpc>
            </a:pPr>
            <a:endParaRPr lang="en-IN" b="1" dirty="0"/>
          </a:p>
        </p:txBody>
      </p:sp>
    </p:spTree>
    <p:extLst>
      <p:ext uri="{BB962C8B-B14F-4D97-AF65-F5344CB8AC3E}">
        <p14:creationId xmlns:p14="http://schemas.microsoft.com/office/powerpoint/2010/main" val="36600838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04AC46B4-D123-D45A-D37D-2E5C2909544D}"/>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15F7EF53-DA63-13ED-3A07-FD09FADB3D57}"/>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3BADBAB4-F02F-0D24-A6C9-14DF5904EC59}"/>
              </a:ext>
            </a:extLst>
          </p:cNvPr>
          <p:cNvSpPr txBox="1">
            <a:spLocks noGrp="1"/>
          </p:cNvSpPr>
          <p:nvPr>
            <p:ph type="body" idx="1"/>
          </p:nvPr>
        </p:nvSpPr>
        <p:spPr>
          <a:xfrm>
            <a:off x="490888" y="1347537"/>
            <a:ext cx="11425188" cy="2300438"/>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Overall Performance:</a:t>
            </a:r>
          </a:p>
          <a:p>
            <a:pPr marL="571500" lvl="1" indent="0">
              <a:lnSpc>
                <a:spcPct val="150000"/>
              </a:lnSpc>
              <a:spcBef>
                <a:spcPts val="1000"/>
              </a:spcBef>
              <a:buNone/>
            </a:pPr>
            <a:r>
              <a:rPr lang="en-US" sz="1800" dirty="0"/>
              <a:t>One-Hot encoded and Z-score normalized data gave the best performance across almost all the models. Logistic Regression and Triple Layer Neural Network models gave the best performance.</a:t>
            </a:r>
          </a:p>
        </p:txBody>
      </p:sp>
      <p:sp>
        <p:nvSpPr>
          <p:cNvPr id="181" name="Google Shape;181;p23">
            <a:extLst>
              <a:ext uri="{FF2B5EF4-FFF2-40B4-BE49-F238E27FC236}">
                <a16:creationId xmlns:a16="http://schemas.microsoft.com/office/drawing/2014/main" id="{706B9BB5-EEB1-1A40-3BFF-2ABC3DE456CA}"/>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pic>
        <p:nvPicPr>
          <p:cNvPr id="5" name="Picture 4">
            <a:extLst>
              <a:ext uri="{FF2B5EF4-FFF2-40B4-BE49-F238E27FC236}">
                <a16:creationId xmlns:a16="http://schemas.microsoft.com/office/drawing/2014/main" id="{47B8461F-D15C-6630-A933-4E58B20EFC94}"/>
              </a:ext>
            </a:extLst>
          </p:cNvPr>
          <p:cNvPicPr>
            <a:picLocks noChangeAspect="1"/>
          </p:cNvPicPr>
          <p:nvPr/>
        </p:nvPicPr>
        <p:blipFill>
          <a:blip r:embed="rId3"/>
          <a:stretch>
            <a:fillRect/>
          </a:stretch>
        </p:blipFill>
        <p:spPr>
          <a:xfrm>
            <a:off x="838200" y="3850105"/>
            <a:ext cx="10526594" cy="2486372"/>
          </a:xfrm>
          <a:prstGeom prst="rect">
            <a:avLst/>
          </a:prstGeom>
        </p:spPr>
      </p:pic>
    </p:spTree>
    <p:extLst>
      <p:ext uri="{BB962C8B-B14F-4D97-AF65-F5344CB8AC3E}">
        <p14:creationId xmlns:p14="http://schemas.microsoft.com/office/powerpoint/2010/main" val="23281910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06280526-F66C-D7C2-F39B-4B5AFA667689}"/>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B933DCE3-B624-651B-F80D-6A0754C8372D}"/>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61C9FC25-62C1-49C0-BDC8-2E0707AC8A7E}"/>
              </a:ext>
            </a:extLst>
          </p:cNvPr>
          <p:cNvSpPr txBox="1">
            <a:spLocks noGrp="1"/>
          </p:cNvSpPr>
          <p:nvPr>
            <p:ph type="body" idx="1"/>
          </p:nvPr>
        </p:nvSpPr>
        <p:spPr>
          <a:xfrm>
            <a:off x="654518" y="1193533"/>
            <a:ext cx="4880008" cy="3003716"/>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Regression:</a:t>
            </a:r>
          </a:p>
          <a:p>
            <a:pPr lvl="1">
              <a:lnSpc>
                <a:spcPct val="150000"/>
              </a:lnSpc>
              <a:spcBef>
                <a:spcPts val="1000"/>
              </a:spcBef>
            </a:pPr>
            <a:r>
              <a:rPr lang="en-IN" b="1" dirty="0"/>
              <a:t>Polynomial Regression</a:t>
            </a:r>
          </a:p>
          <a:p>
            <a:pPr marL="571500" lvl="1" indent="0">
              <a:lnSpc>
                <a:spcPct val="150000"/>
              </a:lnSpc>
              <a:spcBef>
                <a:spcPts val="1000"/>
              </a:spcBef>
              <a:buNone/>
            </a:pPr>
            <a:r>
              <a:rPr lang="en-US" sz="1800" dirty="0"/>
              <a:t>The target variable </a:t>
            </a:r>
            <a:r>
              <a:rPr lang="en-US" sz="1800" dirty="0" err="1"/>
              <a:t>RiskScore</a:t>
            </a:r>
            <a:r>
              <a:rPr lang="en-US" sz="1800" dirty="0"/>
              <a:t> is the last column in the preprocessed datasets. The </a:t>
            </a:r>
            <a:r>
              <a:rPr lang="en-US" sz="1800" b="1" i="1" dirty="0"/>
              <a:t>test RMSE is 0.066</a:t>
            </a:r>
            <a:r>
              <a:rPr lang="en-US" sz="1400" dirty="0"/>
              <a:t>.</a:t>
            </a:r>
            <a:endParaRPr lang="en-IN" b="1" dirty="0"/>
          </a:p>
        </p:txBody>
      </p:sp>
      <p:sp>
        <p:nvSpPr>
          <p:cNvPr id="181" name="Google Shape;181;p23">
            <a:extLst>
              <a:ext uri="{FF2B5EF4-FFF2-40B4-BE49-F238E27FC236}">
                <a16:creationId xmlns:a16="http://schemas.microsoft.com/office/drawing/2014/main" id="{9C2DE41A-CC31-DE87-C823-4958804D2E83}"/>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212EDF8E-C7FC-3F9C-078C-AD301D07BAED}"/>
              </a:ext>
            </a:extLst>
          </p:cNvPr>
          <p:cNvSpPr txBox="1">
            <a:spLocks/>
          </p:cNvSpPr>
          <p:nvPr/>
        </p:nvSpPr>
        <p:spPr>
          <a:xfrm>
            <a:off x="654518" y="4100997"/>
            <a:ext cx="5178391" cy="21632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Min-Max normalization</a:t>
            </a:r>
            <a:endParaRPr lang="en-IN" sz="1800" b="1" dirty="0"/>
          </a:p>
          <a:p>
            <a:pPr lvl="1">
              <a:lnSpc>
                <a:spcPct val="150000"/>
              </a:lnSpc>
            </a:pPr>
            <a:endParaRPr lang="en-IN" b="1" dirty="0"/>
          </a:p>
          <a:p>
            <a:pPr lvl="1">
              <a:lnSpc>
                <a:spcPct val="150000"/>
              </a:lnSpc>
            </a:pPr>
            <a:endParaRPr lang="en-IN" b="1" dirty="0"/>
          </a:p>
        </p:txBody>
      </p:sp>
      <p:pic>
        <p:nvPicPr>
          <p:cNvPr id="5" name="Picture 4">
            <a:extLst>
              <a:ext uri="{FF2B5EF4-FFF2-40B4-BE49-F238E27FC236}">
                <a16:creationId xmlns:a16="http://schemas.microsoft.com/office/drawing/2014/main" id="{214BE984-BFA4-7454-817D-1AC0D454CF54}"/>
              </a:ext>
            </a:extLst>
          </p:cNvPr>
          <p:cNvPicPr>
            <a:picLocks noChangeAspect="1"/>
          </p:cNvPicPr>
          <p:nvPr/>
        </p:nvPicPr>
        <p:blipFill>
          <a:blip r:embed="rId3"/>
          <a:stretch>
            <a:fillRect/>
          </a:stretch>
        </p:blipFill>
        <p:spPr>
          <a:xfrm>
            <a:off x="6016591" y="1271286"/>
            <a:ext cx="6077798" cy="4315427"/>
          </a:xfrm>
          <a:prstGeom prst="rect">
            <a:avLst/>
          </a:prstGeom>
        </p:spPr>
      </p:pic>
    </p:spTree>
    <p:extLst>
      <p:ext uri="{BB962C8B-B14F-4D97-AF65-F5344CB8AC3E}">
        <p14:creationId xmlns:p14="http://schemas.microsoft.com/office/powerpoint/2010/main" val="4153708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81FF0161-96AE-1F67-2792-5972BEDB1938}"/>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6BD67F8A-6DFD-40B1-A4BE-0D397D70B119}"/>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67236315-444B-7E9E-90CF-51D893591A3B}"/>
              </a:ext>
            </a:extLst>
          </p:cNvPr>
          <p:cNvSpPr txBox="1">
            <a:spLocks noGrp="1"/>
          </p:cNvSpPr>
          <p:nvPr>
            <p:ph type="body" idx="1"/>
          </p:nvPr>
        </p:nvSpPr>
        <p:spPr>
          <a:xfrm>
            <a:off x="356135" y="1193533"/>
            <a:ext cx="5178391" cy="3003716"/>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Regression:</a:t>
            </a:r>
          </a:p>
          <a:p>
            <a:pPr lvl="1">
              <a:lnSpc>
                <a:spcPct val="150000"/>
              </a:lnSpc>
              <a:spcBef>
                <a:spcPts val="1000"/>
              </a:spcBef>
            </a:pPr>
            <a:r>
              <a:rPr lang="en-IN" b="1" dirty="0"/>
              <a:t>Random Forest Regressor</a:t>
            </a:r>
          </a:p>
          <a:p>
            <a:pPr marL="571500" lvl="1" indent="0">
              <a:lnSpc>
                <a:spcPct val="150000"/>
              </a:lnSpc>
              <a:spcBef>
                <a:spcPts val="1000"/>
              </a:spcBef>
              <a:buNone/>
            </a:pPr>
            <a:r>
              <a:rPr lang="en-US" sz="1800" dirty="0"/>
              <a:t>The target variable </a:t>
            </a:r>
            <a:r>
              <a:rPr lang="en-US" sz="1800" dirty="0" err="1"/>
              <a:t>RiskScore</a:t>
            </a:r>
            <a:r>
              <a:rPr lang="en-US" sz="1800" dirty="0"/>
              <a:t> is the last column in the preprocessed datasets. The </a:t>
            </a:r>
            <a:r>
              <a:rPr lang="en-US" sz="1800" b="1" i="1" dirty="0"/>
              <a:t>test RMSE is 0.051</a:t>
            </a:r>
            <a:r>
              <a:rPr lang="en-US" sz="1400" dirty="0"/>
              <a:t>.</a:t>
            </a:r>
            <a:endParaRPr lang="en-IN" b="1" dirty="0"/>
          </a:p>
        </p:txBody>
      </p:sp>
      <p:sp>
        <p:nvSpPr>
          <p:cNvPr id="181" name="Google Shape;181;p23">
            <a:extLst>
              <a:ext uri="{FF2B5EF4-FFF2-40B4-BE49-F238E27FC236}">
                <a16:creationId xmlns:a16="http://schemas.microsoft.com/office/drawing/2014/main" id="{F09864AD-4EE1-5231-D8BB-C89D88DA06AC}"/>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8F5870DE-B40E-E2CD-574E-4A602F4B3E8C}"/>
              </a:ext>
            </a:extLst>
          </p:cNvPr>
          <p:cNvSpPr txBox="1">
            <a:spLocks/>
          </p:cNvSpPr>
          <p:nvPr/>
        </p:nvSpPr>
        <p:spPr>
          <a:xfrm>
            <a:off x="356136" y="4100997"/>
            <a:ext cx="5351645" cy="21632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Min-Max normalization</a:t>
            </a:r>
            <a:endParaRPr lang="en-IN" sz="1800" b="1" dirty="0"/>
          </a:p>
          <a:p>
            <a:pPr lvl="1">
              <a:lnSpc>
                <a:spcPct val="150000"/>
              </a:lnSpc>
            </a:pPr>
            <a:endParaRPr lang="en-IN" b="1" dirty="0"/>
          </a:p>
          <a:p>
            <a:pPr lvl="1">
              <a:lnSpc>
                <a:spcPct val="150000"/>
              </a:lnSpc>
            </a:pPr>
            <a:endParaRPr lang="en-IN" b="1" dirty="0"/>
          </a:p>
        </p:txBody>
      </p:sp>
      <p:pic>
        <p:nvPicPr>
          <p:cNvPr id="4" name="Picture 3">
            <a:extLst>
              <a:ext uri="{FF2B5EF4-FFF2-40B4-BE49-F238E27FC236}">
                <a16:creationId xmlns:a16="http://schemas.microsoft.com/office/drawing/2014/main" id="{43DBCBF3-AC65-1141-8E33-4FEFA96A15D0}"/>
              </a:ext>
            </a:extLst>
          </p:cNvPr>
          <p:cNvPicPr>
            <a:picLocks noChangeAspect="1"/>
          </p:cNvPicPr>
          <p:nvPr/>
        </p:nvPicPr>
        <p:blipFill>
          <a:blip r:embed="rId3"/>
          <a:stretch>
            <a:fillRect/>
          </a:stretch>
        </p:blipFill>
        <p:spPr>
          <a:xfrm>
            <a:off x="6189846" y="1517232"/>
            <a:ext cx="5400675" cy="4333875"/>
          </a:xfrm>
          <a:prstGeom prst="rect">
            <a:avLst/>
          </a:prstGeom>
        </p:spPr>
      </p:pic>
    </p:spTree>
    <p:extLst>
      <p:ext uri="{BB962C8B-B14F-4D97-AF65-F5344CB8AC3E}">
        <p14:creationId xmlns:p14="http://schemas.microsoft.com/office/powerpoint/2010/main" val="2698653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728A8D9F-9123-97B2-103D-1B618B52C500}"/>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7F8A87C7-112A-8C15-2500-545F13D181B5}"/>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6B759506-2FC8-FCB2-99DE-D73E7B3B1861}"/>
              </a:ext>
            </a:extLst>
          </p:cNvPr>
          <p:cNvSpPr txBox="1">
            <a:spLocks noGrp="1"/>
          </p:cNvSpPr>
          <p:nvPr>
            <p:ph type="body" idx="1"/>
          </p:nvPr>
        </p:nvSpPr>
        <p:spPr>
          <a:xfrm>
            <a:off x="356135" y="1193533"/>
            <a:ext cx="5178391" cy="330146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Regression:</a:t>
            </a:r>
          </a:p>
          <a:p>
            <a:pPr lvl="1">
              <a:lnSpc>
                <a:spcPct val="150000"/>
              </a:lnSpc>
              <a:spcBef>
                <a:spcPts val="1000"/>
              </a:spcBef>
            </a:pPr>
            <a:r>
              <a:rPr lang="en-IN" b="1" dirty="0" err="1"/>
              <a:t>XGBoost</a:t>
            </a:r>
            <a:endParaRPr lang="en-IN" b="1" dirty="0"/>
          </a:p>
          <a:p>
            <a:pPr marL="571500" lvl="1" indent="0">
              <a:lnSpc>
                <a:spcPct val="150000"/>
              </a:lnSpc>
              <a:spcBef>
                <a:spcPts val="1000"/>
              </a:spcBef>
              <a:buNone/>
            </a:pPr>
            <a:r>
              <a:rPr lang="en-US" sz="1800" dirty="0"/>
              <a:t>Using </a:t>
            </a:r>
            <a:r>
              <a:rPr lang="en-US" sz="1800" dirty="0" err="1"/>
              <a:t>xgboost’s</a:t>
            </a:r>
            <a:r>
              <a:rPr lang="en-US" sz="1800" dirty="0"/>
              <a:t> </a:t>
            </a:r>
            <a:r>
              <a:rPr lang="en-US" sz="1800" dirty="0" err="1"/>
              <a:t>XGBRegressor</a:t>
            </a:r>
            <a:r>
              <a:rPr lang="en-US" sz="1800" dirty="0"/>
              <a:t> with objective=’</a:t>
            </a:r>
            <a:r>
              <a:rPr lang="en-US" sz="1800" dirty="0" err="1"/>
              <a:t>reg:squarederror</a:t>
            </a:r>
            <a:r>
              <a:rPr lang="en-US" sz="1800" dirty="0"/>
              <a:t>’, max depth=6, and min child weight=10,. The </a:t>
            </a:r>
            <a:r>
              <a:rPr lang="en-US" sz="1800" b="1" i="1" dirty="0"/>
              <a:t>test RMSE is 0.046</a:t>
            </a:r>
            <a:r>
              <a:rPr lang="en-US" sz="1800" dirty="0"/>
              <a:t>.</a:t>
            </a:r>
            <a:endParaRPr lang="en-IN" sz="1800" b="1" dirty="0"/>
          </a:p>
        </p:txBody>
      </p:sp>
      <p:sp>
        <p:nvSpPr>
          <p:cNvPr id="181" name="Google Shape;181;p23">
            <a:extLst>
              <a:ext uri="{FF2B5EF4-FFF2-40B4-BE49-F238E27FC236}">
                <a16:creationId xmlns:a16="http://schemas.microsoft.com/office/drawing/2014/main" id="{928600F5-BFCE-4003-D5B5-42DF140841DF}"/>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A591E442-0CB5-81B7-14EC-729A22BF5482}"/>
              </a:ext>
            </a:extLst>
          </p:cNvPr>
          <p:cNvSpPr txBox="1">
            <a:spLocks/>
          </p:cNvSpPr>
          <p:nvPr/>
        </p:nvSpPr>
        <p:spPr>
          <a:xfrm>
            <a:off x="356135" y="4494997"/>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Min-Max normalization</a:t>
            </a:r>
            <a:endParaRPr lang="en-IN" sz="1800" b="1" dirty="0"/>
          </a:p>
          <a:p>
            <a:pPr lvl="1">
              <a:lnSpc>
                <a:spcPct val="150000"/>
              </a:lnSpc>
            </a:pPr>
            <a:endParaRPr lang="en-IN" b="1" dirty="0"/>
          </a:p>
          <a:p>
            <a:pPr lvl="1">
              <a:lnSpc>
                <a:spcPct val="150000"/>
              </a:lnSpc>
            </a:pPr>
            <a:endParaRPr lang="en-IN" b="1" dirty="0"/>
          </a:p>
        </p:txBody>
      </p:sp>
      <p:pic>
        <p:nvPicPr>
          <p:cNvPr id="5" name="Picture 4">
            <a:extLst>
              <a:ext uri="{FF2B5EF4-FFF2-40B4-BE49-F238E27FC236}">
                <a16:creationId xmlns:a16="http://schemas.microsoft.com/office/drawing/2014/main" id="{8F3F9EF8-9317-D7B2-13FD-A31A713A8897}"/>
              </a:ext>
            </a:extLst>
          </p:cNvPr>
          <p:cNvPicPr>
            <a:picLocks noChangeAspect="1"/>
          </p:cNvPicPr>
          <p:nvPr/>
        </p:nvPicPr>
        <p:blipFill>
          <a:blip r:embed="rId3"/>
          <a:stretch>
            <a:fillRect/>
          </a:stretch>
        </p:blipFill>
        <p:spPr>
          <a:xfrm>
            <a:off x="6096000" y="1520792"/>
            <a:ext cx="6039693" cy="4629796"/>
          </a:xfrm>
          <a:prstGeom prst="rect">
            <a:avLst/>
          </a:prstGeom>
        </p:spPr>
      </p:pic>
    </p:spTree>
    <p:extLst>
      <p:ext uri="{BB962C8B-B14F-4D97-AF65-F5344CB8AC3E}">
        <p14:creationId xmlns:p14="http://schemas.microsoft.com/office/powerpoint/2010/main" val="29180747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0BBCE4D6-7094-C2C9-07FA-D8E8256CF37B}"/>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B1D7D690-8659-2E52-CFCA-F377FAD1181D}"/>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A7CEC438-2D00-EAC7-FF0A-86003F108585}"/>
              </a:ext>
            </a:extLst>
          </p:cNvPr>
          <p:cNvSpPr txBox="1">
            <a:spLocks noGrp="1"/>
          </p:cNvSpPr>
          <p:nvPr>
            <p:ph type="body" idx="1"/>
          </p:nvPr>
        </p:nvSpPr>
        <p:spPr>
          <a:xfrm>
            <a:off x="356135" y="1193533"/>
            <a:ext cx="5178391" cy="330146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Regression:</a:t>
            </a:r>
          </a:p>
          <a:p>
            <a:pPr lvl="1">
              <a:lnSpc>
                <a:spcPct val="150000"/>
              </a:lnSpc>
              <a:spcBef>
                <a:spcPts val="1000"/>
              </a:spcBef>
            </a:pPr>
            <a:r>
              <a:rPr lang="en-IN" b="1" dirty="0"/>
              <a:t>Neural Network</a:t>
            </a:r>
          </a:p>
          <a:p>
            <a:pPr marL="571500" lvl="1" indent="0">
              <a:lnSpc>
                <a:spcPct val="150000"/>
              </a:lnSpc>
              <a:spcBef>
                <a:spcPts val="1000"/>
              </a:spcBef>
              <a:buNone/>
            </a:pPr>
            <a:r>
              <a:rPr lang="en-US" sz="1800" dirty="0"/>
              <a:t>The </a:t>
            </a:r>
            <a:r>
              <a:rPr lang="en-US" sz="1800" b="1" i="1" dirty="0"/>
              <a:t>test RMSE </a:t>
            </a:r>
            <a:r>
              <a:rPr lang="en-US" sz="1800" dirty="0"/>
              <a:t>is </a:t>
            </a:r>
            <a:r>
              <a:rPr lang="en-US" sz="1800" b="1" i="1" dirty="0"/>
              <a:t>0.325</a:t>
            </a:r>
            <a:r>
              <a:rPr lang="en-US" sz="1800" dirty="0"/>
              <a:t> for single layer, </a:t>
            </a:r>
            <a:r>
              <a:rPr lang="en-US" sz="1800" b="1" i="1" dirty="0"/>
              <a:t>0.304</a:t>
            </a:r>
            <a:r>
              <a:rPr lang="en-US" sz="1800" dirty="0"/>
              <a:t> for double layer, and </a:t>
            </a:r>
            <a:r>
              <a:rPr lang="en-US" sz="1800" b="1" i="1" dirty="0"/>
              <a:t>0.313</a:t>
            </a:r>
            <a:r>
              <a:rPr lang="en-US" sz="1800" dirty="0"/>
              <a:t> for triple layer architecture.</a:t>
            </a:r>
            <a:endParaRPr lang="en-IN" sz="1800" b="1" dirty="0"/>
          </a:p>
        </p:txBody>
      </p:sp>
      <p:sp>
        <p:nvSpPr>
          <p:cNvPr id="181" name="Google Shape;181;p23">
            <a:extLst>
              <a:ext uri="{FF2B5EF4-FFF2-40B4-BE49-F238E27FC236}">
                <a16:creationId xmlns:a16="http://schemas.microsoft.com/office/drawing/2014/main" id="{4FC315D8-4362-FF09-F35D-A0870D5EE439}"/>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CE319D0C-BD0E-74B9-7F41-1CDFC4D64F4F}"/>
              </a:ext>
            </a:extLst>
          </p:cNvPr>
          <p:cNvSpPr txBox="1">
            <a:spLocks/>
          </p:cNvSpPr>
          <p:nvPr/>
        </p:nvSpPr>
        <p:spPr>
          <a:xfrm>
            <a:off x="356135" y="4494997"/>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pic>
        <p:nvPicPr>
          <p:cNvPr id="4" name="Picture 3">
            <a:extLst>
              <a:ext uri="{FF2B5EF4-FFF2-40B4-BE49-F238E27FC236}">
                <a16:creationId xmlns:a16="http://schemas.microsoft.com/office/drawing/2014/main" id="{474B6625-57BE-7EF7-B853-80BE2801ABB5}"/>
              </a:ext>
            </a:extLst>
          </p:cNvPr>
          <p:cNvPicPr>
            <a:picLocks noChangeAspect="1"/>
          </p:cNvPicPr>
          <p:nvPr/>
        </p:nvPicPr>
        <p:blipFill>
          <a:blip r:embed="rId3"/>
          <a:stretch>
            <a:fillRect/>
          </a:stretch>
        </p:blipFill>
        <p:spPr>
          <a:xfrm>
            <a:off x="6096000" y="704470"/>
            <a:ext cx="5591955" cy="5449060"/>
          </a:xfrm>
          <a:prstGeom prst="rect">
            <a:avLst/>
          </a:prstGeom>
        </p:spPr>
      </p:pic>
    </p:spTree>
    <p:extLst>
      <p:ext uri="{BB962C8B-B14F-4D97-AF65-F5344CB8AC3E}">
        <p14:creationId xmlns:p14="http://schemas.microsoft.com/office/powerpoint/2010/main" val="3565583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7CDF8372-0744-9254-94E8-F4FE3E478C78}"/>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973FB5CB-A67E-DB6A-D7C1-B04E6E43E112}"/>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38836835-77FB-78C0-2CB0-E03BB2CD9D19}"/>
              </a:ext>
            </a:extLst>
          </p:cNvPr>
          <p:cNvSpPr txBox="1">
            <a:spLocks noGrp="1"/>
          </p:cNvSpPr>
          <p:nvPr>
            <p:ph type="body" idx="1"/>
          </p:nvPr>
        </p:nvSpPr>
        <p:spPr>
          <a:xfrm>
            <a:off x="356135" y="1193533"/>
            <a:ext cx="5178391" cy="364797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Overall Performance:</a:t>
            </a:r>
          </a:p>
          <a:p>
            <a:pPr lvl="1">
              <a:lnSpc>
                <a:spcPct val="150000"/>
              </a:lnSpc>
              <a:spcBef>
                <a:spcPts val="1000"/>
              </a:spcBef>
            </a:pPr>
            <a:r>
              <a:rPr lang="en-IN" b="1" dirty="0" err="1"/>
              <a:t>XGBoost</a:t>
            </a:r>
            <a:endParaRPr lang="en-IN" b="1" dirty="0"/>
          </a:p>
          <a:p>
            <a:pPr marL="571500" lvl="1" indent="0">
              <a:lnSpc>
                <a:spcPct val="150000"/>
              </a:lnSpc>
              <a:spcBef>
                <a:spcPts val="1000"/>
              </a:spcBef>
              <a:buNone/>
            </a:pPr>
            <a:r>
              <a:rPr lang="en-US" sz="1800" dirty="0"/>
              <a:t>For the regression task, one-hot encoded and min-max normalized data showed better results. </a:t>
            </a:r>
            <a:r>
              <a:rPr lang="en-US" sz="1800" dirty="0" err="1"/>
              <a:t>XGBoost</a:t>
            </a:r>
            <a:r>
              <a:rPr lang="en-US" sz="1800" dirty="0"/>
              <a:t> model was the most suitable model with </a:t>
            </a:r>
            <a:r>
              <a:rPr lang="en-US" sz="1800" b="1" i="1" dirty="0"/>
              <a:t>RMSE</a:t>
            </a:r>
            <a:r>
              <a:rPr lang="en-US" sz="1800" dirty="0"/>
              <a:t> of </a:t>
            </a:r>
            <a:r>
              <a:rPr lang="en-US" sz="1800" b="1" i="1" dirty="0"/>
              <a:t>0.046</a:t>
            </a:r>
            <a:r>
              <a:rPr lang="en-US" sz="1800" dirty="0"/>
              <a:t>.</a:t>
            </a:r>
            <a:endParaRPr lang="en-IN" sz="1800" b="1" dirty="0"/>
          </a:p>
        </p:txBody>
      </p:sp>
      <p:sp>
        <p:nvSpPr>
          <p:cNvPr id="181" name="Google Shape;181;p23">
            <a:extLst>
              <a:ext uri="{FF2B5EF4-FFF2-40B4-BE49-F238E27FC236}">
                <a16:creationId xmlns:a16="http://schemas.microsoft.com/office/drawing/2014/main" id="{AFC361CA-FCC3-72B2-120C-8BE9C62A75FF}"/>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pic>
        <p:nvPicPr>
          <p:cNvPr id="5" name="Picture 4">
            <a:extLst>
              <a:ext uri="{FF2B5EF4-FFF2-40B4-BE49-F238E27FC236}">
                <a16:creationId xmlns:a16="http://schemas.microsoft.com/office/drawing/2014/main" id="{A1A628BF-DD9B-BE52-C1F1-8C9CE014EAA4}"/>
              </a:ext>
            </a:extLst>
          </p:cNvPr>
          <p:cNvPicPr>
            <a:picLocks noChangeAspect="1"/>
          </p:cNvPicPr>
          <p:nvPr/>
        </p:nvPicPr>
        <p:blipFill>
          <a:blip r:embed="rId3"/>
          <a:stretch>
            <a:fillRect/>
          </a:stretch>
        </p:blipFill>
        <p:spPr>
          <a:xfrm>
            <a:off x="6096000" y="1520792"/>
            <a:ext cx="6039693" cy="4629796"/>
          </a:xfrm>
          <a:prstGeom prst="rect">
            <a:avLst/>
          </a:prstGeom>
        </p:spPr>
      </p:pic>
      <p:sp>
        <p:nvSpPr>
          <p:cNvPr id="6" name="Google Shape;180;p23">
            <a:extLst>
              <a:ext uri="{FF2B5EF4-FFF2-40B4-BE49-F238E27FC236}">
                <a16:creationId xmlns:a16="http://schemas.microsoft.com/office/drawing/2014/main" id="{DD5248AF-411B-0110-E01E-8E51A276A907}"/>
              </a:ext>
            </a:extLst>
          </p:cNvPr>
          <p:cNvSpPr txBox="1">
            <a:spLocks/>
          </p:cNvSpPr>
          <p:nvPr/>
        </p:nvSpPr>
        <p:spPr>
          <a:xfrm>
            <a:off x="356135" y="4504623"/>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spTree>
    <p:extLst>
      <p:ext uri="{BB962C8B-B14F-4D97-AF65-F5344CB8AC3E}">
        <p14:creationId xmlns:p14="http://schemas.microsoft.com/office/powerpoint/2010/main" val="27809988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3"/>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Outline</a:t>
            </a:r>
            <a:endParaRPr dirty="0"/>
          </a:p>
        </p:txBody>
      </p:sp>
      <p:sp>
        <p:nvSpPr>
          <p:cNvPr id="180" name="Google Shape;180;p23"/>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dirty="0"/>
              <a:t>Introduction</a:t>
            </a:r>
            <a:endParaRPr dirty="0"/>
          </a:p>
          <a:p>
            <a:pPr marL="457200" lvl="0" indent="-342900" algn="l" rtl="0">
              <a:lnSpc>
                <a:spcPct val="150000"/>
              </a:lnSpc>
              <a:spcBef>
                <a:spcPts val="0"/>
              </a:spcBef>
              <a:spcAft>
                <a:spcPts val="0"/>
              </a:spcAft>
              <a:buSzPts val="1800"/>
              <a:buChar char="•"/>
            </a:pPr>
            <a:r>
              <a:rPr lang="en-US" dirty="0"/>
              <a:t>Methodology</a:t>
            </a:r>
            <a:endParaRPr dirty="0"/>
          </a:p>
          <a:p>
            <a:pPr marL="457200" lvl="0" indent="-342900" algn="l" rtl="0">
              <a:lnSpc>
                <a:spcPct val="150000"/>
              </a:lnSpc>
              <a:spcBef>
                <a:spcPts val="0"/>
              </a:spcBef>
              <a:spcAft>
                <a:spcPts val="0"/>
              </a:spcAft>
              <a:buSzPts val="1800"/>
              <a:buChar char="•"/>
            </a:pPr>
            <a:r>
              <a:rPr lang="en-US" dirty="0"/>
              <a:t>Experimental Setup</a:t>
            </a:r>
            <a:endParaRPr dirty="0"/>
          </a:p>
          <a:p>
            <a:pPr marL="457200" lvl="0" indent="-342900" algn="l" rtl="0">
              <a:lnSpc>
                <a:spcPct val="150000"/>
              </a:lnSpc>
              <a:spcBef>
                <a:spcPts val="0"/>
              </a:spcBef>
              <a:spcAft>
                <a:spcPts val="0"/>
              </a:spcAft>
              <a:buSzPts val="1800"/>
              <a:buChar char="•"/>
            </a:pPr>
            <a:r>
              <a:rPr lang="en-US" dirty="0"/>
              <a:t>Results</a:t>
            </a:r>
            <a:endParaRPr dirty="0"/>
          </a:p>
          <a:p>
            <a:pPr marL="457200" lvl="0" indent="-342900" algn="l" rtl="0">
              <a:lnSpc>
                <a:spcPct val="150000"/>
              </a:lnSpc>
              <a:spcBef>
                <a:spcPts val="0"/>
              </a:spcBef>
              <a:spcAft>
                <a:spcPts val="0"/>
              </a:spcAft>
              <a:buSzPts val="1800"/>
              <a:buChar char="•"/>
            </a:pPr>
            <a:r>
              <a:rPr lang="en-US" dirty="0"/>
              <a:t>Conclusion</a:t>
            </a:r>
            <a:endParaRPr dirty="0"/>
          </a:p>
        </p:txBody>
      </p:sp>
      <p:sp>
        <p:nvSpPr>
          <p:cNvPr id="181" name="Google Shape;181;p23"/>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957DFEBA-B20F-E14F-ECAD-2C21874769C3}"/>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9E862D09-E3DC-3A12-EF6E-98073D0E18FE}"/>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E7D37AF1-6C6F-1FBD-9E31-0D47FB64A3A0}"/>
              </a:ext>
            </a:extLst>
          </p:cNvPr>
          <p:cNvSpPr txBox="1">
            <a:spLocks noGrp="1"/>
          </p:cNvSpPr>
          <p:nvPr>
            <p:ph type="body" idx="1"/>
          </p:nvPr>
        </p:nvSpPr>
        <p:spPr>
          <a:xfrm>
            <a:off x="105879" y="1193533"/>
            <a:ext cx="5024386" cy="330146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Clustering:</a:t>
            </a:r>
          </a:p>
          <a:p>
            <a:pPr lvl="1">
              <a:lnSpc>
                <a:spcPct val="150000"/>
              </a:lnSpc>
              <a:spcBef>
                <a:spcPts val="1000"/>
              </a:spcBef>
            </a:pPr>
            <a:r>
              <a:rPr lang="en-IN" b="1" dirty="0"/>
              <a:t>Hierarchical Clustering</a:t>
            </a:r>
          </a:p>
          <a:p>
            <a:pPr marL="571500" lvl="1" indent="0">
              <a:lnSpc>
                <a:spcPct val="150000"/>
              </a:lnSpc>
              <a:spcBef>
                <a:spcPts val="1000"/>
              </a:spcBef>
              <a:buNone/>
            </a:pPr>
            <a:r>
              <a:rPr lang="en-US" sz="1800" dirty="0"/>
              <a:t>As seen in the figure, the elbow occurs at k = 2 indicating the optimal number of clusters for hierarchical clustering.</a:t>
            </a:r>
            <a:endParaRPr lang="en-IN" sz="1800" b="1" dirty="0"/>
          </a:p>
        </p:txBody>
      </p:sp>
      <p:sp>
        <p:nvSpPr>
          <p:cNvPr id="181" name="Google Shape;181;p23">
            <a:extLst>
              <a:ext uri="{FF2B5EF4-FFF2-40B4-BE49-F238E27FC236}">
                <a16:creationId xmlns:a16="http://schemas.microsoft.com/office/drawing/2014/main" id="{89F7B208-6623-7375-2D11-62DCA2A798C4}"/>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84C4060F-67FE-A801-F2C7-E8227AEC9E40}"/>
              </a:ext>
            </a:extLst>
          </p:cNvPr>
          <p:cNvSpPr txBox="1">
            <a:spLocks/>
          </p:cNvSpPr>
          <p:nvPr/>
        </p:nvSpPr>
        <p:spPr>
          <a:xfrm>
            <a:off x="356135" y="4494997"/>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pic>
        <p:nvPicPr>
          <p:cNvPr id="5" name="Picture 4">
            <a:extLst>
              <a:ext uri="{FF2B5EF4-FFF2-40B4-BE49-F238E27FC236}">
                <a16:creationId xmlns:a16="http://schemas.microsoft.com/office/drawing/2014/main" id="{54D69280-D349-585C-95D8-3D1E10BB5E0A}"/>
              </a:ext>
            </a:extLst>
          </p:cNvPr>
          <p:cNvPicPr>
            <a:picLocks noChangeAspect="1"/>
          </p:cNvPicPr>
          <p:nvPr/>
        </p:nvPicPr>
        <p:blipFill>
          <a:blip r:embed="rId3"/>
          <a:stretch>
            <a:fillRect/>
          </a:stretch>
        </p:blipFill>
        <p:spPr>
          <a:xfrm>
            <a:off x="5327641" y="942958"/>
            <a:ext cx="6864359" cy="5011252"/>
          </a:xfrm>
          <a:prstGeom prst="rect">
            <a:avLst/>
          </a:prstGeom>
        </p:spPr>
      </p:pic>
    </p:spTree>
    <p:extLst>
      <p:ext uri="{BB962C8B-B14F-4D97-AF65-F5344CB8AC3E}">
        <p14:creationId xmlns:p14="http://schemas.microsoft.com/office/powerpoint/2010/main" val="37686155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8A3B4FC7-2FDB-AAB1-4B99-A173C4A7BA1B}"/>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7BB74576-A287-BF33-92C9-A6B6793BB587}"/>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E431C3A1-CC52-E054-9BED-6600753A67D6}"/>
              </a:ext>
            </a:extLst>
          </p:cNvPr>
          <p:cNvSpPr txBox="1">
            <a:spLocks noGrp="1"/>
          </p:cNvSpPr>
          <p:nvPr>
            <p:ph type="body" idx="1"/>
          </p:nvPr>
        </p:nvSpPr>
        <p:spPr>
          <a:xfrm>
            <a:off x="105879" y="1193533"/>
            <a:ext cx="5024386" cy="330146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Clustering Visualization:</a:t>
            </a:r>
          </a:p>
          <a:p>
            <a:pPr lvl="1">
              <a:lnSpc>
                <a:spcPct val="150000"/>
              </a:lnSpc>
              <a:spcBef>
                <a:spcPts val="1000"/>
              </a:spcBef>
            </a:pPr>
            <a:r>
              <a:rPr lang="en-IN" b="1" dirty="0"/>
              <a:t>Hierarchical Clustering</a:t>
            </a:r>
          </a:p>
          <a:p>
            <a:pPr marL="571500" lvl="1" indent="0">
              <a:lnSpc>
                <a:spcPct val="150000"/>
              </a:lnSpc>
              <a:spcBef>
                <a:spcPts val="1000"/>
              </a:spcBef>
              <a:buNone/>
            </a:pPr>
            <a:r>
              <a:rPr lang="en-US" sz="1800" dirty="0"/>
              <a:t>Based on both purity and visual coherence, the </a:t>
            </a:r>
            <a:r>
              <a:rPr lang="en-US" sz="1800" b="1" i="1" dirty="0"/>
              <a:t>ward</a:t>
            </a:r>
            <a:r>
              <a:rPr lang="en-US" sz="1800" dirty="0"/>
              <a:t> linkage method performed best. Clusters formed by this method were done so in </a:t>
            </a:r>
            <a:r>
              <a:rPr lang="en-US" sz="1800" b="1" i="1" dirty="0"/>
              <a:t>PCA (l=2)</a:t>
            </a:r>
            <a:r>
              <a:rPr lang="en-US" sz="1800" dirty="0"/>
              <a:t>.</a:t>
            </a:r>
            <a:endParaRPr lang="en-IN" sz="1800" b="1" dirty="0"/>
          </a:p>
        </p:txBody>
      </p:sp>
      <p:sp>
        <p:nvSpPr>
          <p:cNvPr id="181" name="Google Shape;181;p23">
            <a:extLst>
              <a:ext uri="{FF2B5EF4-FFF2-40B4-BE49-F238E27FC236}">
                <a16:creationId xmlns:a16="http://schemas.microsoft.com/office/drawing/2014/main" id="{B829F973-F92E-2548-0047-C5E07640D793}"/>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CFE0EA2E-EC02-0709-8DAF-BA2AD39AF219}"/>
              </a:ext>
            </a:extLst>
          </p:cNvPr>
          <p:cNvSpPr txBox="1">
            <a:spLocks/>
          </p:cNvSpPr>
          <p:nvPr/>
        </p:nvSpPr>
        <p:spPr>
          <a:xfrm>
            <a:off x="356135" y="4494997"/>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pic>
        <p:nvPicPr>
          <p:cNvPr id="4" name="Picture 3">
            <a:extLst>
              <a:ext uri="{FF2B5EF4-FFF2-40B4-BE49-F238E27FC236}">
                <a16:creationId xmlns:a16="http://schemas.microsoft.com/office/drawing/2014/main" id="{5D63722F-3CF2-ABBD-34A3-6F90FE17B85A}"/>
              </a:ext>
            </a:extLst>
          </p:cNvPr>
          <p:cNvPicPr>
            <a:picLocks noChangeAspect="1"/>
          </p:cNvPicPr>
          <p:nvPr/>
        </p:nvPicPr>
        <p:blipFill>
          <a:blip r:embed="rId3"/>
          <a:stretch>
            <a:fillRect/>
          </a:stretch>
        </p:blipFill>
        <p:spPr>
          <a:xfrm>
            <a:off x="6440102" y="1193533"/>
            <a:ext cx="4798200" cy="4726004"/>
          </a:xfrm>
          <a:prstGeom prst="rect">
            <a:avLst/>
          </a:prstGeom>
        </p:spPr>
      </p:pic>
    </p:spTree>
    <p:extLst>
      <p:ext uri="{BB962C8B-B14F-4D97-AF65-F5344CB8AC3E}">
        <p14:creationId xmlns:p14="http://schemas.microsoft.com/office/powerpoint/2010/main" val="39183288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D89431C9-C32A-DE95-42E7-E58C9A7053F5}"/>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C785879A-903F-6300-44E3-AB79D026EC16}"/>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B1401964-CF19-3EB1-312E-4A151EE801B5}"/>
              </a:ext>
            </a:extLst>
          </p:cNvPr>
          <p:cNvSpPr txBox="1">
            <a:spLocks noGrp="1"/>
          </p:cNvSpPr>
          <p:nvPr>
            <p:ph type="body" idx="1"/>
          </p:nvPr>
        </p:nvSpPr>
        <p:spPr>
          <a:xfrm>
            <a:off x="105879" y="1193533"/>
            <a:ext cx="5024386" cy="330146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Clustering:</a:t>
            </a:r>
          </a:p>
          <a:p>
            <a:pPr lvl="1">
              <a:lnSpc>
                <a:spcPct val="150000"/>
              </a:lnSpc>
              <a:spcBef>
                <a:spcPts val="1000"/>
              </a:spcBef>
            </a:pPr>
            <a:r>
              <a:rPr lang="en-IN" b="1" dirty="0"/>
              <a:t>DBSCAN</a:t>
            </a:r>
          </a:p>
          <a:p>
            <a:pPr marL="571500" lvl="1" indent="0">
              <a:lnSpc>
                <a:spcPct val="150000"/>
              </a:lnSpc>
              <a:spcBef>
                <a:spcPts val="1000"/>
              </a:spcBef>
              <a:buNone/>
            </a:pPr>
            <a:r>
              <a:rPr lang="en-US" sz="1800" dirty="0"/>
              <a:t>The ”knee” or inflection point in the curve suggests an appropriate eps value. Based on the plot, we selected </a:t>
            </a:r>
            <a:r>
              <a:rPr lang="en-US" sz="1800" b="1" i="1" dirty="0"/>
              <a:t>eps = 0.5 </a:t>
            </a:r>
            <a:r>
              <a:rPr lang="en-US" sz="1800" dirty="0"/>
              <a:t>and </a:t>
            </a:r>
            <a:r>
              <a:rPr lang="en-US" sz="1800" b="1" i="1" dirty="0"/>
              <a:t>min samples = 5</a:t>
            </a:r>
            <a:r>
              <a:rPr lang="en-US" sz="1800" dirty="0"/>
              <a:t>.</a:t>
            </a:r>
            <a:endParaRPr lang="en-IN" sz="1800" b="1" dirty="0"/>
          </a:p>
        </p:txBody>
      </p:sp>
      <p:sp>
        <p:nvSpPr>
          <p:cNvPr id="181" name="Google Shape;181;p23">
            <a:extLst>
              <a:ext uri="{FF2B5EF4-FFF2-40B4-BE49-F238E27FC236}">
                <a16:creationId xmlns:a16="http://schemas.microsoft.com/office/drawing/2014/main" id="{503C87D3-29D9-7316-ECF3-E4B6F99384B3}"/>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64D9E0FE-4533-1862-C279-428C8FF0CCA8}"/>
              </a:ext>
            </a:extLst>
          </p:cNvPr>
          <p:cNvSpPr txBox="1">
            <a:spLocks/>
          </p:cNvSpPr>
          <p:nvPr/>
        </p:nvSpPr>
        <p:spPr>
          <a:xfrm>
            <a:off x="356135" y="4494997"/>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pic>
        <p:nvPicPr>
          <p:cNvPr id="4" name="Picture 3">
            <a:extLst>
              <a:ext uri="{FF2B5EF4-FFF2-40B4-BE49-F238E27FC236}">
                <a16:creationId xmlns:a16="http://schemas.microsoft.com/office/drawing/2014/main" id="{1537C013-2BCA-2558-A24B-D6013C317B34}"/>
              </a:ext>
            </a:extLst>
          </p:cNvPr>
          <p:cNvPicPr>
            <a:picLocks noChangeAspect="1"/>
          </p:cNvPicPr>
          <p:nvPr/>
        </p:nvPicPr>
        <p:blipFill>
          <a:blip r:embed="rId3"/>
          <a:stretch>
            <a:fillRect/>
          </a:stretch>
        </p:blipFill>
        <p:spPr>
          <a:xfrm>
            <a:off x="5380521" y="1566117"/>
            <a:ext cx="6705600" cy="4123624"/>
          </a:xfrm>
          <a:prstGeom prst="rect">
            <a:avLst/>
          </a:prstGeom>
        </p:spPr>
      </p:pic>
    </p:spTree>
    <p:extLst>
      <p:ext uri="{BB962C8B-B14F-4D97-AF65-F5344CB8AC3E}">
        <p14:creationId xmlns:p14="http://schemas.microsoft.com/office/powerpoint/2010/main" val="18847491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AA45FCCC-ECEA-EE66-864F-DD9A2A2F25B8}"/>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F67C8707-715C-7015-CC76-C5881806E13B}"/>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C10B8A9C-693E-BE50-0C92-1BFDF59E71B5}"/>
              </a:ext>
            </a:extLst>
          </p:cNvPr>
          <p:cNvSpPr txBox="1">
            <a:spLocks noGrp="1"/>
          </p:cNvSpPr>
          <p:nvPr>
            <p:ph type="body" idx="1"/>
          </p:nvPr>
        </p:nvSpPr>
        <p:spPr>
          <a:xfrm>
            <a:off x="105879" y="1193533"/>
            <a:ext cx="5024386" cy="330146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Clustering Visualization:</a:t>
            </a:r>
          </a:p>
          <a:p>
            <a:pPr lvl="1">
              <a:lnSpc>
                <a:spcPct val="150000"/>
              </a:lnSpc>
              <a:spcBef>
                <a:spcPts val="1000"/>
              </a:spcBef>
            </a:pPr>
            <a:r>
              <a:rPr lang="en-IN" b="1" dirty="0"/>
              <a:t>DBSCAN</a:t>
            </a:r>
          </a:p>
          <a:p>
            <a:pPr marL="571500" lvl="1" indent="0">
              <a:lnSpc>
                <a:spcPct val="150000"/>
              </a:lnSpc>
              <a:spcBef>
                <a:spcPts val="1000"/>
              </a:spcBef>
              <a:buNone/>
            </a:pPr>
            <a:r>
              <a:rPr lang="en-US" sz="1800" dirty="0"/>
              <a:t>The ”knee” or inflection point in the curve suggests an appropriate eps value. Based on the plot, we selected </a:t>
            </a:r>
            <a:r>
              <a:rPr lang="en-US" sz="1800" b="1" i="1" dirty="0"/>
              <a:t>eps = 0.5 </a:t>
            </a:r>
            <a:r>
              <a:rPr lang="en-US" sz="1800" dirty="0"/>
              <a:t>and </a:t>
            </a:r>
            <a:r>
              <a:rPr lang="en-US" sz="1800" b="1" i="1" dirty="0"/>
              <a:t>min samples = 5</a:t>
            </a:r>
            <a:r>
              <a:rPr lang="en-US" sz="1800" dirty="0"/>
              <a:t>.</a:t>
            </a:r>
            <a:endParaRPr lang="en-IN" sz="1800" b="1" dirty="0"/>
          </a:p>
        </p:txBody>
      </p:sp>
      <p:sp>
        <p:nvSpPr>
          <p:cNvPr id="181" name="Google Shape;181;p23">
            <a:extLst>
              <a:ext uri="{FF2B5EF4-FFF2-40B4-BE49-F238E27FC236}">
                <a16:creationId xmlns:a16="http://schemas.microsoft.com/office/drawing/2014/main" id="{5F831F91-9696-06EC-BB86-8AB95AEADD43}"/>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F9526883-AD7F-2EBB-64F2-F209CB28F5A4}"/>
              </a:ext>
            </a:extLst>
          </p:cNvPr>
          <p:cNvSpPr txBox="1">
            <a:spLocks/>
          </p:cNvSpPr>
          <p:nvPr/>
        </p:nvSpPr>
        <p:spPr>
          <a:xfrm>
            <a:off x="356135" y="4494997"/>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pic>
        <p:nvPicPr>
          <p:cNvPr id="5" name="Picture 4">
            <a:extLst>
              <a:ext uri="{FF2B5EF4-FFF2-40B4-BE49-F238E27FC236}">
                <a16:creationId xmlns:a16="http://schemas.microsoft.com/office/drawing/2014/main" id="{995AD5E4-24A0-37D5-8E72-12E9DB2045B7}"/>
              </a:ext>
            </a:extLst>
          </p:cNvPr>
          <p:cNvPicPr>
            <a:picLocks noChangeAspect="1"/>
          </p:cNvPicPr>
          <p:nvPr/>
        </p:nvPicPr>
        <p:blipFill>
          <a:blip r:embed="rId3"/>
          <a:stretch>
            <a:fillRect/>
          </a:stretch>
        </p:blipFill>
        <p:spPr>
          <a:xfrm>
            <a:off x="6334224" y="829364"/>
            <a:ext cx="5121439" cy="5199272"/>
          </a:xfrm>
          <a:prstGeom prst="rect">
            <a:avLst/>
          </a:prstGeom>
        </p:spPr>
      </p:pic>
    </p:spTree>
    <p:extLst>
      <p:ext uri="{BB962C8B-B14F-4D97-AF65-F5344CB8AC3E}">
        <p14:creationId xmlns:p14="http://schemas.microsoft.com/office/powerpoint/2010/main" val="40230040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AD6F699F-64EA-2990-A998-0B4710D9A1E9}"/>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2BF43E11-49BD-7C75-6017-52F101BF245A}"/>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FFD53F76-04C1-07A8-931C-10D567BD572C}"/>
              </a:ext>
            </a:extLst>
          </p:cNvPr>
          <p:cNvSpPr txBox="1">
            <a:spLocks noGrp="1"/>
          </p:cNvSpPr>
          <p:nvPr>
            <p:ph type="body" idx="1"/>
          </p:nvPr>
        </p:nvSpPr>
        <p:spPr>
          <a:xfrm>
            <a:off x="105879" y="1193533"/>
            <a:ext cx="5024386" cy="330146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Clustering:</a:t>
            </a:r>
          </a:p>
          <a:p>
            <a:pPr lvl="1">
              <a:lnSpc>
                <a:spcPct val="150000"/>
              </a:lnSpc>
              <a:spcBef>
                <a:spcPts val="1000"/>
              </a:spcBef>
            </a:pPr>
            <a:r>
              <a:rPr lang="en-IN" b="1" dirty="0"/>
              <a:t>K-Medoid</a:t>
            </a:r>
          </a:p>
          <a:p>
            <a:pPr marL="571500" lvl="1" indent="0">
              <a:lnSpc>
                <a:spcPct val="150000"/>
              </a:lnSpc>
              <a:spcBef>
                <a:spcPts val="1000"/>
              </a:spcBef>
              <a:buNone/>
            </a:pPr>
            <a:r>
              <a:rPr lang="en-US" sz="1800" dirty="0"/>
              <a:t>As seen in the figure, the elbow occurs at </a:t>
            </a:r>
            <a:r>
              <a:rPr lang="en-US" sz="1800" b="1" i="1" dirty="0"/>
              <a:t>k = 2</a:t>
            </a:r>
            <a:r>
              <a:rPr lang="en-US" sz="1800" dirty="0"/>
              <a:t> indicating the optimal number of clusters for K Medoid while using </a:t>
            </a:r>
            <a:r>
              <a:rPr lang="en-US" sz="1800" b="1" i="1" dirty="0"/>
              <a:t>method=“pam” </a:t>
            </a:r>
            <a:r>
              <a:rPr lang="en-US" sz="1800" dirty="0"/>
              <a:t>for efficient calculation. </a:t>
            </a:r>
            <a:endParaRPr lang="en-IN" sz="1800" b="1" dirty="0"/>
          </a:p>
        </p:txBody>
      </p:sp>
      <p:sp>
        <p:nvSpPr>
          <p:cNvPr id="181" name="Google Shape;181;p23">
            <a:extLst>
              <a:ext uri="{FF2B5EF4-FFF2-40B4-BE49-F238E27FC236}">
                <a16:creationId xmlns:a16="http://schemas.microsoft.com/office/drawing/2014/main" id="{302C526E-EC90-EB48-C97A-56E5C9E8A418}"/>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5E1088AC-A600-8E75-519F-F4369F310A41}"/>
              </a:ext>
            </a:extLst>
          </p:cNvPr>
          <p:cNvSpPr txBox="1">
            <a:spLocks/>
          </p:cNvSpPr>
          <p:nvPr/>
        </p:nvSpPr>
        <p:spPr>
          <a:xfrm>
            <a:off x="356135" y="4494997"/>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Integer Encoding </a:t>
            </a:r>
            <a:endParaRPr lang="en-IN" sz="1800" b="1" dirty="0"/>
          </a:p>
          <a:p>
            <a:pPr lvl="1">
              <a:lnSpc>
                <a:spcPct val="150000"/>
              </a:lnSpc>
            </a:pPr>
            <a:r>
              <a:rPr lang="en-IN" sz="1800" dirty="0"/>
              <a:t>MM normalization</a:t>
            </a:r>
            <a:endParaRPr lang="en-IN" sz="1800" b="1" dirty="0"/>
          </a:p>
          <a:p>
            <a:pPr lvl="1">
              <a:lnSpc>
                <a:spcPct val="150000"/>
              </a:lnSpc>
            </a:pPr>
            <a:endParaRPr lang="en-IN" b="1" dirty="0"/>
          </a:p>
          <a:p>
            <a:pPr lvl="1">
              <a:lnSpc>
                <a:spcPct val="150000"/>
              </a:lnSpc>
            </a:pPr>
            <a:endParaRPr lang="en-IN" b="1" dirty="0"/>
          </a:p>
        </p:txBody>
      </p:sp>
      <p:pic>
        <p:nvPicPr>
          <p:cNvPr id="5" name="Picture 4">
            <a:extLst>
              <a:ext uri="{FF2B5EF4-FFF2-40B4-BE49-F238E27FC236}">
                <a16:creationId xmlns:a16="http://schemas.microsoft.com/office/drawing/2014/main" id="{985A04E6-D20A-29AB-D7D9-84219C102B87}"/>
              </a:ext>
            </a:extLst>
          </p:cNvPr>
          <p:cNvPicPr>
            <a:picLocks noChangeAspect="1"/>
          </p:cNvPicPr>
          <p:nvPr/>
        </p:nvPicPr>
        <p:blipFill>
          <a:blip r:embed="rId3"/>
          <a:stretch>
            <a:fillRect/>
          </a:stretch>
        </p:blipFill>
        <p:spPr>
          <a:xfrm>
            <a:off x="5775158" y="1694046"/>
            <a:ext cx="5818961" cy="3733715"/>
          </a:xfrm>
          <a:prstGeom prst="rect">
            <a:avLst/>
          </a:prstGeom>
        </p:spPr>
      </p:pic>
    </p:spTree>
    <p:extLst>
      <p:ext uri="{BB962C8B-B14F-4D97-AF65-F5344CB8AC3E}">
        <p14:creationId xmlns:p14="http://schemas.microsoft.com/office/powerpoint/2010/main" val="17193006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5072DBC-600D-3440-DB22-FD1E01023294}"/>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BCC82B76-8218-4C20-74F7-CB35DFB2F858}"/>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6F03B87C-3074-9226-7C59-D5BC1BFD6085}"/>
              </a:ext>
            </a:extLst>
          </p:cNvPr>
          <p:cNvSpPr txBox="1">
            <a:spLocks noGrp="1"/>
          </p:cNvSpPr>
          <p:nvPr>
            <p:ph type="body" idx="1"/>
          </p:nvPr>
        </p:nvSpPr>
        <p:spPr>
          <a:xfrm>
            <a:off x="105879" y="1193533"/>
            <a:ext cx="5024386" cy="330146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Clustering Visualization:</a:t>
            </a:r>
          </a:p>
          <a:p>
            <a:pPr lvl="1">
              <a:lnSpc>
                <a:spcPct val="150000"/>
              </a:lnSpc>
              <a:spcBef>
                <a:spcPts val="1000"/>
              </a:spcBef>
            </a:pPr>
            <a:r>
              <a:rPr lang="en-IN" b="1" dirty="0"/>
              <a:t>K-Medoid</a:t>
            </a:r>
          </a:p>
          <a:p>
            <a:pPr marL="571500" lvl="1" indent="0">
              <a:lnSpc>
                <a:spcPct val="150000"/>
              </a:lnSpc>
              <a:spcBef>
                <a:spcPts val="1000"/>
              </a:spcBef>
              <a:buNone/>
            </a:pPr>
            <a:r>
              <a:rPr lang="en-US" sz="1800" dirty="0"/>
              <a:t>As seen in the figure, the elbow occurs at </a:t>
            </a:r>
            <a:r>
              <a:rPr lang="en-US" sz="1800" b="1" i="1" dirty="0"/>
              <a:t>k = 2</a:t>
            </a:r>
            <a:r>
              <a:rPr lang="en-US" sz="1800" dirty="0"/>
              <a:t> indicating the optimal number of clusters. Clusters formed by this method were done so in </a:t>
            </a:r>
            <a:r>
              <a:rPr lang="en-US" sz="1800" b="1" i="1" dirty="0"/>
              <a:t>PCA (l=2)</a:t>
            </a:r>
            <a:endParaRPr lang="en-IN" sz="1800" b="1" dirty="0"/>
          </a:p>
        </p:txBody>
      </p:sp>
      <p:sp>
        <p:nvSpPr>
          <p:cNvPr id="181" name="Google Shape;181;p23">
            <a:extLst>
              <a:ext uri="{FF2B5EF4-FFF2-40B4-BE49-F238E27FC236}">
                <a16:creationId xmlns:a16="http://schemas.microsoft.com/office/drawing/2014/main" id="{EE7E8280-78E1-5807-6C81-AA5916A15B91}"/>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53F1013E-61AE-B241-9CEE-C23ACA7AEDD3}"/>
              </a:ext>
            </a:extLst>
          </p:cNvPr>
          <p:cNvSpPr txBox="1">
            <a:spLocks/>
          </p:cNvSpPr>
          <p:nvPr/>
        </p:nvSpPr>
        <p:spPr>
          <a:xfrm>
            <a:off x="356135" y="4494997"/>
            <a:ext cx="5351645" cy="1865529"/>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000" b="1" dirty="0"/>
              <a:t>Best Performing Dataset was with:</a:t>
            </a:r>
          </a:p>
          <a:p>
            <a:pPr lvl="1">
              <a:lnSpc>
                <a:spcPct val="150000"/>
              </a:lnSpc>
            </a:pPr>
            <a:r>
              <a:rPr lang="en-IN" sz="1800" dirty="0"/>
              <a:t>Integer Encoding </a:t>
            </a:r>
            <a:endParaRPr lang="en-IN" sz="1800" b="1" dirty="0"/>
          </a:p>
          <a:p>
            <a:pPr lvl="1">
              <a:lnSpc>
                <a:spcPct val="150000"/>
              </a:lnSpc>
            </a:pPr>
            <a:r>
              <a:rPr lang="en-IN" sz="1800" dirty="0"/>
              <a:t>MM normalization</a:t>
            </a:r>
            <a:endParaRPr lang="en-IN" sz="1800" b="1" dirty="0"/>
          </a:p>
          <a:p>
            <a:pPr lvl="1">
              <a:lnSpc>
                <a:spcPct val="150000"/>
              </a:lnSpc>
            </a:pPr>
            <a:endParaRPr lang="en-IN" b="1" dirty="0"/>
          </a:p>
          <a:p>
            <a:pPr lvl="1">
              <a:lnSpc>
                <a:spcPct val="150000"/>
              </a:lnSpc>
            </a:pPr>
            <a:endParaRPr lang="en-IN" b="1" dirty="0"/>
          </a:p>
        </p:txBody>
      </p:sp>
      <p:pic>
        <p:nvPicPr>
          <p:cNvPr id="4" name="Picture 3">
            <a:extLst>
              <a:ext uri="{FF2B5EF4-FFF2-40B4-BE49-F238E27FC236}">
                <a16:creationId xmlns:a16="http://schemas.microsoft.com/office/drawing/2014/main" id="{5DBC7FB5-50F7-688A-9EFA-8106E8902B96}"/>
              </a:ext>
            </a:extLst>
          </p:cNvPr>
          <p:cNvPicPr>
            <a:picLocks noChangeAspect="1"/>
          </p:cNvPicPr>
          <p:nvPr/>
        </p:nvPicPr>
        <p:blipFill>
          <a:blip r:embed="rId3"/>
          <a:stretch>
            <a:fillRect/>
          </a:stretch>
        </p:blipFill>
        <p:spPr>
          <a:xfrm>
            <a:off x="5958036" y="1309036"/>
            <a:ext cx="5534528" cy="4533503"/>
          </a:xfrm>
          <a:prstGeom prst="rect">
            <a:avLst/>
          </a:prstGeom>
        </p:spPr>
      </p:pic>
    </p:spTree>
    <p:extLst>
      <p:ext uri="{BB962C8B-B14F-4D97-AF65-F5344CB8AC3E}">
        <p14:creationId xmlns:p14="http://schemas.microsoft.com/office/powerpoint/2010/main" val="292547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77942BFA-794F-407E-5AAA-6686DD5C7FC2}"/>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F59F2521-C212-D771-8E54-C19EBB90FB13}"/>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Conclusion</a:t>
            </a:r>
            <a:endParaRPr dirty="0"/>
          </a:p>
        </p:txBody>
      </p:sp>
      <p:sp>
        <p:nvSpPr>
          <p:cNvPr id="180" name="Google Shape;180;p23">
            <a:extLst>
              <a:ext uri="{FF2B5EF4-FFF2-40B4-BE49-F238E27FC236}">
                <a16:creationId xmlns:a16="http://schemas.microsoft.com/office/drawing/2014/main" id="{C6DB65B6-0C4A-2F0F-1084-234BE58D34F7}"/>
              </a:ext>
            </a:extLst>
          </p:cNvPr>
          <p:cNvSpPr txBox="1">
            <a:spLocks noGrp="1"/>
          </p:cNvSpPr>
          <p:nvPr>
            <p:ph type="body" idx="1"/>
          </p:nvPr>
        </p:nvSpPr>
        <p:spPr>
          <a:xfrm>
            <a:off x="175132" y="1357161"/>
            <a:ext cx="4050360" cy="4764505"/>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Classification:</a:t>
            </a:r>
          </a:p>
          <a:p>
            <a:pPr lvl="1">
              <a:lnSpc>
                <a:spcPct val="150000"/>
              </a:lnSpc>
              <a:spcBef>
                <a:spcPts val="1000"/>
              </a:spcBef>
            </a:pPr>
            <a:r>
              <a:rPr lang="en-IN" b="1" dirty="0" err="1"/>
              <a:t>LoanApproved</a:t>
            </a:r>
            <a:endParaRPr lang="en-IN" b="1" dirty="0"/>
          </a:p>
          <a:p>
            <a:pPr marL="571500" lvl="1" indent="0">
              <a:lnSpc>
                <a:spcPct val="150000"/>
              </a:lnSpc>
              <a:spcBef>
                <a:spcPts val="1000"/>
              </a:spcBef>
              <a:buNone/>
            </a:pPr>
            <a:r>
              <a:rPr lang="en-US" sz="1800" dirty="0"/>
              <a:t>The Factors affecting </a:t>
            </a:r>
            <a:r>
              <a:rPr lang="en-US" sz="1800" dirty="0" err="1"/>
              <a:t>LoanApproved</a:t>
            </a:r>
            <a:r>
              <a:rPr lang="en-US" sz="1800" dirty="0"/>
              <a:t> based on the overall best model </a:t>
            </a:r>
            <a:r>
              <a:rPr lang="en-US" sz="1800" dirty="0" err="1"/>
              <a:t>ie</a:t>
            </a:r>
            <a:r>
              <a:rPr lang="en-US" sz="1800" dirty="0"/>
              <a:t>. Neural Network.</a:t>
            </a:r>
            <a:endParaRPr lang="en-IN" sz="1800" b="1" dirty="0"/>
          </a:p>
        </p:txBody>
      </p:sp>
      <p:sp>
        <p:nvSpPr>
          <p:cNvPr id="181" name="Google Shape;181;p23">
            <a:extLst>
              <a:ext uri="{FF2B5EF4-FFF2-40B4-BE49-F238E27FC236}">
                <a16:creationId xmlns:a16="http://schemas.microsoft.com/office/drawing/2014/main" id="{C88480D6-83AC-8B86-C57E-7406B33A1D81}"/>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pic>
        <p:nvPicPr>
          <p:cNvPr id="4" name="Picture 3">
            <a:extLst>
              <a:ext uri="{FF2B5EF4-FFF2-40B4-BE49-F238E27FC236}">
                <a16:creationId xmlns:a16="http://schemas.microsoft.com/office/drawing/2014/main" id="{2029D70E-3054-CB17-B005-353D576AAE74}"/>
              </a:ext>
            </a:extLst>
          </p:cNvPr>
          <p:cNvPicPr>
            <a:picLocks noChangeAspect="1"/>
          </p:cNvPicPr>
          <p:nvPr/>
        </p:nvPicPr>
        <p:blipFill>
          <a:blip r:embed="rId3"/>
          <a:stretch>
            <a:fillRect/>
          </a:stretch>
        </p:blipFill>
        <p:spPr>
          <a:xfrm>
            <a:off x="4455904" y="1357161"/>
            <a:ext cx="7560964" cy="4169054"/>
          </a:xfrm>
          <a:prstGeom prst="rect">
            <a:avLst/>
          </a:prstGeom>
        </p:spPr>
      </p:pic>
    </p:spTree>
    <p:extLst>
      <p:ext uri="{BB962C8B-B14F-4D97-AF65-F5344CB8AC3E}">
        <p14:creationId xmlns:p14="http://schemas.microsoft.com/office/powerpoint/2010/main" val="37720291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C5E1D310-5E98-A921-D299-1AAC1A76E59B}"/>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9984B4F2-D63D-0562-5E28-7F9A6B01F23E}"/>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Conclusion</a:t>
            </a:r>
            <a:endParaRPr dirty="0"/>
          </a:p>
        </p:txBody>
      </p:sp>
      <p:sp>
        <p:nvSpPr>
          <p:cNvPr id="180" name="Google Shape;180;p23">
            <a:extLst>
              <a:ext uri="{FF2B5EF4-FFF2-40B4-BE49-F238E27FC236}">
                <a16:creationId xmlns:a16="http://schemas.microsoft.com/office/drawing/2014/main" id="{8660998D-67B5-CC28-5DED-C9A9C856AD98}"/>
              </a:ext>
            </a:extLst>
          </p:cNvPr>
          <p:cNvSpPr txBox="1">
            <a:spLocks noGrp="1"/>
          </p:cNvSpPr>
          <p:nvPr>
            <p:ph type="body" idx="1"/>
          </p:nvPr>
        </p:nvSpPr>
        <p:spPr>
          <a:xfrm>
            <a:off x="175132" y="1357161"/>
            <a:ext cx="4050360" cy="4764505"/>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Regression:</a:t>
            </a:r>
          </a:p>
          <a:p>
            <a:pPr lvl="1">
              <a:lnSpc>
                <a:spcPct val="150000"/>
              </a:lnSpc>
              <a:spcBef>
                <a:spcPts val="1000"/>
              </a:spcBef>
            </a:pPr>
            <a:r>
              <a:rPr lang="en-IN" b="1" dirty="0" err="1"/>
              <a:t>RiskScore</a:t>
            </a:r>
            <a:endParaRPr lang="en-IN" b="1" dirty="0"/>
          </a:p>
          <a:p>
            <a:pPr marL="571500" lvl="1" indent="0">
              <a:lnSpc>
                <a:spcPct val="150000"/>
              </a:lnSpc>
              <a:spcBef>
                <a:spcPts val="1000"/>
              </a:spcBef>
              <a:buNone/>
            </a:pPr>
            <a:r>
              <a:rPr lang="en-US" sz="1800" dirty="0"/>
              <a:t>The Factors affecting </a:t>
            </a:r>
            <a:r>
              <a:rPr lang="en-US" sz="1800" dirty="0" err="1"/>
              <a:t>RiskScore</a:t>
            </a:r>
            <a:r>
              <a:rPr lang="en-US" sz="1800" dirty="0"/>
              <a:t> based on the overall best model </a:t>
            </a:r>
            <a:r>
              <a:rPr lang="en-US" sz="1800" dirty="0" err="1"/>
              <a:t>ie</a:t>
            </a:r>
            <a:r>
              <a:rPr lang="en-US" sz="1800" dirty="0"/>
              <a:t>. </a:t>
            </a:r>
            <a:r>
              <a:rPr lang="en-US" sz="1800" dirty="0" err="1"/>
              <a:t>XGBoost</a:t>
            </a:r>
            <a:r>
              <a:rPr lang="en-US" sz="1800" dirty="0"/>
              <a:t>.</a:t>
            </a:r>
            <a:endParaRPr lang="en-IN" sz="1800" b="1" dirty="0"/>
          </a:p>
        </p:txBody>
      </p:sp>
      <p:sp>
        <p:nvSpPr>
          <p:cNvPr id="181" name="Google Shape;181;p23">
            <a:extLst>
              <a:ext uri="{FF2B5EF4-FFF2-40B4-BE49-F238E27FC236}">
                <a16:creationId xmlns:a16="http://schemas.microsoft.com/office/drawing/2014/main" id="{4A58DC27-F025-5E01-EE54-FE3E82ADED2B}"/>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pic>
        <p:nvPicPr>
          <p:cNvPr id="3" name="Picture 2">
            <a:extLst>
              <a:ext uri="{FF2B5EF4-FFF2-40B4-BE49-F238E27FC236}">
                <a16:creationId xmlns:a16="http://schemas.microsoft.com/office/drawing/2014/main" id="{AE476570-50E5-4B19-FA5D-0301306D265F}"/>
              </a:ext>
            </a:extLst>
          </p:cNvPr>
          <p:cNvPicPr>
            <a:picLocks noChangeAspect="1"/>
          </p:cNvPicPr>
          <p:nvPr/>
        </p:nvPicPr>
        <p:blipFill>
          <a:blip r:embed="rId3"/>
          <a:stretch>
            <a:fillRect/>
          </a:stretch>
        </p:blipFill>
        <p:spPr>
          <a:xfrm>
            <a:off x="4246095" y="1434165"/>
            <a:ext cx="7770773" cy="4157034"/>
          </a:xfrm>
          <a:prstGeom prst="rect">
            <a:avLst/>
          </a:prstGeom>
        </p:spPr>
      </p:pic>
    </p:spTree>
    <p:extLst>
      <p:ext uri="{BB962C8B-B14F-4D97-AF65-F5344CB8AC3E}">
        <p14:creationId xmlns:p14="http://schemas.microsoft.com/office/powerpoint/2010/main" val="1994725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9D19B2D9-7D11-43C0-1516-BE98958BB0EB}"/>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6090E8AC-399C-7E83-2AA3-095C515260F8}"/>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Future Scopes</a:t>
            </a:r>
            <a:endParaRPr dirty="0"/>
          </a:p>
        </p:txBody>
      </p:sp>
      <p:sp>
        <p:nvSpPr>
          <p:cNvPr id="180" name="Google Shape;180;p23">
            <a:extLst>
              <a:ext uri="{FF2B5EF4-FFF2-40B4-BE49-F238E27FC236}">
                <a16:creationId xmlns:a16="http://schemas.microsoft.com/office/drawing/2014/main" id="{0960F6B2-5ED5-E0AF-732A-7052ED75D72F}"/>
              </a:ext>
            </a:extLst>
          </p:cNvPr>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sz="2400" dirty="0"/>
              <a:t>With our restricted computational powers, we were unable to evaluate more complex models, with more complex models our results could improve.</a:t>
            </a:r>
            <a:endParaRPr sz="2400" dirty="0"/>
          </a:p>
          <a:p>
            <a:pPr marL="457200" lvl="0" indent="-342900" algn="l" rtl="0">
              <a:lnSpc>
                <a:spcPct val="150000"/>
              </a:lnSpc>
              <a:spcBef>
                <a:spcPts val="0"/>
              </a:spcBef>
              <a:spcAft>
                <a:spcPts val="0"/>
              </a:spcAft>
              <a:buSzPts val="1800"/>
              <a:buChar char="•"/>
            </a:pPr>
            <a:r>
              <a:rPr lang="en-US" sz="2400" dirty="0"/>
              <a:t>Hyperparameters tuning was limited.</a:t>
            </a:r>
            <a:endParaRPr sz="2400" dirty="0"/>
          </a:p>
          <a:p>
            <a:pPr marL="457200" lvl="0" indent="-342900" algn="l" rtl="0">
              <a:lnSpc>
                <a:spcPct val="150000"/>
              </a:lnSpc>
              <a:spcBef>
                <a:spcPts val="0"/>
              </a:spcBef>
              <a:spcAft>
                <a:spcPts val="0"/>
              </a:spcAft>
              <a:buSzPts val="1800"/>
              <a:buChar char="•"/>
            </a:pPr>
            <a:r>
              <a:rPr lang="en-US" sz="2400" dirty="0"/>
              <a:t>Expand to larger, real-world datasets for generalization and real-business impact.</a:t>
            </a:r>
            <a:endParaRPr sz="2400" dirty="0"/>
          </a:p>
          <a:p>
            <a:pPr marL="114300" lvl="0" indent="0" algn="l" rtl="0">
              <a:lnSpc>
                <a:spcPct val="150000"/>
              </a:lnSpc>
              <a:spcBef>
                <a:spcPts val="0"/>
              </a:spcBef>
              <a:spcAft>
                <a:spcPts val="0"/>
              </a:spcAft>
              <a:buSzPts val="1800"/>
              <a:buNone/>
            </a:pPr>
            <a:endParaRPr sz="2000" dirty="0"/>
          </a:p>
        </p:txBody>
      </p:sp>
      <p:sp>
        <p:nvSpPr>
          <p:cNvPr id="181" name="Google Shape;181;p23">
            <a:extLst>
              <a:ext uri="{FF2B5EF4-FFF2-40B4-BE49-F238E27FC236}">
                <a16:creationId xmlns:a16="http://schemas.microsoft.com/office/drawing/2014/main" id="{AF5B9028-F1CE-4C6E-FBC1-E00F616624CA}"/>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Tree>
    <p:extLst>
      <p:ext uri="{BB962C8B-B14F-4D97-AF65-F5344CB8AC3E}">
        <p14:creationId xmlns:p14="http://schemas.microsoft.com/office/powerpoint/2010/main" val="13136536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8F965304-1DD5-1392-2244-C21A2CFB6EA1}"/>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10DEADCD-5E8B-3783-ADAE-D4EC1A61B3A1}"/>
              </a:ext>
            </a:extLst>
          </p:cNvPr>
          <p:cNvSpPr txBox="1">
            <a:spLocks noGrp="1"/>
          </p:cNvSpPr>
          <p:nvPr>
            <p:ph type="title"/>
          </p:nvPr>
        </p:nvSpPr>
        <p:spPr>
          <a:xfrm>
            <a:off x="838200" y="1635660"/>
            <a:ext cx="10515600" cy="1325700"/>
          </a:xfrm>
          <a:prstGeom prst="rect">
            <a:avLst/>
          </a:prstGeom>
        </p:spPr>
        <p:txBody>
          <a:bodyPr spcFirstLastPara="1" wrap="square" lIns="91425" tIns="45700" rIns="91425" bIns="45700" anchor="ctr" anchorCtr="0">
            <a:noAutofit/>
          </a:bodyPr>
          <a:lstStyle/>
          <a:p>
            <a:pPr marL="0" lvl="0" indent="0" algn="ctr" rtl="0">
              <a:spcBef>
                <a:spcPts val="0"/>
              </a:spcBef>
              <a:spcAft>
                <a:spcPts val="0"/>
              </a:spcAft>
              <a:buNone/>
            </a:pPr>
            <a:r>
              <a:rPr lang="en-US" dirty="0"/>
              <a:t>THANK YOU</a:t>
            </a:r>
            <a:endParaRPr dirty="0"/>
          </a:p>
        </p:txBody>
      </p:sp>
      <p:sp>
        <p:nvSpPr>
          <p:cNvPr id="181" name="Google Shape;181;p23">
            <a:extLst>
              <a:ext uri="{FF2B5EF4-FFF2-40B4-BE49-F238E27FC236}">
                <a16:creationId xmlns:a16="http://schemas.microsoft.com/office/drawing/2014/main" id="{1C856493-76C1-20CB-F365-4C24A0572AC3}"/>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TextBox 1">
            <a:extLst>
              <a:ext uri="{FF2B5EF4-FFF2-40B4-BE49-F238E27FC236}">
                <a16:creationId xmlns:a16="http://schemas.microsoft.com/office/drawing/2014/main" id="{024166B1-3EDD-D7EC-4E4B-7CF8C62178DC}"/>
              </a:ext>
            </a:extLst>
          </p:cNvPr>
          <p:cNvSpPr txBox="1"/>
          <p:nvPr/>
        </p:nvSpPr>
        <p:spPr>
          <a:xfrm>
            <a:off x="3554278" y="3429000"/>
            <a:ext cx="5083443" cy="523220"/>
          </a:xfrm>
          <a:prstGeom prst="rect">
            <a:avLst/>
          </a:prstGeom>
          <a:noFill/>
        </p:spPr>
        <p:txBody>
          <a:bodyPr wrap="none" rtlCol="0">
            <a:spAutoFit/>
          </a:bodyPr>
          <a:lstStyle/>
          <a:p>
            <a:r>
              <a:rPr lang="en-IN" sz="2800" dirty="0"/>
              <a:t>Now we head on to Live Demo</a:t>
            </a:r>
          </a:p>
        </p:txBody>
      </p:sp>
    </p:spTree>
    <p:extLst>
      <p:ext uri="{BB962C8B-B14F-4D97-AF65-F5344CB8AC3E}">
        <p14:creationId xmlns:p14="http://schemas.microsoft.com/office/powerpoint/2010/main" val="956630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F7CD83E8-CF46-4D1F-DB8E-FA167C10B5EA}"/>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DBCEFB1B-6FAD-6E05-CD23-812D1B3ED9CC}"/>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Introduction</a:t>
            </a:r>
            <a:endParaRPr dirty="0"/>
          </a:p>
        </p:txBody>
      </p:sp>
      <p:sp>
        <p:nvSpPr>
          <p:cNvPr id="180" name="Google Shape;180;p23">
            <a:extLst>
              <a:ext uri="{FF2B5EF4-FFF2-40B4-BE49-F238E27FC236}">
                <a16:creationId xmlns:a16="http://schemas.microsoft.com/office/drawing/2014/main" id="{C02E8202-3642-687C-2521-E32B3D515968}"/>
              </a:ext>
            </a:extLst>
          </p:cNvPr>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sz="2200" dirty="0"/>
              <a:t>In this project, We have explored and compared various Machine Learning models for three tasks: </a:t>
            </a:r>
            <a:r>
              <a:rPr lang="en-US" sz="2200" b="1" u="sng" dirty="0"/>
              <a:t>Classification, Regression, and Clustering</a:t>
            </a:r>
            <a:r>
              <a:rPr lang="en-US" sz="2200" dirty="0"/>
              <a:t>. The data set used contains features that describe the financial situation and personal attributes of individuals. In </a:t>
            </a:r>
            <a:r>
              <a:rPr lang="en-US" sz="2200" b="1" u="sng" dirty="0"/>
              <a:t>Classification</a:t>
            </a:r>
            <a:r>
              <a:rPr lang="en-US" sz="2200" dirty="0"/>
              <a:t>, the goal is to predict whether a </a:t>
            </a:r>
            <a:r>
              <a:rPr lang="en-US" sz="2200" b="1" i="1" dirty="0"/>
              <a:t>loan is approved or not</a:t>
            </a:r>
            <a:r>
              <a:rPr lang="en-US" sz="2200" dirty="0"/>
              <a:t>. For the </a:t>
            </a:r>
            <a:r>
              <a:rPr lang="en-US" sz="2200" b="1" u="sng" dirty="0"/>
              <a:t>Regression</a:t>
            </a:r>
            <a:r>
              <a:rPr lang="en-US" sz="2200" dirty="0"/>
              <a:t> task, we use models to estimate an </a:t>
            </a:r>
            <a:r>
              <a:rPr lang="en-US" sz="2200" b="1" i="1" dirty="0"/>
              <a:t>individual’s risk score</a:t>
            </a:r>
            <a:r>
              <a:rPr lang="en-US" sz="2200" dirty="0"/>
              <a:t>. </a:t>
            </a:r>
            <a:r>
              <a:rPr lang="en-US" sz="2200" b="1" u="sng" dirty="0"/>
              <a:t>Clustering</a:t>
            </a:r>
            <a:r>
              <a:rPr lang="en-US" sz="2200" dirty="0"/>
              <a:t> involves identifying clusters in the data, where we use techniques such as the </a:t>
            </a:r>
            <a:r>
              <a:rPr lang="en-US" sz="2200" b="1" i="1" dirty="0"/>
              <a:t>Elbow Method </a:t>
            </a:r>
            <a:r>
              <a:rPr lang="en-US" sz="2200" dirty="0"/>
              <a:t>and </a:t>
            </a:r>
            <a:r>
              <a:rPr lang="en-US" sz="2200" b="1" i="1" dirty="0"/>
              <a:t>Silhouette Analysis </a:t>
            </a:r>
            <a:r>
              <a:rPr lang="en-US" sz="2200" dirty="0"/>
              <a:t>to get the optimal number of clusters.</a:t>
            </a:r>
            <a:endParaRPr sz="2200" dirty="0"/>
          </a:p>
        </p:txBody>
      </p:sp>
      <p:sp>
        <p:nvSpPr>
          <p:cNvPr id="181" name="Google Shape;181;p23">
            <a:extLst>
              <a:ext uri="{FF2B5EF4-FFF2-40B4-BE49-F238E27FC236}">
                <a16:creationId xmlns:a16="http://schemas.microsoft.com/office/drawing/2014/main" id="{079F86C7-6D0E-7507-7E91-2AA125BE1454}"/>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Tree>
    <p:extLst>
      <p:ext uri="{BB962C8B-B14F-4D97-AF65-F5344CB8AC3E}">
        <p14:creationId xmlns:p14="http://schemas.microsoft.com/office/powerpoint/2010/main" val="1574963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EED09475-9556-E0BF-DEEA-CBC17735442A}"/>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EDA363D6-B7F4-7106-ABDA-16B8857E8ADE}"/>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Introduction</a:t>
            </a:r>
            <a:endParaRPr dirty="0"/>
          </a:p>
        </p:txBody>
      </p:sp>
      <p:sp>
        <p:nvSpPr>
          <p:cNvPr id="180" name="Google Shape;180;p23">
            <a:extLst>
              <a:ext uri="{FF2B5EF4-FFF2-40B4-BE49-F238E27FC236}">
                <a16:creationId xmlns:a16="http://schemas.microsoft.com/office/drawing/2014/main" id="{4674959D-4E6B-624E-687A-299A5CD6078D}"/>
              </a:ext>
            </a:extLst>
          </p:cNvPr>
          <p:cNvSpPr txBox="1">
            <a:spLocks noGrp="1"/>
          </p:cNvSpPr>
          <p:nvPr>
            <p:ph type="body" idx="1"/>
          </p:nvPr>
        </p:nvSpPr>
        <p:spPr>
          <a:xfrm>
            <a:off x="838200" y="1520792"/>
            <a:ext cx="10515600" cy="4656033"/>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sz="1900" dirty="0"/>
              <a:t>We use a synthetic dataset comprising of 20,000 records of personal and financial data.</a:t>
            </a:r>
          </a:p>
          <a:p>
            <a:pPr marL="457200" lvl="0" indent="-342900" algn="l" rtl="0">
              <a:lnSpc>
                <a:spcPct val="150000"/>
              </a:lnSpc>
              <a:spcBef>
                <a:spcPts val="1000"/>
              </a:spcBef>
              <a:spcAft>
                <a:spcPts val="0"/>
              </a:spcAft>
              <a:buSzPts val="1800"/>
              <a:buChar char="•"/>
            </a:pPr>
            <a:r>
              <a:rPr lang="en-US" sz="1900" dirty="0"/>
              <a:t>The dataset contains the following thirty-six columns which can be broadly classified into: </a:t>
            </a:r>
          </a:p>
          <a:p>
            <a:pPr marL="514350" lvl="0" indent="-400050" algn="l" rtl="0">
              <a:lnSpc>
                <a:spcPct val="150000"/>
              </a:lnSpc>
              <a:spcBef>
                <a:spcPts val="1000"/>
              </a:spcBef>
              <a:spcAft>
                <a:spcPts val="0"/>
              </a:spcAft>
              <a:buSzPts val="1800"/>
              <a:buFont typeface="+mj-lt"/>
              <a:buAutoNum type="romanLcPeriod"/>
            </a:pPr>
            <a:r>
              <a:rPr lang="en-IN" sz="1900" dirty="0"/>
              <a:t>Demographic and Employment Information</a:t>
            </a:r>
          </a:p>
          <a:p>
            <a:pPr marL="514350" lvl="0" indent="-400050" algn="l" rtl="0">
              <a:lnSpc>
                <a:spcPct val="150000"/>
              </a:lnSpc>
              <a:spcBef>
                <a:spcPts val="1000"/>
              </a:spcBef>
              <a:spcAft>
                <a:spcPts val="0"/>
              </a:spcAft>
              <a:buSzPts val="1800"/>
              <a:buFont typeface="+mj-lt"/>
              <a:buAutoNum type="romanLcPeriod"/>
            </a:pPr>
            <a:r>
              <a:rPr lang="en-IN" sz="1900" dirty="0"/>
              <a:t>Financial and Credit Information</a:t>
            </a:r>
          </a:p>
          <a:p>
            <a:pPr marL="514350" lvl="0" indent="-400050" algn="l" rtl="0">
              <a:lnSpc>
                <a:spcPct val="150000"/>
              </a:lnSpc>
              <a:spcBef>
                <a:spcPts val="1000"/>
              </a:spcBef>
              <a:spcAft>
                <a:spcPts val="0"/>
              </a:spcAft>
              <a:buSzPts val="1800"/>
              <a:buFont typeface="+mj-lt"/>
              <a:buAutoNum type="romanLcPeriod"/>
            </a:pPr>
            <a:r>
              <a:rPr lang="en-US" sz="1900" dirty="0"/>
              <a:t>Credit History and Loan Information </a:t>
            </a:r>
            <a:endParaRPr lang="en-IN" sz="1900" dirty="0"/>
          </a:p>
          <a:p>
            <a:pPr marL="514350" lvl="0" indent="-400050" algn="l" rtl="0">
              <a:lnSpc>
                <a:spcPct val="150000"/>
              </a:lnSpc>
              <a:spcBef>
                <a:spcPts val="1000"/>
              </a:spcBef>
              <a:spcAft>
                <a:spcPts val="0"/>
              </a:spcAft>
              <a:buSzPts val="1800"/>
              <a:buFont typeface="+mj-lt"/>
              <a:buAutoNum type="romanLcPeriod"/>
            </a:pPr>
            <a:r>
              <a:rPr lang="en-IN" sz="1900" dirty="0"/>
              <a:t>Loan Attributes</a:t>
            </a:r>
          </a:p>
          <a:p>
            <a:pPr marL="514350" lvl="0" indent="-400050" algn="l" rtl="0">
              <a:lnSpc>
                <a:spcPct val="150000"/>
              </a:lnSpc>
              <a:spcBef>
                <a:spcPts val="1000"/>
              </a:spcBef>
              <a:spcAft>
                <a:spcPts val="0"/>
              </a:spcAft>
              <a:buSzPts val="1800"/>
              <a:buFont typeface="+mj-lt"/>
              <a:buAutoNum type="romanLcPeriod"/>
            </a:pPr>
            <a:r>
              <a:rPr lang="en-IN" sz="1900" dirty="0"/>
              <a:t>Target Variables</a:t>
            </a:r>
            <a:endParaRPr lang="en-US" sz="1900" dirty="0"/>
          </a:p>
          <a:p>
            <a:pPr marL="114300" lvl="0" indent="0" algn="l" rtl="0">
              <a:lnSpc>
                <a:spcPct val="150000"/>
              </a:lnSpc>
              <a:spcBef>
                <a:spcPts val="1000"/>
              </a:spcBef>
              <a:spcAft>
                <a:spcPts val="0"/>
              </a:spcAft>
              <a:buSzPts val="1800"/>
              <a:buNone/>
            </a:pPr>
            <a:endParaRPr lang="en-US" sz="1600" dirty="0"/>
          </a:p>
          <a:p>
            <a:pPr marL="114300" lvl="0" indent="0" algn="l" rtl="0">
              <a:lnSpc>
                <a:spcPct val="150000"/>
              </a:lnSpc>
              <a:spcBef>
                <a:spcPts val="1000"/>
              </a:spcBef>
              <a:spcAft>
                <a:spcPts val="0"/>
              </a:spcAft>
              <a:buSzPts val="1800"/>
              <a:buNone/>
            </a:pPr>
            <a:r>
              <a:rPr lang="en-US" sz="1600" dirty="0"/>
              <a:t> </a:t>
            </a:r>
            <a:endParaRPr sz="2200" dirty="0"/>
          </a:p>
        </p:txBody>
      </p:sp>
      <p:sp>
        <p:nvSpPr>
          <p:cNvPr id="181" name="Google Shape;181;p23">
            <a:extLst>
              <a:ext uri="{FF2B5EF4-FFF2-40B4-BE49-F238E27FC236}">
                <a16:creationId xmlns:a16="http://schemas.microsoft.com/office/drawing/2014/main" id="{C2EF3E20-92DE-2DAD-E054-994C4CC8D3C9}"/>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Tree>
    <p:extLst>
      <p:ext uri="{BB962C8B-B14F-4D97-AF65-F5344CB8AC3E}">
        <p14:creationId xmlns:p14="http://schemas.microsoft.com/office/powerpoint/2010/main" val="27524448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DD08C796-D01C-56BD-260C-F43EF3D9E450}"/>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FCA159D8-DB72-2545-E13B-A7CC9331511C}"/>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Methodology</a:t>
            </a:r>
            <a:endParaRPr dirty="0"/>
          </a:p>
        </p:txBody>
      </p:sp>
      <p:sp>
        <p:nvSpPr>
          <p:cNvPr id="180" name="Google Shape;180;p23">
            <a:extLst>
              <a:ext uri="{FF2B5EF4-FFF2-40B4-BE49-F238E27FC236}">
                <a16:creationId xmlns:a16="http://schemas.microsoft.com/office/drawing/2014/main" id="{71854941-4668-FE98-86AB-66E1020A6CB6}"/>
              </a:ext>
            </a:extLst>
          </p:cNvPr>
          <p:cNvSpPr txBox="1">
            <a:spLocks noGrp="1"/>
          </p:cNvSpPr>
          <p:nvPr>
            <p:ph type="body" idx="1"/>
          </p:nvPr>
        </p:nvSpPr>
        <p:spPr>
          <a:xfrm>
            <a:off x="202932" y="1501542"/>
            <a:ext cx="4734827" cy="4656033"/>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sz="1800" b="1" dirty="0"/>
              <a:t>Supervised Learning</a:t>
            </a:r>
            <a:r>
              <a:rPr lang="en-IN" sz="1800" dirty="0"/>
              <a:t>:</a:t>
            </a:r>
            <a:endParaRPr lang="en-US" sz="1800" dirty="0"/>
          </a:p>
          <a:p>
            <a:pPr lvl="1">
              <a:lnSpc>
                <a:spcPct val="150000"/>
              </a:lnSpc>
              <a:spcBef>
                <a:spcPts val="1000"/>
              </a:spcBef>
            </a:pPr>
            <a:r>
              <a:rPr lang="en-IN" sz="1800" dirty="0"/>
              <a:t>Classification for </a:t>
            </a:r>
            <a:r>
              <a:rPr lang="en-IN" sz="1800" dirty="0" err="1"/>
              <a:t>LoanApproved</a:t>
            </a:r>
            <a:r>
              <a:rPr lang="en-IN" sz="1800" dirty="0"/>
              <a:t>:</a:t>
            </a:r>
          </a:p>
          <a:p>
            <a:pPr lvl="2">
              <a:lnSpc>
                <a:spcPct val="150000"/>
              </a:lnSpc>
              <a:spcBef>
                <a:spcPts val="1000"/>
              </a:spcBef>
            </a:pPr>
            <a:r>
              <a:rPr lang="en-US" sz="1800" dirty="0"/>
              <a:t>KNN (with and without </a:t>
            </a:r>
            <a:r>
              <a:rPr lang="en-US" sz="1800" dirty="0" err="1"/>
              <a:t>Mahalanobis</a:t>
            </a:r>
            <a:r>
              <a:rPr lang="en-US" sz="1800" dirty="0"/>
              <a:t>)</a:t>
            </a:r>
          </a:p>
          <a:p>
            <a:pPr lvl="2">
              <a:lnSpc>
                <a:spcPct val="150000"/>
              </a:lnSpc>
              <a:spcBef>
                <a:spcPts val="1000"/>
              </a:spcBef>
            </a:pPr>
            <a:r>
              <a:rPr lang="en-US" sz="1800" dirty="0"/>
              <a:t>Logistic Regression</a:t>
            </a:r>
          </a:p>
          <a:p>
            <a:pPr lvl="2">
              <a:lnSpc>
                <a:spcPct val="150000"/>
              </a:lnSpc>
              <a:spcBef>
                <a:spcPts val="1000"/>
              </a:spcBef>
            </a:pPr>
            <a:r>
              <a:rPr lang="en-US" sz="1800" dirty="0"/>
              <a:t>SVM (RBF + Poly)</a:t>
            </a:r>
          </a:p>
          <a:p>
            <a:pPr lvl="2">
              <a:lnSpc>
                <a:spcPct val="150000"/>
              </a:lnSpc>
              <a:spcBef>
                <a:spcPts val="1000"/>
              </a:spcBef>
            </a:pPr>
            <a:r>
              <a:rPr lang="en-US" sz="1800" dirty="0"/>
              <a:t>Neural Network</a:t>
            </a:r>
          </a:p>
          <a:p>
            <a:pPr lvl="2">
              <a:lnSpc>
                <a:spcPct val="150000"/>
              </a:lnSpc>
              <a:spcBef>
                <a:spcPts val="1000"/>
              </a:spcBef>
            </a:pPr>
            <a:endParaRPr lang="en-US" sz="1800" dirty="0"/>
          </a:p>
          <a:p>
            <a:pPr marL="114300" lvl="0" indent="0" algn="l" rtl="0">
              <a:lnSpc>
                <a:spcPct val="150000"/>
              </a:lnSpc>
              <a:spcBef>
                <a:spcPts val="1000"/>
              </a:spcBef>
              <a:spcAft>
                <a:spcPts val="0"/>
              </a:spcAft>
              <a:buSzPts val="1800"/>
              <a:buNone/>
            </a:pPr>
            <a:r>
              <a:rPr lang="en-US" sz="1800" dirty="0"/>
              <a:t> </a:t>
            </a:r>
            <a:endParaRPr sz="1800" dirty="0"/>
          </a:p>
        </p:txBody>
      </p:sp>
      <p:sp>
        <p:nvSpPr>
          <p:cNvPr id="181" name="Google Shape;181;p23">
            <a:extLst>
              <a:ext uri="{FF2B5EF4-FFF2-40B4-BE49-F238E27FC236}">
                <a16:creationId xmlns:a16="http://schemas.microsoft.com/office/drawing/2014/main" id="{0677371E-4C16-43FD-EE27-0A4A739E54DB}"/>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AB78A408-1C31-9E1E-795B-A22791C662B2}"/>
              </a:ext>
            </a:extLst>
          </p:cNvPr>
          <p:cNvSpPr txBox="1">
            <a:spLocks/>
          </p:cNvSpPr>
          <p:nvPr/>
        </p:nvSpPr>
        <p:spPr>
          <a:xfrm>
            <a:off x="4466122" y="1501542"/>
            <a:ext cx="4167739" cy="475488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marL="457200" lvl="0" indent="-342900" algn="l" rtl="0">
              <a:lnSpc>
                <a:spcPct val="150000"/>
              </a:lnSpc>
              <a:spcBef>
                <a:spcPts val="1000"/>
              </a:spcBef>
              <a:spcAft>
                <a:spcPts val="0"/>
              </a:spcAft>
              <a:buSzPts val="1800"/>
              <a:buChar char="•"/>
            </a:pPr>
            <a:r>
              <a:rPr lang="en-IN" sz="1800" b="1" dirty="0"/>
              <a:t>Supervised Learning</a:t>
            </a:r>
            <a:r>
              <a:rPr lang="en-IN" sz="1800" dirty="0"/>
              <a:t>:</a:t>
            </a:r>
            <a:endParaRPr lang="en-US" sz="1800" dirty="0"/>
          </a:p>
          <a:p>
            <a:pPr lvl="1">
              <a:lnSpc>
                <a:spcPct val="150000"/>
              </a:lnSpc>
              <a:spcBef>
                <a:spcPts val="1000"/>
              </a:spcBef>
            </a:pPr>
            <a:r>
              <a:rPr lang="en-IN" sz="1800" dirty="0"/>
              <a:t>Regression for </a:t>
            </a:r>
            <a:r>
              <a:rPr lang="en-IN" sz="1800" dirty="0" err="1"/>
              <a:t>RiskScore</a:t>
            </a:r>
            <a:r>
              <a:rPr lang="en-IN" sz="1800" dirty="0"/>
              <a:t>:</a:t>
            </a:r>
          </a:p>
          <a:p>
            <a:pPr lvl="2">
              <a:lnSpc>
                <a:spcPct val="150000"/>
              </a:lnSpc>
              <a:spcBef>
                <a:spcPts val="1000"/>
              </a:spcBef>
            </a:pPr>
            <a:r>
              <a:rPr lang="en-IN" sz="1800" dirty="0"/>
              <a:t>Linear and Polynomial Regression</a:t>
            </a:r>
          </a:p>
          <a:p>
            <a:pPr lvl="2">
              <a:lnSpc>
                <a:spcPct val="150000"/>
              </a:lnSpc>
              <a:spcBef>
                <a:spcPts val="1000"/>
              </a:spcBef>
            </a:pPr>
            <a:r>
              <a:rPr lang="en-US" sz="1800" dirty="0"/>
              <a:t>Random Forest Regressor</a:t>
            </a:r>
          </a:p>
          <a:p>
            <a:pPr lvl="2">
              <a:lnSpc>
                <a:spcPct val="150000"/>
              </a:lnSpc>
              <a:spcBef>
                <a:spcPts val="1000"/>
              </a:spcBef>
            </a:pPr>
            <a:r>
              <a:rPr lang="en-US" sz="1800" dirty="0" err="1"/>
              <a:t>XGBoost</a:t>
            </a:r>
            <a:endParaRPr lang="en-US" sz="1800" dirty="0"/>
          </a:p>
          <a:p>
            <a:pPr lvl="2">
              <a:lnSpc>
                <a:spcPct val="150000"/>
              </a:lnSpc>
              <a:spcBef>
                <a:spcPts val="1000"/>
              </a:spcBef>
            </a:pPr>
            <a:r>
              <a:rPr lang="en-US" sz="1800" dirty="0"/>
              <a:t>Neural Networks</a:t>
            </a:r>
          </a:p>
          <a:p>
            <a:pPr marL="114300" indent="0">
              <a:lnSpc>
                <a:spcPct val="150000"/>
              </a:lnSpc>
              <a:buFont typeface="Arial"/>
              <a:buNone/>
            </a:pPr>
            <a:endParaRPr lang="en-US" sz="1600" dirty="0"/>
          </a:p>
          <a:p>
            <a:pPr marL="114300" indent="0">
              <a:lnSpc>
                <a:spcPct val="150000"/>
              </a:lnSpc>
              <a:buFont typeface="Arial"/>
              <a:buNone/>
            </a:pPr>
            <a:r>
              <a:rPr lang="en-US" sz="1600" dirty="0"/>
              <a:t> </a:t>
            </a:r>
            <a:endParaRPr lang="en-US" sz="2200" dirty="0"/>
          </a:p>
        </p:txBody>
      </p:sp>
      <p:sp>
        <p:nvSpPr>
          <p:cNvPr id="5" name="Google Shape;180;p23">
            <a:extLst>
              <a:ext uri="{FF2B5EF4-FFF2-40B4-BE49-F238E27FC236}">
                <a16:creationId xmlns:a16="http://schemas.microsoft.com/office/drawing/2014/main" id="{4C3A8C2F-B62B-D533-311F-6A99B1E5C994}"/>
              </a:ext>
            </a:extLst>
          </p:cNvPr>
          <p:cNvSpPr txBox="1">
            <a:spLocks/>
          </p:cNvSpPr>
          <p:nvPr/>
        </p:nvSpPr>
        <p:spPr>
          <a:xfrm>
            <a:off x="8296977" y="1501542"/>
            <a:ext cx="3692091" cy="2695074"/>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US" sz="1800" b="1"/>
              <a:t>Unsupervised Learning</a:t>
            </a:r>
            <a:r>
              <a:rPr lang="en-US" sz="1800"/>
              <a:t>:</a:t>
            </a:r>
          </a:p>
          <a:p>
            <a:pPr lvl="1">
              <a:lnSpc>
                <a:spcPct val="150000"/>
              </a:lnSpc>
              <a:spcBef>
                <a:spcPts val="1000"/>
              </a:spcBef>
            </a:pPr>
            <a:r>
              <a:rPr lang="en-US" sz="1800"/>
              <a:t>K-Medoid</a:t>
            </a:r>
          </a:p>
          <a:p>
            <a:pPr lvl="1">
              <a:lnSpc>
                <a:spcPct val="150000"/>
              </a:lnSpc>
              <a:spcBef>
                <a:spcPts val="1000"/>
              </a:spcBef>
            </a:pPr>
            <a:r>
              <a:rPr lang="en-US" sz="1800"/>
              <a:t>DBSCAN</a:t>
            </a:r>
          </a:p>
          <a:p>
            <a:pPr lvl="1">
              <a:lnSpc>
                <a:spcPct val="150000"/>
              </a:lnSpc>
              <a:spcBef>
                <a:spcPts val="1000"/>
              </a:spcBef>
            </a:pPr>
            <a:r>
              <a:rPr lang="en-US" sz="1800"/>
              <a:t>Hierarchical Clustering</a:t>
            </a:r>
          </a:p>
          <a:p>
            <a:pPr marL="114300" indent="0">
              <a:lnSpc>
                <a:spcPct val="150000"/>
              </a:lnSpc>
              <a:buFont typeface="Arial"/>
              <a:buNone/>
            </a:pPr>
            <a:r>
              <a:rPr lang="en-US" sz="1800"/>
              <a:t> </a:t>
            </a:r>
            <a:endParaRPr lang="en-US" sz="1800" dirty="0"/>
          </a:p>
        </p:txBody>
      </p:sp>
    </p:spTree>
    <p:extLst>
      <p:ext uri="{BB962C8B-B14F-4D97-AF65-F5344CB8AC3E}">
        <p14:creationId xmlns:p14="http://schemas.microsoft.com/office/powerpoint/2010/main" val="22985300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9A8F187-76CA-0505-FA8B-EA5D1D7F4A51}"/>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2963D16C-95B1-96AA-BA66-013FB6210EAA}"/>
              </a:ext>
            </a:extLst>
          </p:cNvPr>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Experimental Setup</a:t>
            </a:r>
            <a:endParaRPr dirty="0"/>
          </a:p>
        </p:txBody>
      </p:sp>
      <p:sp>
        <p:nvSpPr>
          <p:cNvPr id="180" name="Google Shape;180;p23">
            <a:extLst>
              <a:ext uri="{FF2B5EF4-FFF2-40B4-BE49-F238E27FC236}">
                <a16:creationId xmlns:a16="http://schemas.microsoft.com/office/drawing/2014/main" id="{520325A1-9A57-24AC-E3D3-23A9D8241861}"/>
              </a:ext>
            </a:extLst>
          </p:cNvPr>
          <p:cNvSpPr txBox="1">
            <a:spLocks noGrp="1"/>
          </p:cNvSpPr>
          <p:nvPr>
            <p:ph type="body" idx="1"/>
          </p:nvPr>
        </p:nvSpPr>
        <p:spPr>
          <a:xfrm>
            <a:off x="838200" y="1597794"/>
            <a:ext cx="11085576" cy="4716379"/>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US" sz="1600" b="1" dirty="0"/>
              <a:t>Columns with multiple classes: </a:t>
            </a:r>
            <a:r>
              <a:rPr lang="en-US" sz="1600" dirty="0"/>
              <a:t>The columns with multiple classes as strings were converted to </a:t>
            </a:r>
            <a:r>
              <a:rPr lang="en-US" sz="1600" b="1" i="1" u="sng" dirty="0"/>
              <a:t>integer labels </a:t>
            </a:r>
            <a:r>
              <a:rPr lang="en-US" sz="1600" dirty="0"/>
              <a:t>and </a:t>
            </a:r>
            <a:r>
              <a:rPr lang="en-US" sz="1600" b="1" i="1" u="sng" dirty="0"/>
              <a:t>one-hot encodings </a:t>
            </a:r>
            <a:r>
              <a:rPr lang="en-US" sz="1600" dirty="0"/>
              <a:t>in separate datasets.</a:t>
            </a:r>
          </a:p>
          <a:p>
            <a:pPr marL="457200" lvl="0" indent="-342900" algn="l" rtl="0">
              <a:lnSpc>
                <a:spcPct val="150000"/>
              </a:lnSpc>
              <a:spcBef>
                <a:spcPts val="1000"/>
              </a:spcBef>
              <a:spcAft>
                <a:spcPts val="0"/>
              </a:spcAft>
              <a:buSzPts val="1800"/>
              <a:buChar char="•"/>
            </a:pPr>
            <a:r>
              <a:rPr lang="en-US" sz="1600" b="1" dirty="0"/>
              <a:t>Duplicate and Missing Values: </a:t>
            </a:r>
            <a:r>
              <a:rPr lang="en-US" sz="1600" dirty="0"/>
              <a:t>No duplicate rows or rows with missing values were found.</a:t>
            </a:r>
          </a:p>
          <a:p>
            <a:pPr marL="457200" lvl="0" indent="-342900" algn="l" rtl="0">
              <a:lnSpc>
                <a:spcPct val="150000"/>
              </a:lnSpc>
              <a:spcBef>
                <a:spcPts val="1000"/>
              </a:spcBef>
              <a:spcAft>
                <a:spcPts val="0"/>
              </a:spcAft>
              <a:buSzPts val="1800"/>
              <a:buChar char="•"/>
            </a:pPr>
            <a:r>
              <a:rPr lang="en-US" sz="1600" b="1" dirty="0"/>
              <a:t>Train-Validation-Test Split: </a:t>
            </a:r>
            <a:r>
              <a:rPr lang="en-US" sz="1600" dirty="0"/>
              <a:t>We used a 60-20-20 split which resulted in a training set with 12000 examples and validation and test sets with 4000 examples each.</a:t>
            </a:r>
          </a:p>
          <a:p>
            <a:pPr marL="457200" lvl="0" indent="-342900" algn="l" rtl="0">
              <a:lnSpc>
                <a:spcPct val="150000"/>
              </a:lnSpc>
              <a:spcBef>
                <a:spcPts val="1000"/>
              </a:spcBef>
              <a:spcAft>
                <a:spcPts val="0"/>
              </a:spcAft>
              <a:buSzPts val="1800"/>
              <a:buChar char="•"/>
            </a:pPr>
            <a:r>
              <a:rPr lang="en-US" sz="1600" b="1" dirty="0"/>
              <a:t>Outlier Processing:</a:t>
            </a:r>
            <a:r>
              <a:rPr lang="en-US" sz="1600" dirty="0"/>
              <a:t> The boxplot showed presence of many outliers but they were not removed since they indicate valid data points. Hence, we used </a:t>
            </a:r>
            <a:r>
              <a:rPr lang="en-US" sz="1600" dirty="0" err="1"/>
              <a:t>sklearn’s</a:t>
            </a:r>
            <a:r>
              <a:rPr lang="en-US" sz="1600" dirty="0"/>
              <a:t> </a:t>
            </a:r>
            <a:r>
              <a:rPr lang="en-US" sz="1600" dirty="0" err="1"/>
              <a:t>RobustScaler</a:t>
            </a:r>
            <a:r>
              <a:rPr lang="en-US" sz="1600" dirty="0"/>
              <a:t> which scales using IQR and median.</a:t>
            </a:r>
            <a:endParaRPr lang="en-US" sz="1600" b="1" dirty="0"/>
          </a:p>
          <a:p>
            <a:pPr marL="457200" lvl="0" indent="-342900" algn="l" rtl="0">
              <a:lnSpc>
                <a:spcPct val="150000"/>
              </a:lnSpc>
              <a:spcBef>
                <a:spcPts val="1000"/>
              </a:spcBef>
              <a:spcAft>
                <a:spcPts val="0"/>
              </a:spcAft>
              <a:buSzPts val="1800"/>
              <a:buChar char="•"/>
            </a:pPr>
            <a:r>
              <a:rPr lang="en-US" sz="1600" b="1" dirty="0"/>
              <a:t>Dimensional Reduction: </a:t>
            </a:r>
            <a:r>
              <a:rPr lang="en-US" sz="1600" dirty="0"/>
              <a:t>The column </a:t>
            </a:r>
            <a:r>
              <a:rPr lang="en-US" sz="1600" dirty="0" err="1"/>
              <a:t>ApplicationDate</a:t>
            </a:r>
            <a:r>
              <a:rPr lang="en-US" sz="1600" dirty="0"/>
              <a:t> was dropped since it does not affect </a:t>
            </a:r>
            <a:r>
              <a:rPr lang="en-US" sz="1600" dirty="0" err="1"/>
              <a:t>LoanApproved</a:t>
            </a:r>
            <a:r>
              <a:rPr lang="en-US" sz="1600" dirty="0"/>
              <a:t> or </a:t>
            </a:r>
            <a:r>
              <a:rPr lang="en-US" sz="1600" dirty="0" err="1"/>
              <a:t>RiskScore</a:t>
            </a:r>
            <a:r>
              <a:rPr lang="en-US" sz="1600" dirty="0"/>
              <a:t>. </a:t>
            </a:r>
            <a:r>
              <a:rPr lang="en-US" sz="1600" b="1" i="1" u="sng" dirty="0"/>
              <a:t>Principal Component Analysis </a:t>
            </a:r>
            <a:r>
              <a:rPr lang="en-US" sz="1600" dirty="0"/>
              <a:t>has been used to further reduce the dimensions of the data. For data with integer labels, dimensions have been reduced from 33 to 10, 15, 20, and 25. For data with one-hot encoding, dimensions have been reduced from 49 to 15, 20, 25, 30, and 35.</a:t>
            </a:r>
            <a:endParaRPr sz="1600" dirty="0"/>
          </a:p>
        </p:txBody>
      </p:sp>
      <p:sp>
        <p:nvSpPr>
          <p:cNvPr id="181" name="Google Shape;181;p23">
            <a:extLst>
              <a:ext uri="{FF2B5EF4-FFF2-40B4-BE49-F238E27FC236}">
                <a16:creationId xmlns:a16="http://schemas.microsoft.com/office/drawing/2014/main" id="{549E4677-CD8B-C5BD-3E5E-7DA02F8DBD19}"/>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Tree>
    <p:extLst>
      <p:ext uri="{BB962C8B-B14F-4D97-AF65-F5344CB8AC3E}">
        <p14:creationId xmlns:p14="http://schemas.microsoft.com/office/powerpoint/2010/main" val="3642028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14D4480-FA3B-4CBB-33CF-00DD776A2CDC}"/>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B072BA7A-AB0B-132B-9033-38DE23B7B62B}"/>
              </a:ext>
            </a:extLst>
          </p:cNvPr>
          <p:cNvSpPr txBox="1">
            <a:spLocks noGrp="1"/>
          </p:cNvSpPr>
          <p:nvPr>
            <p:ph type="title"/>
          </p:nvPr>
        </p:nvSpPr>
        <p:spPr>
          <a:xfrm>
            <a:off x="838200" y="365125"/>
            <a:ext cx="10515600"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ED3EB84D-D57B-CCBD-5602-03082328CA65}"/>
              </a:ext>
            </a:extLst>
          </p:cNvPr>
          <p:cNvSpPr txBox="1">
            <a:spLocks noGrp="1"/>
          </p:cNvSpPr>
          <p:nvPr>
            <p:ph type="body" idx="1"/>
          </p:nvPr>
        </p:nvSpPr>
        <p:spPr>
          <a:xfrm>
            <a:off x="838200" y="1825625"/>
            <a:ext cx="4330566" cy="43512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Classification:</a:t>
            </a:r>
          </a:p>
          <a:p>
            <a:pPr lvl="1">
              <a:lnSpc>
                <a:spcPct val="150000"/>
              </a:lnSpc>
              <a:spcBef>
                <a:spcPts val="1000"/>
              </a:spcBef>
            </a:pPr>
            <a:r>
              <a:rPr lang="en-IN" dirty="0"/>
              <a:t>Analysis of correlation of features with </a:t>
            </a:r>
            <a:r>
              <a:rPr lang="en-IN" dirty="0" err="1"/>
              <a:t>LoanApproved</a:t>
            </a:r>
            <a:r>
              <a:rPr lang="en-IN" dirty="0"/>
              <a:t>.</a:t>
            </a:r>
            <a:endParaRPr dirty="0"/>
          </a:p>
        </p:txBody>
      </p:sp>
      <p:sp>
        <p:nvSpPr>
          <p:cNvPr id="181" name="Google Shape;181;p23">
            <a:extLst>
              <a:ext uri="{FF2B5EF4-FFF2-40B4-BE49-F238E27FC236}">
                <a16:creationId xmlns:a16="http://schemas.microsoft.com/office/drawing/2014/main" id="{AC8BECA0-F808-B270-82E6-80F0E7B8DA61}"/>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pic>
        <p:nvPicPr>
          <p:cNvPr id="3" name="Picture 2">
            <a:extLst>
              <a:ext uri="{FF2B5EF4-FFF2-40B4-BE49-F238E27FC236}">
                <a16:creationId xmlns:a16="http://schemas.microsoft.com/office/drawing/2014/main" id="{6D533E26-8687-306C-96C6-75080C79668E}"/>
              </a:ext>
            </a:extLst>
          </p:cNvPr>
          <p:cNvPicPr>
            <a:picLocks noChangeAspect="1"/>
          </p:cNvPicPr>
          <p:nvPr/>
        </p:nvPicPr>
        <p:blipFill>
          <a:blip r:embed="rId3"/>
          <a:stretch>
            <a:fillRect/>
          </a:stretch>
        </p:blipFill>
        <p:spPr>
          <a:xfrm>
            <a:off x="5005658" y="796679"/>
            <a:ext cx="6897063" cy="5495650"/>
          </a:xfrm>
          <a:prstGeom prst="rect">
            <a:avLst/>
          </a:prstGeom>
        </p:spPr>
      </p:pic>
    </p:spTree>
    <p:extLst>
      <p:ext uri="{BB962C8B-B14F-4D97-AF65-F5344CB8AC3E}">
        <p14:creationId xmlns:p14="http://schemas.microsoft.com/office/powerpoint/2010/main" val="33524637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CC79B19B-CE7E-BE15-C5D1-609A9358EC6B}"/>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FED310ED-C48C-FC08-59FE-A201CE84D48E}"/>
              </a:ext>
            </a:extLst>
          </p:cNvPr>
          <p:cNvSpPr txBox="1">
            <a:spLocks noGrp="1"/>
          </p:cNvSpPr>
          <p:nvPr>
            <p:ph type="title"/>
          </p:nvPr>
        </p:nvSpPr>
        <p:spPr>
          <a:xfrm>
            <a:off x="838200" y="365125"/>
            <a:ext cx="10515600"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E7C479ED-F24E-08D6-56AB-A77759DC338E}"/>
              </a:ext>
            </a:extLst>
          </p:cNvPr>
          <p:cNvSpPr txBox="1">
            <a:spLocks noGrp="1"/>
          </p:cNvSpPr>
          <p:nvPr>
            <p:ph type="body" idx="1"/>
          </p:nvPr>
        </p:nvSpPr>
        <p:spPr>
          <a:xfrm>
            <a:off x="838200" y="1825625"/>
            <a:ext cx="4330566" cy="4351200"/>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Regression:</a:t>
            </a:r>
          </a:p>
          <a:p>
            <a:pPr lvl="1">
              <a:lnSpc>
                <a:spcPct val="150000"/>
              </a:lnSpc>
              <a:spcBef>
                <a:spcPts val="1000"/>
              </a:spcBef>
            </a:pPr>
            <a:r>
              <a:rPr lang="en-IN" dirty="0"/>
              <a:t>Analysis of correlation of features with </a:t>
            </a:r>
            <a:r>
              <a:rPr lang="en-IN" dirty="0" err="1"/>
              <a:t>RiskScore</a:t>
            </a:r>
            <a:r>
              <a:rPr lang="en-IN" dirty="0"/>
              <a:t>.</a:t>
            </a:r>
            <a:endParaRPr dirty="0"/>
          </a:p>
        </p:txBody>
      </p:sp>
      <p:sp>
        <p:nvSpPr>
          <p:cNvPr id="181" name="Google Shape;181;p23">
            <a:extLst>
              <a:ext uri="{FF2B5EF4-FFF2-40B4-BE49-F238E27FC236}">
                <a16:creationId xmlns:a16="http://schemas.microsoft.com/office/drawing/2014/main" id="{1BBD406D-2595-6177-ADA5-781D4FE1C029}"/>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pic>
        <p:nvPicPr>
          <p:cNvPr id="4" name="Picture 3">
            <a:extLst>
              <a:ext uri="{FF2B5EF4-FFF2-40B4-BE49-F238E27FC236}">
                <a16:creationId xmlns:a16="http://schemas.microsoft.com/office/drawing/2014/main" id="{EB04164D-8768-482B-61CF-78BE92CA9737}"/>
              </a:ext>
            </a:extLst>
          </p:cNvPr>
          <p:cNvPicPr>
            <a:picLocks noChangeAspect="1"/>
          </p:cNvPicPr>
          <p:nvPr/>
        </p:nvPicPr>
        <p:blipFill>
          <a:blip r:embed="rId3"/>
          <a:stretch>
            <a:fillRect/>
          </a:stretch>
        </p:blipFill>
        <p:spPr>
          <a:xfrm>
            <a:off x="5384314" y="502866"/>
            <a:ext cx="6678767" cy="5990009"/>
          </a:xfrm>
          <a:prstGeom prst="rect">
            <a:avLst/>
          </a:prstGeom>
        </p:spPr>
      </p:pic>
    </p:spTree>
    <p:extLst>
      <p:ext uri="{BB962C8B-B14F-4D97-AF65-F5344CB8AC3E}">
        <p14:creationId xmlns:p14="http://schemas.microsoft.com/office/powerpoint/2010/main" val="12273849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8">
          <a:extLst>
            <a:ext uri="{FF2B5EF4-FFF2-40B4-BE49-F238E27FC236}">
              <a16:creationId xmlns:a16="http://schemas.microsoft.com/office/drawing/2014/main" id="{B57DCD06-E810-9AA3-081E-27F43302FCD8}"/>
            </a:ext>
          </a:extLst>
        </p:cNvPr>
        <p:cNvGrpSpPr/>
        <p:nvPr/>
      </p:nvGrpSpPr>
      <p:grpSpPr>
        <a:xfrm>
          <a:off x="0" y="0"/>
          <a:ext cx="0" cy="0"/>
          <a:chOff x="0" y="0"/>
          <a:chExt cx="0" cy="0"/>
        </a:xfrm>
      </p:grpSpPr>
      <p:sp>
        <p:nvSpPr>
          <p:cNvPr id="179" name="Google Shape;179;p23">
            <a:extLst>
              <a:ext uri="{FF2B5EF4-FFF2-40B4-BE49-F238E27FC236}">
                <a16:creationId xmlns:a16="http://schemas.microsoft.com/office/drawing/2014/main" id="{AC6BB2C8-35FE-F94F-307D-F86C38713B44}"/>
              </a:ext>
            </a:extLst>
          </p:cNvPr>
          <p:cNvSpPr txBox="1">
            <a:spLocks noGrp="1"/>
          </p:cNvSpPr>
          <p:nvPr>
            <p:ph type="title"/>
          </p:nvPr>
        </p:nvSpPr>
        <p:spPr>
          <a:xfrm>
            <a:off x="838200" y="365125"/>
            <a:ext cx="4696326" cy="1155667"/>
          </a:xfrm>
          <a:prstGeom prst="rect">
            <a:avLst/>
          </a:prstGeom>
        </p:spPr>
        <p:txBody>
          <a:bodyPr spcFirstLastPara="1" wrap="square" lIns="91425" tIns="45700" rIns="91425" bIns="45700" anchor="ctr" anchorCtr="0">
            <a:noAutofit/>
          </a:bodyPr>
          <a:lstStyle/>
          <a:p>
            <a:pPr marL="0" lvl="0" indent="0" algn="l" rtl="0">
              <a:spcBef>
                <a:spcPts val="0"/>
              </a:spcBef>
              <a:spcAft>
                <a:spcPts val="0"/>
              </a:spcAft>
              <a:buNone/>
            </a:pPr>
            <a:r>
              <a:rPr lang="en-US" dirty="0"/>
              <a:t>Result</a:t>
            </a:r>
            <a:endParaRPr dirty="0"/>
          </a:p>
        </p:txBody>
      </p:sp>
      <p:sp>
        <p:nvSpPr>
          <p:cNvPr id="180" name="Google Shape;180;p23">
            <a:extLst>
              <a:ext uri="{FF2B5EF4-FFF2-40B4-BE49-F238E27FC236}">
                <a16:creationId xmlns:a16="http://schemas.microsoft.com/office/drawing/2014/main" id="{448CE94E-7836-DF32-78EB-DDD3E7E14594}"/>
              </a:ext>
            </a:extLst>
          </p:cNvPr>
          <p:cNvSpPr txBox="1">
            <a:spLocks noGrp="1"/>
          </p:cNvSpPr>
          <p:nvPr>
            <p:ph type="body" idx="1"/>
          </p:nvPr>
        </p:nvSpPr>
        <p:spPr>
          <a:xfrm>
            <a:off x="654518" y="1289785"/>
            <a:ext cx="4880008" cy="5072514"/>
          </a:xfrm>
          <a:prstGeom prst="rect">
            <a:avLst/>
          </a:prstGeom>
        </p:spPr>
        <p:txBody>
          <a:bodyPr spcFirstLastPara="1" wrap="square" lIns="91425" tIns="45700" rIns="91425" bIns="45700" anchor="t" anchorCtr="0">
            <a:noAutofit/>
          </a:bodyPr>
          <a:lstStyle/>
          <a:p>
            <a:pPr marL="457200" lvl="0" indent="-342900" algn="l" rtl="0">
              <a:lnSpc>
                <a:spcPct val="150000"/>
              </a:lnSpc>
              <a:spcBef>
                <a:spcPts val="1000"/>
              </a:spcBef>
              <a:spcAft>
                <a:spcPts val="0"/>
              </a:spcAft>
              <a:buSzPts val="1800"/>
              <a:buChar char="•"/>
            </a:pPr>
            <a:r>
              <a:rPr lang="en-IN" b="1" dirty="0"/>
              <a:t>Classification:</a:t>
            </a:r>
          </a:p>
          <a:p>
            <a:pPr lvl="1">
              <a:lnSpc>
                <a:spcPct val="150000"/>
              </a:lnSpc>
              <a:spcBef>
                <a:spcPts val="1000"/>
              </a:spcBef>
            </a:pPr>
            <a:r>
              <a:rPr lang="en-IN" b="1" dirty="0"/>
              <a:t>KNN</a:t>
            </a:r>
          </a:p>
          <a:p>
            <a:pPr marL="571500" lvl="1" indent="0">
              <a:lnSpc>
                <a:spcPct val="150000"/>
              </a:lnSpc>
              <a:spcBef>
                <a:spcPts val="1000"/>
              </a:spcBef>
              <a:buNone/>
            </a:pPr>
            <a:r>
              <a:rPr lang="en-US" sz="1800" dirty="0"/>
              <a:t>Using </a:t>
            </a:r>
            <a:r>
              <a:rPr lang="en-US" sz="1800" dirty="0" err="1"/>
              <a:t>sklearn.neighbors</a:t>
            </a:r>
            <a:r>
              <a:rPr lang="en-US" sz="1800" dirty="0"/>
              <a:t>’ </a:t>
            </a:r>
            <a:r>
              <a:rPr lang="en-US" sz="1800" dirty="0" err="1"/>
              <a:t>KNeighborsClassifier</a:t>
            </a:r>
            <a:r>
              <a:rPr lang="en-US" sz="1800" dirty="0"/>
              <a:t> with k = 3, 5, 7, 11 and </a:t>
            </a:r>
            <a:r>
              <a:rPr lang="en-US" sz="1800" i="1" u="sng" dirty="0" err="1"/>
              <a:t>Mahalanobis</a:t>
            </a:r>
            <a:r>
              <a:rPr lang="en-US" sz="1800" dirty="0"/>
              <a:t> Variant, we got best </a:t>
            </a:r>
            <a:r>
              <a:rPr lang="en-US" sz="1800" b="1" dirty="0"/>
              <a:t>accuracy of 82.50% </a:t>
            </a:r>
            <a:r>
              <a:rPr lang="en-US" sz="1800" dirty="0"/>
              <a:t>and </a:t>
            </a:r>
            <a:r>
              <a:rPr lang="en-US" sz="1800" b="1" dirty="0"/>
              <a:t>precision of 81.84% </a:t>
            </a:r>
            <a:r>
              <a:rPr lang="en-US" sz="1800" dirty="0"/>
              <a:t>at </a:t>
            </a:r>
            <a:r>
              <a:rPr lang="en-US" sz="1800" b="1" i="1" u="sng" dirty="0"/>
              <a:t>k = 11</a:t>
            </a:r>
            <a:r>
              <a:rPr lang="en-US" sz="1800" dirty="0"/>
              <a:t>, best </a:t>
            </a:r>
            <a:r>
              <a:rPr lang="en-US" sz="1800" b="1" dirty="0"/>
              <a:t>recall of 44.35% </a:t>
            </a:r>
            <a:r>
              <a:rPr lang="en-US" sz="1800" dirty="0"/>
              <a:t>and best </a:t>
            </a:r>
            <a:r>
              <a:rPr lang="en-US" sz="1800" b="1" dirty="0"/>
              <a:t>F1-score of 52.65% </a:t>
            </a:r>
            <a:r>
              <a:rPr lang="en-US" sz="1800" dirty="0"/>
              <a:t>on test data.</a:t>
            </a:r>
            <a:endParaRPr lang="en-IN" sz="1800" dirty="0"/>
          </a:p>
          <a:p>
            <a:pPr marL="571500" lvl="1" indent="0">
              <a:lnSpc>
                <a:spcPct val="150000"/>
              </a:lnSpc>
              <a:spcBef>
                <a:spcPts val="1000"/>
              </a:spcBef>
              <a:buNone/>
            </a:pPr>
            <a:endParaRPr lang="en-IN" b="1" dirty="0"/>
          </a:p>
        </p:txBody>
      </p:sp>
      <p:sp>
        <p:nvSpPr>
          <p:cNvPr id="181" name="Google Shape;181;p23">
            <a:extLst>
              <a:ext uri="{FF2B5EF4-FFF2-40B4-BE49-F238E27FC236}">
                <a16:creationId xmlns:a16="http://schemas.microsoft.com/office/drawing/2014/main" id="{CC10552A-8CDD-D5D6-9BF9-DB582A2E3809}"/>
              </a:ext>
            </a:extLst>
          </p:cNvPr>
          <p:cNvSpPr txBox="1">
            <a:spLocks noGrp="1"/>
          </p:cNvSpPr>
          <p:nvPr>
            <p:ph type="body" idx="3"/>
          </p:nvPr>
        </p:nvSpPr>
        <p:spPr>
          <a:xfrm>
            <a:off x="0" y="0"/>
            <a:ext cx="9090000" cy="319800"/>
          </a:xfrm>
          <a:prstGeom prst="rect">
            <a:avLst/>
          </a:prstGeom>
        </p:spPr>
        <p:txBody>
          <a:bodyPr spcFirstLastPara="1" wrap="square" lIns="91425" tIns="45700" rIns="91425" bIns="45700" anchor="ctr" anchorCtr="0">
            <a:noAutofit/>
          </a:bodyPr>
          <a:lstStyle/>
          <a:p>
            <a:pPr marL="0" lvl="0" indent="0" algn="l" rtl="0">
              <a:spcBef>
                <a:spcPts val="1000"/>
              </a:spcBef>
              <a:spcAft>
                <a:spcPts val="0"/>
              </a:spcAft>
              <a:buNone/>
            </a:pPr>
            <a:r>
              <a:rPr lang="en-US"/>
              <a:t>Date:05/05/2025</a:t>
            </a:r>
            <a:endParaRPr/>
          </a:p>
        </p:txBody>
      </p:sp>
      <p:sp>
        <p:nvSpPr>
          <p:cNvPr id="2" name="Google Shape;180;p23">
            <a:extLst>
              <a:ext uri="{FF2B5EF4-FFF2-40B4-BE49-F238E27FC236}">
                <a16:creationId xmlns:a16="http://schemas.microsoft.com/office/drawing/2014/main" id="{813F02C3-10C0-D88B-FAD0-B8EA966E0B14}"/>
              </a:ext>
            </a:extLst>
          </p:cNvPr>
          <p:cNvSpPr txBox="1">
            <a:spLocks/>
          </p:cNvSpPr>
          <p:nvPr/>
        </p:nvSpPr>
        <p:spPr>
          <a:xfrm>
            <a:off x="6096000" y="1265722"/>
            <a:ext cx="5924350" cy="2163278"/>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Best Performing Dataset was with:</a:t>
            </a:r>
          </a:p>
          <a:p>
            <a:pPr lvl="1">
              <a:lnSpc>
                <a:spcPct val="150000"/>
              </a:lnSpc>
            </a:pPr>
            <a:r>
              <a:rPr lang="en-IN" sz="1800" dirty="0"/>
              <a:t>One-Hot Encoding </a:t>
            </a:r>
            <a:endParaRPr lang="en-IN" sz="1800" b="1" dirty="0"/>
          </a:p>
          <a:p>
            <a:pPr lvl="1">
              <a:lnSpc>
                <a:spcPct val="150000"/>
              </a:lnSpc>
            </a:pPr>
            <a:r>
              <a:rPr lang="en-IN" sz="1800" dirty="0"/>
              <a:t>Z-score normalization</a:t>
            </a:r>
            <a:endParaRPr lang="en-IN" sz="1800" b="1" dirty="0"/>
          </a:p>
          <a:p>
            <a:pPr lvl="1">
              <a:lnSpc>
                <a:spcPct val="150000"/>
              </a:lnSpc>
            </a:pPr>
            <a:endParaRPr lang="en-IN" b="1" dirty="0"/>
          </a:p>
          <a:p>
            <a:pPr lvl="1">
              <a:lnSpc>
                <a:spcPct val="150000"/>
              </a:lnSpc>
            </a:pPr>
            <a:endParaRPr lang="en-IN" b="1" dirty="0"/>
          </a:p>
        </p:txBody>
      </p:sp>
      <p:sp>
        <p:nvSpPr>
          <p:cNvPr id="3" name="Google Shape;180;p23">
            <a:extLst>
              <a:ext uri="{FF2B5EF4-FFF2-40B4-BE49-F238E27FC236}">
                <a16:creationId xmlns:a16="http://schemas.microsoft.com/office/drawing/2014/main" id="{9E7EE4E1-7732-1BBF-A291-D4EB8B0009B0}"/>
              </a:ext>
            </a:extLst>
          </p:cNvPr>
          <p:cNvSpPr txBox="1">
            <a:spLocks/>
          </p:cNvSpPr>
          <p:nvPr/>
        </p:nvSpPr>
        <p:spPr>
          <a:xfrm>
            <a:off x="6096000" y="3265370"/>
            <a:ext cx="5924350" cy="3000676"/>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1000"/>
              </a:spcBef>
              <a:spcAft>
                <a:spcPts val="0"/>
              </a:spcAft>
              <a:buClr>
                <a:schemeClr val="dk1"/>
              </a:buClr>
              <a:buSzPts val="1800"/>
              <a:buFont typeface="Arial"/>
              <a:buChar char="•"/>
              <a:defRPr sz="2800" b="0" i="0" u="none" strike="noStrike" cap="none">
                <a:solidFill>
                  <a:schemeClr val="dk1"/>
                </a:solidFill>
                <a:latin typeface="Open Sans"/>
                <a:ea typeface="Open Sans"/>
                <a:cs typeface="Open Sans"/>
                <a:sym typeface="Open Sans"/>
              </a:defRPr>
            </a:lvl1pPr>
            <a:lvl2pPr marL="914400" marR="0" lvl="1" indent="-342900" algn="l" rtl="0">
              <a:lnSpc>
                <a:spcPct val="100000"/>
              </a:lnSpc>
              <a:spcBef>
                <a:spcPts val="500"/>
              </a:spcBef>
              <a:spcAft>
                <a:spcPts val="0"/>
              </a:spcAft>
              <a:buClr>
                <a:schemeClr val="dk1"/>
              </a:buClr>
              <a:buSzPts val="1800"/>
              <a:buFont typeface="Arial"/>
              <a:buChar char="•"/>
              <a:defRPr sz="2400" b="0" i="0" u="none" strike="noStrike" cap="none">
                <a:solidFill>
                  <a:schemeClr val="dk1"/>
                </a:solidFill>
                <a:latin typeface="Open Sans"/>
                <a:ea typeface="Open Sans"/>
                <a:cs typeface="Open Sans"/>
                <a:sym typeface="Open Sans"/>
              </a:defRPr>
            </a:lvl2pPr>
            <a:lvl3pPr marL="1371600" marR="0" lvl="2" indent="-342900" algn="l" rtl="0">
              <a:lnSpc>
                <a:spcPct val="100000"/>
              </a:lnSpc>
              <a:spcBef>
                <a:spcPts val="500"/>
              </a:spcBef>
              <a:spcAft>
                <a:spcPts val="0"/>
              </a:spcAft>
              <a:buClr>
                <a:schemeClr val="dk1"/>
              </a:buClr>
              <a:buSzPts val="1800"/>
              <a:buFont typeface="Arial"/>
              <a:buChar char="•"/>
              <a:defRPr sz="2000" b="0" i="0" u="none" strike="noStrike" cap="none">
                <a:solidFill>
                  <a:schemeClr val="dk1"/>
                </a:solidFill>
                <a:latin typeface="Open Sans"/>
                <a:ea typeface="Open Sans"/>
                <a:cs typeface="Open Sans"/>
                <a:sym typeface="Open Sans"/>
              </a:defRPr>
            </a:lvl3pPr>
            <a:lvl4pPr marL="1828800" marR="0" lvl="3"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4pPr>
            <a:lvl5pPr marL="2286000" marR="0" lvl="4" indent="-342900" algn="l" rtl="0">
              <a:lnSpc>
                <a:spcPct val="10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Open Sans"/>
                <a:ea typeface="Open Sans"/>
                <a:cs typeface="Open Sans"/>
                <a:sym typeface="Open Sans"/>
              </a:defRPr>
            </a:lvl9pPr>
          </a:lstStyle>
          <a:p>
            <a:pPr>
              <a:lnSpc>
                <a:spcPct val="150000"/>
              </a:lnSpc>
            </a:pPr>
            <a:r>
              <a:rPr lang="en-IN" sz="2400" b="1" dirty="0"/>
              <a:t>The test Performance metrics are:</a:t>
            </a:r>
          </a:p>
          <a:p>
            <a:pPr lvl="1">
              <a:lnSpc>
                <a:spcPct val="150000"/>
              </a:lnSpc>
            </a:pPr>
            <a:r>
              <a:rPr lang="en-IN" sz="1800" dirty="0"/>
              <a:t>Accuracy: 82.50%</a:t>
            </a:r>
          </a:p>
          <a:p>
            <a:pPr lvl="1">
              <a:lnSpc>
                <a:spcPct val="150000"/>
              </a:lnSpc>
            </a:pPr>
            <a:r>
              <a:rPr lang="en-IN" sz="1800" dirty="0"/>
              <a:t>Precision: 81.84% </a:t>
            </a:r>
          </a:p>
          <a:p>
            <a:pPr lvl="1">
              <a:lnSpc>
                <a:spcPct val="150000"/>
              </a:lnSpc>
            </a:pPr>
            <a:r>
              <a:rPr lang="en-IN" sz="1800" dirty="0"/>
              <a:t>Recall: 34.41%</a:t>
            </a:r>
          </a:p>
          <a:p>
            <a:pPr lvl="1">
              <a:lnSpc>
                <a:spcPct val="150000"/>
              </a:lnSpc>
            </a:pPr>
            <a:r>
              <a:rPr lang="en-IN" sz="1800" dirty="0"/>
              <a:t>F1-Score: 48.45% </a:t>
            </a:r>
            <a:endParaRPr lang="en-IN" sz="1800" b="1" dirty="0"/>
          </a:p>
          <a:p>
            <a:pPr lvl="1">
              <a:lnSpc>
                <a:spcPct val="150000"/>
              </a:lnSpc>
            </a:pPr>
            <a:endParaRPr lang="en-IN" b="1" dirty="0"/>
          </a:p>
        </p:txBody>
      </p:sp>
    </p:spTree>
    <p:extLst>
      <p:ext uri="{BB962C8B-B14F-4D97-AF65-F5344CB8AC3E}">
        <p14:creationId xmlns:p14="http://schemas.microsoft.com/office/powerpoint/2010/main" val="619950799"/>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400</TotalTime>
  <Words>1549</Words>
  <Application>Microsoft Office PowerPoint</Application>
  <PresentationFormat>Widescreen</PresentationFormat>
  <Paragraphs>244</Paragraphs>
  <Slides>29</Slides>
  <Notes>29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Lato</vt:lpstr>
      <vt:lpstr>Arial</vt:lpstr>
      <vt:lpstr>Open Sans</vt:lpstr>
      <vt:lpstr>Calibri</vt:lpstr>
      <vt:lpstr>Office Theme</vt:lpstr>
      <vt:lpstr>CS209:Artificial Intelligence</vt:lpstr>
      <vt:lpstr>Outline</vt:lpstr>
      <vt:lpstr>Introduction</vt:lpstr>
      <vt:lpstr>Introduction</vt:lpstr>
      <vt:lpstr>Methodology</vt:lpstr>
      <vt:lpstr>Experimental Setup</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Result</vt:lpstr>
      <vt:lpstr>Conclusion</vt:lpstr>
      <vt:lpstr>Conclusion</vt:lpstr>
      <vt:lpstr>Future Scopes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AARIZ SHAIKH</dc:creator>
  <cp:lastModifiedBy>Raghuveer Verma</cp:lastModifiedBy>
  <cp:revision>7</cp:revision>
  <dcterms:modified xsi:type="dcterms:W3CDTF">2025-04-15T16:06:22Z</dcterms:modified>
</cp:coreProperties>
</file>