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1" r:id="rId6"/>
    <p:sldId id="260" r:id="rId7"/>
    <p:sldId id="290" r:id="rId8"/>
    <p:sldId id="289" r:id="rId9"/>
    <p:sldId id="263" r:id="rId10"/>
    <p:sldId id="264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</p:sldIdLst>
  <p:sldSz cx="12192000" cy="6858000"/>
  <p:notesSz cx="6858000" cy="9144000"/>
  <p:embeddedFontLst>
    <p:embeddedFont>
      <p:font typeface="Cascadia Code" panose="020B0609020000020004" pitchFamily="49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Open Sans" panose="020B0606030504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8994E5B0-BA11-88C6-5173-5FBB13C5F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30141CB9-6AC9-94B0-EFB8-3AE1BD18DE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B720A4A5-7AFC-CDEA-77B8-49D120F49F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968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BF2B3CF7-2F7E-FDA8-DF8F-0344730EA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12409C59-ED49-5D42-7568-0B6FDCACA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01B2B923-C70C-030B-E526-DCE72668A0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355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9E11BF21-E655-6418-C6E5-466ECECDB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5A934C90-D84C-0C89-C6B6-D8DBEC9DB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345A2A93-F3C4-B70D-B659-A0F7257D2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283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1101AF21-0AF5-326C-AF87-36E38F9B6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EC23E59D-B076-2FE2-CD24-5A1D89B27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50E4192E-ED92-94C1-9D01-BE3A916F3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70084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CFD642FB-2C6C-9221-E047-D5EDFF774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878C0F6F-CFB1-C79B-80F0-16DF0D7E3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20F8F625-4E1D-AA5B-119E-7B1039E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6141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A91329CB-C145-329F-F6DA-C14FF9E1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2E8EA933-16D6-2B52-B7FB-2276319CF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C4009D1F-A205-03C5-76EB-83983D81E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355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30B6695D-E82A-ABFA-166B-E3E5A3A8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D1852FA4-E381-0716-2127-DC97A5FEB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BDC4762F-446A-6B6B-2A65-16B9689315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5078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C3E2C9AE-30D8-BCF7-CE67-25D4DC9AB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6AFA4DD9-3B0D-52F2-568E-B69E34A38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4C1C269D-9C3F-5ECD-5ACA-6E4638691F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83251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F5FA7B6B-B8CD-3E40-A9C3-87585ED03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C212C8A3-BC5A-4311-4DD4-221E511BE0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9AF1EC87-3E85-2B87-25F7-47A3214C2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8148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251D061D-4AE3-1636-FA97-08FD9E0DE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87F856F3-D3DA-1345-E506-7FAF28987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1434A026-952D-7540-D83F-278327F62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5461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8D28A46F-B33B-6C8F-B727-796E7AE88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4A7FA3CD-9B1D-8FFE-781D-71B71B9276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290212A6-A2A9-1943-F54A-C06180DD39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6589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D9B71B0B-5D47-6847-35B4-C239A0BD5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7C7BA727-8E05-C30F-1E34-79C5C3BAD1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92BB7B7E-E07C-8DD2-CAC6-97566B687E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4613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0306D63C-C3EF-BC06-8E19-A0060AD8C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B13E6318-A30C-371F-71A0-2A2A872B5A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63D0C80C-F37A-E1AD-AFB5-F818B5F69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7787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7740810A-ABB0-2454-A480-619FD5078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0CE181F7-D21E-A232-4119-80ABCBCA92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2CB62230-36EC-622C-04E3-7132826E83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8752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87B80F19-4101-B478-A355-EF180EA2D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86A43F23-F614-5306-C2AF-9E631F830E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D11B546F-0DF7-BA72-7A06-58CFEF564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14697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C7657350-9390-C693-203A-73F9F3693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22BC9A84-3EB7-5A30-5C82-296DC5AE0F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C35AC9AB-96DC-EFD8-5173-EFB462EDA1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4469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E7FE7F0E-FB58-8887-C3BD-D82BFB62F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E2EA101A-1EB4-EE49-6104-8F55B95C0A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8FEE59E7-2C02-7A78-91F9-410C85C2DE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634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B17B5773-3236-BA27-F318-F11E7092C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87A7AB48-E4DA-74A7-6A5E-EB3A753BF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BC635AAA-89A6-3321-339C-FA3E152825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0947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B3FC149D-1C0D-A1EC-749A-985B3BE1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90B63C76-3FD3-E1E0-A059-D994E5044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070D826C-BCF1-F644-9A8C-280A6DE17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357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DD5CEC43-D695-B333-4359-1D7F78F08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4946ADEC-BF9D-B369-FF09-F8EE6D59E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02D08A2E-60AA-C3A5-28EA-40F8FF0AFB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274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30D7605A-1718-4DBC-5EC4-2C9D1C6A4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DC15CB13-BAE1-CC0A-0915-8FCFB843D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D79A4C9C-FB12-420C-1DE5-ECD8C6411C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7105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2AD4FAE7-5D26-68D9-7E58-67A08D9A0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450CB826-87AB-906B-8430-D22C7EC734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9ACA6B3F-8D06-664A-9473-2907A67DF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8665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5A2BD6FA-9CE9-EDB3-9380-5413B80CD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9280B52A-462A-024A-53D6-E47F51FF4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252DBC30-470C-B8F2-5132-CFA606D8F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4878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F776B32E-F2A8-4EAC-69D2-2BB49204D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B4EC0E03-7CB4-4FFA-6F1B-965AC68CE4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45324DDB-FBC0-298A-51BD-6911CB4673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900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2AF0CD9B-C33D-36CE-B0D9-18D76DEB8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693AE4D2-4C17-9C89-BBC6-E9454ED01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D517F24B-844F-D86C-F790-0A5E6467C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571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5F5195E7-E3C7-4469-DA9B-471DCC90A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A0BB85D3-04FF-901A-9ADA-C6C06E00C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F84C8A9D-FC8D-913F-1422-9BAD6F8BB9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5492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7F5D0F01-F77F-8CDE-EF13-E722CBC7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048A09B9-0537-21E3-2F8B-410D28CF04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C79466AD-F83B-9CE9-A150-03BF64CF51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1390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4B4932AA-5F92-A727-3146-A0760B4DA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CA1BC655-8106-B46F-9485-3A90DBE8A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0B56BB8A-CF70-5BB5-2CC0-3BF70537F3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456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>
          <a:extLst>
            <a:ext uri="{FF2B5EF4-FFF2-40B4-BE49-F238E27FC236}">
              <a16:creationId xmlns:a16="http://schemas.microsoft.com/office/drawing/2014/main" id="{D79687F2-EA8C-BAD4-6B05-04D6EF0D2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:notes">
            <a:extLst>
              <a:ext uri="{FF2B5EF4-FFF2-40B4-BE49-F238E27FC236}">
                <a16:creationId xmlns:a16="http://schemas.microsoft.com/office/drawing/2014/main" id="{B22F6195-C2CB-99F0-D0FC-231E831B3F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>
            <a:extLst>
              <a:ext uri="{FF2B5EF4-FFF2-40B4-BE49-F238E27FC236}">
                <a16:creationId xmlns:a16="http://schemas.microsoft.com/office/drawing/2014/main" id="{A9893ABC-7357-9AB2-0CD3-1EDB3DED30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625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Plain Dark" type="title">
  <p:cSld name="TITLE">
    <p:bg>
      <p:bgPr>
        <a:solidFill>
          <a:srgbClr val="591676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5200" y="383784"/>
            <a:ext cx="2643068" cy="219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1098331" y="3170073"/>
            <a:ext cx="9995338" cy="82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5400"/>
              <a:buFont typeface="Lato"/>
              <a:buNone/>
              <a:defRPr sz="5400" b="1">
                <a:solidFill>
                  <a:srgbClr val="FFB71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524000" y="4490150"/>
            <a:ext cx="9130748" cy="69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mparison">
  <p:cSld name="2_Comparis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-12701" y="6492875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835024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1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1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102" name="Google Shape;102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ato"/>
              <a:buNone/>
              <a:defRPr sz="6000"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575235" cy="398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dt" idx="10"/>
          </p:nvPr>
        </p:nvSpPr>
        <p:spPr>
          <a:xfrm>
            <a:off x="0" y="6492875"/>
            <a:ext cx="19621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1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ftr" idx="11"/>
          </p:nvPr>
        </p:nvSpPr>
        <p:spPr>
          <a:xfrm>
            <a:off x="2757487" y="6492872"/>
            <a:ext cx="66770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59167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ldNum" idx="12"/>
          </p:nvPr>
        </p:nvSpPr>
        <p:spPr>
          <a:xfrm>
            <a:off x="11413434" y="6492873"/>
            <a:ext cx="77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591676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" type="twoTxTwoObj">
  <p:cSld name="TWO_OBJECTS_WITH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ain Title and Content">
  <p:cSld name="Plain 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0" y="6492873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5"/>
            <a:ext cx="7390310" cy="2743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838199" y="1825625"/>
            <a:ext cx="10575235" cy="3980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b="1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- Dark with License">
  <p:cSld name="Title - Dark with License">
    <p:bg>
      <p:bgPr>
        <a:solidFill>
          <a:srgbClr val="591676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ctrTitle"/>
          </p:nvPr>
        </p:nvSpPr>
        <p:spPr>
          <a:xfrm>
            <a:off x="1098331" y="3170073"/>
            <a:ext cx="9995338" cy="820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5400"/>
              <a:buFont typeface="Lato"/>
              <a:buNone/>
              <a:defRPr sz="5400" b="1">
                <a:solidFill>
                  <a:srgbClr val="FFB71E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ubTitle" idx="1"/>
          </p:nvPr>
        </p:nvSpPr>
        <p:spPr>
          <a:xfrm>
            <a:off x="1524000" y="4490150"/>
            <a:ext cx="9130748" cy="698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32" name="Google Shape;32;p4" descr="IIT Dharwad Emblem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75200" y="385004"/>
            <a:ext cx="2641600" cy="219838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1052611" y="6454944"/>
            <a:ext cx="463360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1" u="none" strike="noStrike" cap="none">
                <a:solidFill>
                  <a:srgbClr val="D5DBE5"/>
                </a:solidFill>
                <a:latin typeface="Open Sans"/>
                <a:ea typeface="Open Sans"/>
                <a:cs typeface="Open Sans"/>
                <a:sym typeface="Open Sans"/>
              </a:rPr>
              <a:t>©Department of Electrical Engineering, IIT Dharwad, 2020. This work is licensed under a Creative Commons Attribution-Non-Commercial-ShareAlike 4.0 International License.</a:t>
            </a: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8" y="6463817"/>
            <a:ext cx="998053" cy="35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lain Light">
  <p:cSld name="Title - Plain Ligh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5499100"/>
            <a:ext cx="12192000" cy="1358900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398375" y="31446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1676"/>
              </a:buClr>
              <a:buSzPts val="6000"/>
              <a:buFont typeface="Lato"/>
              <a:buNone/>
              <a:defRPr sz="6000">
                <a:solidFill>
                  <a:srgbClr val="5916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398375" y="319418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380" y="5630838"/>
            <a:ext cx="6444343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Plain Light with License">
  <p:cSld name="Title - Plain Light with Licens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5499100"/>
            <a:ext cx="12192000" cy="1358900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6380" y="5630838"/>
            <a:ext cx="6444343" cy="9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98375" y="31446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1676"/>
              </a:buClr>
              <a:buSzPts val="6000"/>
              <a:buFont typeface="Lato"/>
              <a:buNone/>
              <a:defRPr sz="6000">
                <a:solidFill>
                  <a:srgbClr val="5916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398375" y="319418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9596387" y="6067250"/>
            <a:ext cx="2595613" cy="66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1" u="none" strike="noStrike" cap="none">
                <a:solidFill>
                  <a:srgbClr val="D5DBE5"/>
                </a:solidFill>
                <a:latin typeface="Open Sans"/>
                <a:ea typeface="Open Sans"/>
                <a:cs typeface="Open Sans"/>
                <a:sym typeface="Open Sans"/>
              </a:rPr>
              <a:t>©Department of Electrical Engineering, IIT Dharwad, 2020. This work is licensed under a Creative Commons Attribution-NonCommercial-ShareAlike 4.0 International License.</a:t>
            </a:r>
            <a:endParaRPr/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85244" y="5630838"/>
            <a:ext cx="998053" cy="351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6492873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9" name="Google Shape;49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7"/>
          <p:cNvSpPr/>
          <p:nvPr/>
        </p:nvSpPr>
        <p:spPr>
          <a:xfrm>
            <a:off x="0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1676"/>
              </a:buClr>
              <a:buSzPts val="6000"/>
              <a:buFont typeface="Lato"/>
              <a:buNone/>
              <a:defRPr sz="6000">
                <a:solidFill>
                  <a:srgbClr val="5916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10615264" y="6492872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2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- Purple">
  <p:cSld name="Two Content - Purp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8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67" name="Google Shape;6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/>
          <p:nvPr/>
        </p:nvSpPr>
        <p:spPr>
          <a:xfrm>
            <a:off x="-12701" y="6492875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9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5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pic>
        <p:nvPicPr>
          <p:cNvPr id="80" name="Google Shape;8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ntent - Purple">
  <p:cSld name="1_Two Content - Purpl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-6351" y="0"/>
            <a:ext cx="12198350" cy="365127"/>
          </a:xfrm>
          <a:prstGeom prst="rect">
            <a:avLst/>
          </a:prstGeom>
          <a:solidFill>
            <a:srgbClr val="59167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0" y="6492875"/>
            <a:ext cx="12192000" cy="365125"/>
          </a:xfrm>
          <a:prstGeom prst="rect">
            <a:avLst/>
          </a:prstGeom>
          <a:solidFill>
            <a:srgbClr val="591676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3365155" cy="30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10"/>
          <p:cNvSpPr txBox="1">
            <a:spLocks noGrp="1"/>
          </p:cNvSpPr>
          <p:nvPr>
            <p:ph type="body" idx="2"/>
          </p:nvPr>
        </p:nvSpPr>
        <p:spPr>
          <a:xfrm>
            <a:off x="7912447" y="1825626"/>
            <a:ext cx="3441353" cy="30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dt" idx="10"/>
          </p:nvPr>
        </p:nvSpPr>
        <p:spPr>
          <a:xfrm>
            <a:off x="7872064" y="649287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/>
          <p:nvPr/>
        </p:nvSpPr>
        <p:spPr>
          <a:xfrm>
            <a:off x="10615264" y="6492874"/>
            <a:ext cx="1576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0"/>
          <p:cNvSpPr txBox="1">
            <a:spLocks noGrp="1"/>
          </p:cNvSpPr>
          <p:nvPr>
            <p:ph type="ftr" idx="11"/>
          </p:nvPr>
        </p:nvSpPr>
        <p:spPr>
          <a:xfrm>
            <a:off x="9114738" y="4899"/>
            <a:ext cx="3019425" cy="314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23" cy="319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4"/>
          </p:nvPr>
        </p:nvSpPr>
        <p:spPr>
          <a:xfrm>
            <a:off x="4381501" y="1821973"/>
            <a:ext cx="3352799" cy="3098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body" idx="5"/>
          </p:nvPr>
        </p:nvSpPr>
        <p:spPr>
          <a:xfrm>
            <a:off x="835024" y="5121909"/>
            <a:ext cx="10515600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3" name="Google Shape;9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4845" y="6538274"/>
            <a:ext cx="7390800" cy="2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398375" y="238275"/>
            <a:ext cx="113706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4860"/>
              <a:buFont typeface="Lato"/>
              <a:buNone/>
            </a:pPr>
            <a:r>
              <a:rPr lang="en-US" sz="3600" dirty="0"/>
              <a:t>CS209: Artificial Intelligence</a:t>
            </a:r>
            <a:endParaRPr sz="3600" dirty="0"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815567" y="1959730"/>
            <a:ext cx="10536216" cy="193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lang="en-US" sz="2380" b="1" dirty="0"/>
              <a:t>Submitted by:</a:t>
            </a:r>
          </a:p>
          <a:p>
            <a:pPr marL="0" marR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endParaRPr lang="en-IN" sz="2380" dirty="0"/>
          </a:p>
          <a:p>
            <a:pPr marL="0" indent="0">
              <a:lnSpc>
                <a:spcPct val="70000"/>
              </a:lnSpc>
              <a:buClr>
                <a:schemeClr val="lt1"/>
              </a:buClr>
              <a:buSzPts val="2380"/>
            </a:pPr>
            <a:r>
              <a:rPr lang="en-IN" sz="2380" dirty="0"/>
              <a:t>1. Raghuveer Verma, CS23BT041         3. Abhinandan Jain, CS23BT012</a:t>
            </a:r>
          </a:p>
          <a:p>
            <a:pPr marL="0" indent="0">
              <a:lnSpc>
                <a:spcPct val="70000"/>
              </a:lnSpc>
              <a:buClr>
                <a:schemeClr val="lt1"/>
              </a:buClr>
              <a:buSzPts val="2380"/>
            </a:pPr>
            <a:endParaRPr lang="en-IN" sz="2380" dirty="0"/>
          </a:p>
          <a:p>
            <a:pPr marL="0" indent="0">
              <a:lnSpc>
                <a:spcPct val="70000"/>
              </a:lnSpc>
              <a:buClr>
                <a:schemeClr val="lt1"/>
              </a:buClr>
              <a:buSzPts val="2380"/>
            </a:pPr>
            <a:r>
              <a:rPr lang="en-IN" sz="2380" dirty="0"/>
              <a:t>2. Shaikh Aariz, MC23BT030                  4. </a:t>
            </a:r>
            <a:r>
              <a:rPr lang="en-IN" sz="2380" dirty="0" err="1"/>
              <a:t>Annavarapu</a:t>
            </a:r>
            <a:r>
              <a:rPr lang="en-IN" sz="2380" dirty="0"/>
              <a:t> Vijwal, MC23BT001</a:t>
            </a:r>
            <a:endParaRPr lang="en-US" sz="200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endParaRPr lang="en-US" sz="238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endParaRPr sz="2380" dirty="0"/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endParaRPr sz="2380" dirty="0"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1516475" y="3998220"/>
            <a:ext cx="9134400" cy="1357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lang="en-US" sz="2380" b="1" dirty="0"/>
              <a:t>Course Instructor</a:t>
            </a:r>
            <a:r>
              <a:rPr lang="en-US" sz="2380" dirty="0"/>
              <a:t>:	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80"/>
              <a:buFont typeface="Arial"/>
              <a:buNone/>
            </a:pPr>
            <a:r>
              <a:rPr lang="en-US" sz="2380" dirty="0"/>
              <a:t>Prof. Dileep. A. D.</a:t>
            </a:r>
            <a:br>
              <a:rPr lang="en-US" sz="2380" dirty="0"/>
            </a:br>
            <a:r>
              <a:rPr lang="en-US" sz="2380" dirty="0"/>
              <a:t>Mentor: Ms. Neha </a:t>
            </a:r>
            <a:r>
              <a:rPr lang="en-US" sz="2380" dirty="0" err="1"/>
              <a:t>Rudrappa</a:t>
            </a:r>
            <a:r>
              <a:rPr lang="en-US" sz="2380" dirty="0"/>
              <a:t> </a:t>
            </a:r>
            <a:r>
              <a:rPr lang="en-US" sz="2380" dirty="0" err="1"/>
              <a:t>Pudakalakatti</a:t>
            </a:r>
            <a:endParaRPr sz="2380" dirty="0"/>
          </a:p>
        </p:txBody>
      </p:sp>
      <p:sp>
        <p:nvSpPr>
          <p:cNvPr id="173" name="Google Shape;173;p22"/>
          <p:cNvSpPr txBox="1">
            <a:spLocks noGrp="1"/>
          </p:cNvSpPr>
          <p:nvPr>
            <p:ph type="title"/>
          </p:nvPr>
        </p:nvSpPr>
        <p:spPr>
          <a:xfrm>
            <a:off x="398375" y="1068325"/>
            <a:ext cx="113706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B71E"/>
              </a:buClr>
              <a:buSzPts val="4860"/>
              <a:buFont typeface="Lato"/>
              <a:buNone/>
            </a:pPr>
            <a:r>
              <a:rPr lang="en-US" sz="3600" dirty="0">
                <a:solidFill>
                  <a:srgbClr val="FFB71E"/>
                </a:solidFill>
              </a:rPr>
              <a:t>Course Project Title: </a:t>
            </a:r>
            <a:r>
              <a:rPr lang="en-US" sz="3600" b="0" dirty="0">
                <a:solidFill>
                  <a:srgbClr val="FFB71E"/>
                </a:solidFill>
              </a:rPr>
              <a:t>Loan Risk Prediction</a:t>
            </a:r>
            <a:endParaRPr sz="3600" b="0" dirty="0">
              <a:solidFill>
                <a:srgbClr val="FFB71E"/>
              </a:solidFill>
            </a:endParaRPr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87407" y="45720"/>
            <a:ext cx="1658875" cy="148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CC79B19B-CE7E-BE15-C5D1-609A9358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FED310ED-C48C-FC08-59FE-A201CE84D4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E7C479ED-F24E-08D6-56AB-A77759DC3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330566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Regression: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dirty="0"/>
              <a:t>Analysis of correlation of features with </a:t>
            </a:r>
            <a:r>
              <a:rPr lang="en-I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RiskScore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1BBD406D-2595-6177-ADA5-781D4FE1C02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04164D-8768-482B-61CF-78BE92CA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6578" y="386441"/>
            <a:ext cx="5946843" cy="6106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8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B57DCD06-E810-9AA3-081E-27F43302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AC6BB2C8-35FE-F94F-307D-F86C38713B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448CE94E-7836-DF32-78EB-DDD3E7E145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4518" y="1289785"/>
            <a:ext cx="4880008" cy="50725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Classification: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KNN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With k = 3, 5, 7, 11 and </a:t>
            </a:r>
            <a:r>
              <a:rPr lang="en-US" sz="1800" i="1" u="sng" dirty="0" err="1"/>
              <a:t>Mahalanobis</a:t>
            </a:r>
            <a:r>
              <a:rPr lang="en-US" sz="1800" dirty="0"/>
              <a:t> Variant, we got best </a:t>
            </a:r>
            <a:r>
              <a:rPr lang="en-US" sz="1800" b="1" dirty="0"/>
              <a:t>accuracy of 82.50% </a:t>
            </a:r>
            <a:r>
              <a:rPr lang="en-US" sz="1800" dirty="0"/>
              <a:t>and </a:t>
            </a:r>
            <a:r>
              <a:rPr lang="en-US" sz="1800" b="1" dirty="0"/>
              <a:t>precision of 81.84% </a:t>
            </a:r>
            <a:r>
              <a:rPr lang="en-US" sz="1800" dirty="0"/>
              <a:t>at    </a:t>
            </a:r>
            <a:r>
              <a:rPr lang="en-US" sz="1800" b="1" i="1" u="sng" dirty="0"/>
              <a:t>k = 11</a:t>
            </a:r>
            <a:r>
              <a:rPr lang="en-US" sz="1800" dirty="0"/>
              <a:t>, best </a:t>
            </a:r>
            <a:r>
              <a:rPr lang="en-US" sz="1800" b="1" dirty="0"/>
              <a:t>recall of 44.35% </a:t>
            </a:r>
            <a:r>
              <a:rPr lang="en-US" sz="1800" dirty="0"/>
              <a:t>and best </a:t>
            </a:r>
            <a:r>
              <a:rPr lang="en-US" sz="1800" b="1" dirty="0"/>
              <a:t>F1-score of 52.65% </a:t>
            </a:r>
            <a:r>
              <a:rPr lang="en-US" sz="1800" dirty="0"/>
              <a:t>on test data.</a:t>
            </a:r>
            <a:endParaRPr lang="en-IN" sz="1800" dirty="0"/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endParaRPr lang="en-IN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CC10552A-8CDD-D5D6-9BF9-DB582A2E380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813F02C3-10C0-D88B-FAD0-B8EA966E0B14}"/>
              </a:ext>
            </a:extLst>
          </p:cNvPr>
          <p:cNvSpPr txBox="1">
            <a:spLocks/>
          </p:cNvSpPr>
          <p:nvPr/>
        </p:nvSpPr>
        <p:spPr>
          <a:xfrm>
            <a:off x="6096000" y="1265722"/>
            <a:ext cx="5924350" cy="216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sp>
        <p:nvSpPr>
          <p:cNvPr id="3" name="Google Shape;180;p23">
            <a:extLst>
              <a:ext uri="{FF2B5EF4-FFF2-40B4-BE49-F238E27FC236}">
                <a16:creationId xmlns:a16="http://schemas.microsoft.com/office/drawing/2014/main" id="{9E7EE4E1-7732-1BBF-A291-D4EB8B0009B0}"/>
              </a:ext>
            </a:extLst>
          </p:cNvPr>
          <p:cNvSpPr txBox="1">
            <a:spLocks/>
          </p:cNvSpPr>
          <p:nvPr/>
        </p:nvSpPr>
        <p:spPr>
          <a:xfrm>
            <a:off x="6096000" y="3265370"/>
            <a:ext cx="5924350" cy="300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The test Performance metrics are: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Accuracy: 82.50%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Precision: 81.84%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Recall: 34.41%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F1-Score: 48.45%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19950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FE86C5C8-77B8-82BF-A849-AD25C5223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BA838627-DB02-4A59-A42A-9C346BC379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04573FCF-DD09-BC8A-BF96-037763BB9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0888" y="1289785"/>
            <a:ext cx="5043638" cy="50725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Classification: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Logistic Regression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We used the </a:t>
            </a:r>
            <a:r>
              <a:rPr lang="en-US" sz="1800" dirty="0" err="1"/>
              <a:t>sklearn</a:t>
            </a:r>
            <a:r>
              <a:rPr lang="en-US" sz="1800" dirty="0"/>
              <a:t> </a:t>
            </a:r>
            <a:r>
              <a:rPr lang="en-US" sz="1800" dirty="0" err="1"/>
              <a:t>LogisticRegression</a:t>
            </a:r>
            <a:r>
              <a:rPr lang="en-US" sz="1800" dirty="0"/>
              <a:t> model with </a:t>
            </a:r>
            <a:r>
              <a:rPr lang="en-US" sz="1800" b="1" i="1" dirty="0"/>
              <a:t>max iter=1000</a:t>
            </a:r>
            <a:r>
              <a:rPr lang="en-US" sz="1800" dirty="0"/>
              <a:t> across different preprocessed datasets. Best </a:t>
            </a:r>
            <a:r>
              <a:rPr lang="en-US" sz="1800" b="1" dirty="0"/>
              <a:t>precision of 93.98% </a:t>
            </a:r>
            <a:r>
              <a:rPr lang="en-US" sz="1800" dirty="0"/>
              <a:t>was obtained on the min-max scaled data with one-hot encoding and best recall of 92.99% was obtained on </a:t>
            </a:r>
            <a:r>
              <a:rPr lang="en-US" sz="1800" dirty="0" err="1"/>
              <a:t>RobustScaled</a:t>
            </a:r>
            <a:r>
              <a:rPr lang="en-US" sz="1800" dirty="0"/>
              <a:t> data with one-hot encoding. </a:t>
            </a:r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09B64EF7-80E5-5873-79A6-A8B7196D46A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C8A5C2BA-7252-FAC0-7E5B-14C647A9FEDC}"/>
              </a:ext>
            </a:extLst>
          </p:cNvPr>
          <p:cNvSpPr txBox="1">
            <a:spLocks/>
          </p:cNvSpPr>
          <p:nvPr/>
        </p:nvSpPr>
        <p:spPr>
          <a:xfrm>
            <a:off x="6096000" y="1265722"/>
            <a:ext cx="5924350" cy="216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sp>
        <p:nvSpPr>
          <p:cNvPr id="3" name="Google Shape;180;p23">
            <a:extLst>
              <a:ext uri="{FF2B5EF4-FFF2-40B4-BE49-F238E27FC236}">
                <a16:creationId xmlns:a16="http://schemas.microsoft.com/office/drawing/2014/main" id="{873190A7-34A1-81A9-4CA0-8063E2651195}"/>
              </a:ext>
            </a:extLst>
          </p:cNvPr>
          <p:cNvSpPr txBox="1">
            <a:spLocks/>
          </p:cNvSpPr>
          <p:nvPr/>
        </p:nvSpPr>
        <p:spPr>
          <a:xfrm>
            <a:off x="6096000" y="3265370"/>
            <a:ext cx="5924350" cy="300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The test Performance metrics are: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Accuracy: 96.70%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Precision: 93.19%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Recall: 92.99%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F1-Score: 93.09%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92259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9E62383D-893D-6CC2-3BAC-60494E055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2D8E81F7-D6BE-880F-7506-79C8D8E04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D396883D-4FC7-1B3F-B230-21A218B314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0888" y="1289785"/>
            <a:ext cx="5043638" cy="50725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Classification: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SVM (RBF)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</a:t>
            </a:r>
            <a:r>
              <a:rPr lang="en-US" sz="1800" dirty="0" err="1"/>
              <a:t>sklearn.svm’s</a:t>
            </a:r>
            <a:r>
              <a:rPr lang="en-US" sz="1800" dirty="0"/>
              <a:t> SVC was used with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kernel=’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rbf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’</a:t>
            </a:r>
            <a:r>
              <a:rPr lang="en-US" sz="1800" dirty="0"/>
              <a:t>, C=0.1, 1, 10 and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gamma=’scale’</a:t>
            </a:r>
            <a:r>
              <a:rPr lang="en-US" sz="1800" dirty="0"/>
              <a:t>. Best results were obtained with C=1.</a:t>
            </a:r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59A1D176-2EE3-0A56-79A6-0F93DCA7E99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62620DB3-CDD5-7230-6562-8D34BBC1274F}"/>
              </a:ext>
            </a:extLst>
          </p:cNvPr>
          <p:cNvSpPr txBox="1">
            <a:spLocks/>
          </p:cNvSpPr>
          <p:nvPr/>
        </p:nvSpPr>
        <p:spPr>
          <a:xfrm>
            <a:off x="6096000" y="1265722"/>
            <a:ext cx="5924350" cy="216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sp>
        <p:nvSpPr>
          <p:cNvPr id="3" name="Google Shape;180;p23">
            <a:extLst>
              <a:ext uri="{FF2B5EF4-FFF2-40B4-BE49-F238E27FC236}">
                <a16:creationId xmlns:a16="http://schemas.microsoft.com/office/drawing/2014/main" id="{4F670453-811C-84E1-ECFF-F9217BA73169}"/>
              </a:ext>
            </a:extLst>
          </p:cNvPr>
          <p:cNvSpPr txBox="1">
            <a:spLocks/>
          </p:cNvSpPr>
          <p:nvPr/>
        </p:nvSpPr>
        <p:spPr>
          <a:xfrm>
            <a:off x="6096000" y="3265370"/>
            <a:ext cx="5924350" cy="300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The test Performance metrics are: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Accuracy: 96.20%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Precision: 93.23%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Recall: 90.69%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F1-Score: 91.94%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6165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E5F9BFF7-6F4A-7131-7824-8B11DB13A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6C5C2522-DF37-8703-D564-0D4B686A35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E784CD3F-EE57-75E2-77DF-C664E9DC0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0888" y="1289785"/>
            <a:ext cx="5043638" cy="50725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Classification: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SVM (Polynomial)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</a:t>
            </a:r>
            <a:r>
              <a:rPr lang="en-US" sz="1800" dirty="0" err="1"/>
              <a:t>sklearn.svm’s</a:t>
            </a:r>
            <a:r>
              <a:rPr lang="en-US" sz="1800" dirty="0"/>
              <a:t> SVC was used with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kernel=’poly’</a:t>
            </a:r>
            <a:r>
              <a:rPr lang="en-US" sz="1800" dirty="0"/>
              <a:t>, C=0.1, 1, 10 and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gamma=’scale’</a:t>
            </a:r>
            <a:r>
              <a:rPr lang="en-US" sz="1800" dirty="0"/>
              <a:t>. Best results were obtained with C=1. </a:t>
            </a:r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CE83224C-FD74-138B-BBDE-14C0F9231D2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CA66F2C4-5A18-CAC1-DEA7-590F064B7C8E}"/>
              </a:ext>
            </a:extLst>
          </p:cNvPr>
          <p:cNvSpPr txBox="1">
            <a:spLocks/>
          </p:cNvSpPr>
          <p:nvPr/>
        </p:nvSpPr>
        <p:spPr>
          <a:xfrm>
            <a:off x="6096000" y="1265722"/>
            <a:ext cx="5924350" cy="216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sp>
        <p:nvSpPr>
          <p:cNvPr id="3" name="Google Shape;180;p23">
            <a:extLst>
              <a:ext uri="{FF2B5EF4-FFF2-40B4-BE49-F238E27FC236}">
                <a16:creationId xmlns:a16="http://schemas.microsoft.com/office/drawing/2014/main" id="{5F1E72E6-11B1-DCF4-C57B-80D959682BBC}"/>
              </a:ext>
            </a:extLst>
          </p:cNvPr>
          <p:cNvSpPr txBox="1">
            <a:spLocks/>
          </p:cNvSpPr>
          <p:nvPr/>
        </p:nvSpPr>
        <p:spPr>
          <a:xfrm>
            <a:off x="6096000" y="3265370"/>
            <a:ext cx="5924350" cy="300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The test Performance metrics are: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Accuracy: 94.20%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Precision: 94.80%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Recall: 80.13%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F1-Score: 86.85%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09637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A930D8C8-D145-07C6-E548-7DD9E1D7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041F71BE-196B-6E2A-106C-B84EB0B5A3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CCBD49E8-1167-F9B2-2B9D-5403293FD2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0888" y="1289785"/>
            <a:ext cx="5043638" cy="507251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Classification: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Neural Network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We used </a:t>
            </a:r>
            <a:r>
              <a:rPr lang="en-US" sz="1800" dirty="0" err="1"/>
              <a:t>torch.nn’s</a:t>
            </a:r>
            <a:r>
              <a:rPr lang="en-US" sz="1800" dirty="0"/>
              <a:t> neural network along with loss criterion of </a:t>
            </a:r>
            <a:r>
              <a:rPr lang="en-US" sz="1800" b="1" i="1" dirty="0" err="1"/>
              <a:t>BCELoss</a:t>
            </a:r>
            <a:r>
              <a:rPr lang="en-US" sz="1800" dirty="0"/>
              <a:t> and optimizer </a:t>
            </a:r>
            <a:r>
              <a:rPr lang="en-US" sz="1800" b="1" i="1" dirty="0"/>
              <a:t>Adam</a:t>
            </a:r>
            <a:r>
              <a:rPr lang="en-US" sz="1800" dirty="0"/>
              <a:t>.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number of hidden layers varied from 1 to 3 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Number of neurons in hidden layers varied as 8, 16, 32, 64, and 128.</a:t>
            </a:r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39E82C41-812E-0E3A-4626-3B80C5C0073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F31F0D20-F343-C257-0A93-927AC5BD80A3}"/>
              </a:ext>
            </a:extLst>
          </p:cNvPr>
          <p:cNvSpPr txBox="1">
            <a:spLocks/>
          </p:cNvSpPr>
          <p:nvPr/>
        </p:nvSpPr>
        <p:spPr>
          <a:xfrm>
            <a:off x="6096000" y="1265722"/>
            <a:ext cx="5924350" cy="216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Best Performing Dataset was with </a:t>
            </a:r>
            <a:r>
              <a:rPr lang="en-IN" sz="2000" b="1" dirty="0"/>
              <a:t>(Triple Layer Architecture with 8, 32, 64 hidden neurons):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sp>
        <p:nvSpPr>
          <p:cNvPr id="3" name="Google Shape;180;p23">
            <a:extLst>
              <a:ext uri="{FF2B5EF4-FFF2-40B4-BE49-F238E27FC236}">
                <a16:creationId xmlns:a16="http://schemas.microsoft.com/office/drawing/2014/main" id="{4B1F49E8-27F7-0DD4-D284-BA29349C06A0}"/>
              </a:ext>
            </a:extLst>
          </p:cNvPr>
          <p:cNvSpPr txBox="1">
            <a:spLocks/>
          </p:cNvSpPr>
          <p:nvPr/>
        </p:nvSpPr>
        <p:spPr>
          <a:xfrm>
            <a:off x="6127825" y="3609474"/>
            <a:ext cx="5924350" cy="3003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The test Performance metrics are: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Accuracy: 96.77%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Precision: 93.21% 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Recall: 93.31%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F1-Score: 93.26%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60083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04AC46B4-D123-D45A-D37D-2E5C29095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15F7EF53-DA63-13ED-3A07-FD09FADB3D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3BADBAB4-F02F-0D24-A6C9-14DF5904E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90888" y="1347537"/>
            <a:ext cx="11425188" cy="23004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Overall Performance: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One-Hot encoded and Z-score normalized data gave the best performance across almost all the models. Logistic Regression and Triple Layer Neural Network models gave the best performance.</a:t>
            </a:r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706B9BB5-EEB1-1A40-3BFF-2ABC3DE456C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8461F-D15C-6630-A933-4E58B20EF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50105"/>
            <a:ext cx="10526594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9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06280526-F66C-D7C2-F39B-4B5AFA66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B933DCE3-B624-651B-F80D-6A0754C83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61C9FC25-62C1-49C0-BDC8-2E0707AC8A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4518" y="1193533"/>
            <a:ext cx="4880008" cy="30037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Regression: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Polynomial Regression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target variable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RiskScore</a:t>
            </a:r>
            <a:r>
              <a:rPr lang="en-US" sz="1800" dirty="0"/>
              <a:t> is the last column in the preprocessed datasets. The </a:t>
            </a:r>
            <a:r>
              <a:rPr lang="en-US" sz="1800" b="1" i="1" dirty="0"/>
              <a:t>test RMSE is 0.066</a:t>
            </a:r>
            <a:r>
              <a:rPr lang="en-US" sz="1400" dirty="0"/>
              <a:t>.</a:t>
            </a:r>
            <a:endParaRPr lang="en-IN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9C2DE41A-CC31-DE87-C823-4958804D2E8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212EDF8E-C7FC-3F9C-078C-AD301D07BAED}"/>
              </a:ext>
            </a:extLst>
          </p:cNvPr>
          <p:cNvSpPr txBox="1">
            <a:spLocks/>
          </p:cNvSpPr>
          <p:nvPr/>
        </p:nvSpPr>
        <p:spPr>
          <a:xfrm>
            <a:off x="654518" y="4100997"/>
            <a:ext cx="5178391" cy="216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Min-Max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4BE984-BFA4-7454-817D-1AC0D454C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6591" y="1271286"/>
            <a:ext cx="607779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08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81FF0161-96AE-1F67-2792-5972BEDB1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6BD67F8A-6DFD-40B1-A4BE-0D397D70B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67236315-444B-7E9E-90CF-51D893591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319" y="1193533"/>
            <a:ext cx="5178391" cy="300371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Regression: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Random Forest Regressor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target variable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RiskScore</a:t>
            </a:r>
            <a:r>
              <a:rPr lang="en-US" sz="1800" dirty="0"/>
              <a:t> is the last column in the preprocessed datasets. The </a:t>
            </a:r>
            <a:r>
              <a:rPr lang="en-US" sz="1800" b="1" i="1" dirty="0"/>
              <a:t>test RMSE is 0.051</a:t>
            </a:r>
            <a:r>
              <a:rPr lang="en-US" sz="1400" dirty="0"/>
              <a:t>.</a:t>
            </a:r>
            <a:endParaRPr lang="en-IN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F09864AD-4EE1-5231-D8BB-C89D88DA06A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8F5870DE-B40E-E2CD-574E-4A602F4B3E8C}"/>
              </a:ext>
            </a:extLst>
          </p:cNvPr>
          <p:cNvSpPr txBox="1">
            <a:spLocks/>
          </p:cNvSpPr>
          <p:nvPr/>
        </p:nvSpPr>
        <p:spPr>
          <a:xfrm>
            <a:off x="685320" y="4100997"/>
            <a:ext cx="5351645" cy="2163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4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Min-Max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DBCBF3-AC65-1141-8E33-4FEFA96A1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046" y="1252056"/>
            <a:ext cx="54006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53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728A8D9F-9123-97B2-103D-1B618B52C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7F8A87C7-112A-8C15-2500-545F13D181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6B759506-2FC8-FCB2-99DE-D73E7B3B1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6135" y="1193533"/>
            <a:ext cx="5178391" cy="33014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Regression: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 err="1"/>
              <a:t>XGBoost</a:t>
            </a:r>
            <a:endParaRPr lang="en-IN" b="1" dirty="0"/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Using </a:t>
            </a:r>
            <a:r>
              <a:rPr lang="en-US" sz="1800" dirty="0" err="1"/>
              <a:t>xgboost’s</a:t>
            </a:r>
            <a:r>
              <a:rPr lang="en-US" sz="1800" dirty="0"/>
              <a:t> </a:t>
            </a:r>
            <a:r>
              <a:rPr lang="en-US" sz="1800" dirty="0" err="1"/>
              <a:t>XGBRegressor</a:t>
            </a:r>
            <a:r>
              <a:rPr lang="en-US" sz="1800" dirty="0"/>
              <a:t> with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objective=’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reg:squarederror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’</a:t>
            </a:r>
            <a:r>
              <a:rPr lang="en-US" sz="1800" dirty="0"/>
              <a:t>,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max_depth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=6</a:t>
            </a:r>
            <a:r>
              <a:rPr lang="en-US" sz="1800" dirty="0"/>
              <a:t>, and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min_child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weight=10</a:t>
            </a:r>
            <a:r>
              <a:rPr lang="en-US" sz="1800" dirty="0"/>
              <a:t>, the </a:t>
            </a:r>
            <a:r>
              <a:rPr lang="en-US" sz="1800" b="1" i="1" dirty="0"/>
              <a:t>test RMSE is 0.046</a:t>
            </a:r>
            <a:r>
              <a:rPr lang="en-US" sz="1800" dirty="0"/>
              <a:t>.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928600F5-BFCE-4003-D5B5-42DF140841D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A591E442-0CB5-81B7-14EC-729A22BF5482}"/>
              </a:ext>
            </a:extLst>
          </p:cNvPr>
          <p:cNvSpPr txBox="1">
            <a:spLocks/>
          </p:cNvSpPr>
          <p:nvPr/>
        </p:nvSpPr>
        <p:spPr>
          <a:xfrm>
            <a:off x="356135" y="4494997"/>
            <a:ext cx="5351645" cy="18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Min-Max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F9EF8-9317-D7B2-13FD-A31A713A8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0792"/>
            <a:ext cx="6039693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07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Outline</a:t>
            </a:r>
            <a:endParaRPr dirty="0"/>
          </a:p>
        </p:txBody>
      </p:sp>
      <p:sp>
        <p:nvSpPr>
          <p:cNvPr id="180" name="Google Shape;180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Introduction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Methodology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Experimental Setup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Results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81" name="Google Shape;181;p23"/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Date:05/05/2025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0BBCE4D6-7094-C2C9-07FA-D8E8256CF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B1D7D690-8659-2E52-CFCA-F377FAD118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A7CEC438-2D00-EAC7-FF0A-86003F108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6135" y="1193533"/>
            <a:ext cx="5178391" cy="33014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Regression: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Neural Network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</a:t>
            </a:r>
            <a:r>
              <a:rPr lang="en-US" sz="1800" b="1" i="1" dirty="0"/>
              <a:t>test RMSE </a:t>
            </a:r>
            <a:r>
              <a:rPr lang="en-US" sz="1800" dirty="0"/>
              <a:t>is </a:t>
            </a:r>
            <a:r>
              <a:rPr lang="en-US" sz="1800" b="1" i="1" dirty="0"/>
              <a:t>0.325</a:t>
            </a:r>
            <a:r>
              <a:rPr lang="en-US" sz="1800" dirty="0"/>
              <a:t> for single layer, </a:t>
            </a:r>
            <a:r>
              <a:rPr lang="en-US" sz="1800" b="1" i="1" dirty="0"/>
              <a:t>0.304</a:t>
            </a:r>
            <a:r>
              <a:rPr lang="en-US" sz="1800" dirty="0"/>
              <a:t> for double layer, and </a:t>
            </a:r>
            <a:r>
              <a:rPr lang="en-US" sz="1800" b="1" i="1" dirty="0"/>
              <a:t>0.313</a:t>
            </a:r>
            <a:r>
              <a:rPr lang="en-US" sz="1800" dirty="0"/>
              <a:t> for triple layer architecture.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4FC315D8-4362-FF09-F35D-A0870D5EE43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CE319D0C-BD0E-74B9-7F41-1CDFC4D64F4F}"/>
              </a:ext>
            </a:extLst>
          </p:cNvPr>
          <p:cNvSpPr txBox="1">
            <a:spLocks/>
          </p:cNvSpPr>
          <p:nvPr/>
        </p:nvSpPr>
        <p:spPr>
          <a:xfrm>
            <a:off x="356135" y="4494997"/>
            <a:ext cx="5351645" cy="18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4B6625-57BE-7EF7-B853-80BE2801A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4470"/>
            <a:ext cx="5591955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837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7CDF8372-0744-9254-94E8-F4FE3E478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973FB5CB-A67E-DB6A-D7C1-B04E6E43E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38836835-77FB-78C0-2CB0-E03BB2CD9D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6135" y="1193533"/>
            <a:ext cx="5178391" cy="364797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Overall Performance: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 err="1"/>
              <a:t>XGBoost</a:t>
            </a:r>
            <a:endParaRPr lang="en-IN" b="1" dirty="0"/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For the regression task, one-hot encoded and min-max normalized data showed better results. </a:t>
            </a:r>
            <a:r>
              <a:rPr lang="en-US" sz="1800" dirty="0" err="1"/>
              <a:t>XGBoost</a:t>
            </a:r>
            <a:r>
              <a:rPr lang="en-US" sz="1800" dirty="0"/>
              <a:t> model was the most suitable model with </a:t>
            </a:r>
            <a:r>
              <a:rPr lang="en-US" sz="1800" b="1" i="1" dirty="0"/>
              <a:t>RMSE</a:t>
            </a:r>
            <a:r>
              <a:rPr lang="en-US" sz="1800" dirty="0"/>
              <a:t> of </a:t>
            </a:r>
            <a:r>
              <a:rPr lang="en-US" sz="1800" b="1" i="1" dirty="0"/>
              <a:t>0.046</a:t>
            </a:r>
            <a:r>
              <a:rPr lang="en-US" sz="1800" dirty="0"/>
              <a:t>.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AFC361CA-FCC3-72B2-120C-8BE9C62A75F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A628BF-DD9B-BE52-C1F1-8C9CE014E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0792"/>
            <a:ext cx="6039693" cy="4629796"/>
          </a:xfrm>
          <a:prstGeom prst="rect">
            <a:avLst/>
          </a:prstGeom>
        </p:spPr>
      </p:pic>
      <p:sp>
        <p:nvSpPr>
          <p:cNvPr id="6" name="Google Shape;180;p23">
            <a:extLst>
              <a:ext uri="{FF2B5EF4-FFF2-40B4-BE49-F238E27FC236}">
                <a16:creationId xmlns:a16="http://schemas.microsoft.com/office/drawing/2014/main" id="{DD5248AF-411B-0110-E01E-8E51A276A907}"/>
              </a:ext>
            </a:extLst>
          </p:cNvPr>
          <p:cNvSpPr txBox="1">
            <a:spLocks/>
          </p:cNvSpPr>
          <p:nvPr/>
        </p:nvSpPr>
        <p:spPr>
          <a:xfrm>
            <a:off x="356135" y="4504623"/>
            <a:ext cx="5351645" cy="18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809988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957DFEBA-B20F-E14F-ECAD-2C2187476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9E862D09-E3DC-3A12-EF6E-98073D0E18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E7D37AF1-6C6F-1FBD-9E31-0D47FB64A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879" y="1193533"/>
            <a:ext cx="5024386" cy="33014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Clustering: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Hierarchical Clustering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As seen in the figure, the elbow occurs at k = 2 indicating the optimal number of clusters for hierarchical clustering.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89F7B208-6623-7375-2D11-62DCA2A798C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84C4060F-67FE-A801-F2C7-E8227AEC9E40}"/>
              </a:ext>
            </a:extLst>
          </p:cNvPr>
          <p:cNvSpPr txBox="1">
            <a:spLocks/>
          </p:cNvSpPr>
          <p:nvPr/>
        </p:nvSpPr>
        <p:spPr>
          <a:xfrm>
            <a:off x="356135" y="4494997"/>
            <a:ext cx="5351645" cy="18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69280-D349-585C-95D8-3D1E10BB5E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641" y="942958"/>
            <a:ext cx="6864359" cy="501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155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8A3B4FC7-2FDB-AAB1-4B99-A173C4A7B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7BB74576-A287-BF33-92C9-A6B6793BB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E431C3A1-CC52-E054-9BED-6600753A6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879" y="1193533"/>
            <a:ext cx="5024386" cy="33014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Clustering Visualization: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Hierarchical Clustering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Based on both purity and visual coherence, the </a:t>
            </a:r>
            <a:r>
              <a:rPr lang="en-US" sz="1800" b="1" i="1" dirty="0"/>
              <a:t>ward</a:t>
            </a:r>
            <a:r>
              <a:rPr lang="en-US" sz="1800" dirty="0"/>
              <a:t> linkage method performed best. Clusters formed by this method were done so in </a:t>
            </a:r>
            <a:r>
              <a:rPr lang="en-US" sz="1800" b="1" i="1" dirty="0"/>
              <a:t>PCA (l=2)</a:t>
            </a:r>
            <a:r>
              <a:rPr lang="en-US" sz="1800" dirty="0"/>
              <a:t>.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B829F973-F92E-2548-0047-C5E07640D79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CFE0EA2E-EC02-0709-8DAF-BA2AD39AF219}"/>
              </a:ext>
            </a:extLst>
          </p:cNvPr>
          <p:cNvSpPr txBox="1">
            <a:spLocks/>
          </p:cNvSpPr>
          <p:nvPr/>
        </p:nvSpPr>
        <p:spPr>
          <a:xfrm>
            <a:off x="356135" y="4494997"/>
            <a:ext cx="5351645" cy="18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3722F-3CF2-ABBD-34A3-6F90FE17B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102" y="1193533"/>
            <a:ext cx="4798200" cy="47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28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D89431C9-C32A-DE95-42E7-E58C9A705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C785879A-903F-6300-44E3-AB79D026EC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B1401964-CF19-3EB1-312E-4A151EE80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879" y="1193533"/>
            <a:ext cx="5024386" cy="33014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Clustering: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DBSCAN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”knee” or inflection point in the curve suggests an appropriate eps value. Based on the plot, we selected </a:t>
            </a:r>
            <a:r>
              <a:rPr lang="en-US" sz="1800" b="1" i="1" dirty="0"/>
              <a:t>eps = 0.5 </a:t>
            </a:r>
            <a:r>
              <a:rPr lang="en-US" sz="1800" dirty="0"/>
              <a:t>and </a:t>
            </a:r>
            <a:r>
              <a:rPr lang="en-US" sz="1800" b="1" i="1" dirty="0"/>
              <a:t>min samples = 5</a:t>
            </a:r>
            <a:r>
              <a:rPr lang="en-US" sz="1800" dirty="0"/>
              <a:t>.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503C87D3-29D9-7316-ECF3-E4B6F99384B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64D9E0FE-4533-1862-C279-428C8FF0CCA8}"/>
              </a:ext>
            </a:extLst>
          </p:cNvPr>
          <p:cNvSpPr txBox="1">
            <a:spLocks/>
          </p:cNvSpPr>
          <p:nvPr/>
        </p:nvSpPr>
        <p:spPr>
          <a:xfrm>
            <a:off x="356135" y="4494997"/>
            <a:ext cx="5351645" cy="18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7C013-2BCA-2558-A24B-D6013C317B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521" y="1566117"/>
            <a:ext cx="6705600" cy="412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9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AA45FCCC-ECEA-EE66-864F-DD9A2A2F2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F67C8707-715C-7015-CC76-C5881806E1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C10B8A9C-693E-BE50-0C92-1BFDF59E7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879" y="1193533"/>
            <a:ext cx="5024386" cy="33014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Clustering Visualization: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DBSCAN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”knee” or inflection point in the curve suggests an appropriate eps value. Based on the plot, we selected </a:t>
            </a:r>
            <a:r>
              <a:rPr lang="en-US" sz="1800" b="1" i="1" dirty="0"/>
              <a:t>eps = 0.5 </a:t>
            </a:r>
            <a:r>
              <a:rPr lang="en-US" sz="1800" dirty="0"/>
              <a:t>and </a:t>
            </a:r>
            <a:r>
              <a:rPr lang="en-US" sz="1800" b="1" i="1" dirty="0"/>
              <a:t>min samples = 5</a:t>
            </a:r>
            <a:r>
              <a:rPr lang="en-US" sz="1800" dirty="0"/>
              <a:t>.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5F831F91-9696-06EC-BB86-8AB95AEADD4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F9526883-AD7F-2EBB-64F2-F209CB28F5A4}"/>
              </a:ext>
            </a:extLst>
          </p:cNvPr>
          <p:cNvSpPr txBox="1">
            <a:spLocks/>
          </p:cNvSpPr>
          <p:nvPr/>
        </p:nvSpPr>
        <p:spPr>
          <a:xfrm>
            <a:off x="356135" y="4494997"/>
            <a:ext cx="5351645" cy="18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One-Hot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Z-score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AD5E4-24A0-37D5-8E72-12E9DB20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224" y="829364"/>
            <a:ext cx="5121439" cy="519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004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AD6F699F-64EA-2990-A998-0B4710D9A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2BF43E11-49BD-7C75-6017-52F101BF24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FFD53F76-04C1-07A8-931C-10D567BD5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879" y="1193533"/>
            <a:ext cx="5024386" cy="33014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Clustering: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K-Medoid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As seen in the figure, the elbow occurs at </a:t>
            </a:r>
            <a:r>
              <a:rPr lang="en-US" sz="1800" b="1" i="1" dirty="0"/>
              <a:t>k = 2</a:t>
            </a:r>
            <a:r>
              <a:rPr lang="en-US" sz="1800" dirty="0"/>
              <a:t> indicating the optimal number of clusters for K Medoid while using </a:t>
            </a:r>
            <a:r>
              <a:rPr lang="en-US" sz="1800" b="1" i="1" dirty="0"/>
              <a:t>method=“pam” </a:t>
            </a:r>
            <a:r>
              <a:rPr lang="en-US" sz="1800" dirty="0"/>
              <a:t>for efficient calculation. 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302C526E-EC90-EB48-C97A-56E5C9E8A41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5E1088AC-A600-8E75-519F-F4369F310A41}"/>
              </a:ext>
            </a:extLst>
          </p:cNvPr>
          <p:cNvSpPr txBox="1">
            <a:spLocks/>
          </p:cNvSpPr>
          <p:nvPr/>
        </p:nvSpPr>
        <p:spPr>
          <a:xfrm>
            <a:off x="356135" y="4494997"/>
            <a:ext cx="5351645" cy="18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Integer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MM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A04E6-D20A-29AB-D7D9-84219C10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8" y="1694046"/>
            <a:ext cx="5818961" cy="37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3006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B5072DBC-600D-3440-DB22-FD1E01023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BCC82B76-8218-4C20-74F7-CB35DFB2F8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6F03B87C-3074-9226-7C59-D5BC1BFD60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5879" y="1193533"/>
            <a:ext cx="5024386" cy="330146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Clustering Visualization: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/>
              <a:t>K-Medoid</a:t>
            </a: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As seen in the figure, the elbow occurs at </a:t>
            </a:r>
            <a:r>
              <a:rPr lang="en-US" sz="1800" b="1" i="1" dirty="0"/>
              <a:t>k = 2</a:t>
            </a:r>
            <a:r>
              <a:rPr lang="en-US" sz="1800" dirty="0"/>
              <a:t> indicating the optimal number of clusters. Clusters formed by this method were done so in </a:t>
            </a:r>
            <a:r>
              <a:rPr lang="en-US" sz="1800" b="1" i="1" dirty="0"/>
              <a:t>PCA (l=2)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EE7E8280-78E1-5807-6C81-AA5916A15B9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53F1013E-61AE-B241-9CEE-C23ACA7AEDD3}"/>
              </a:ext>
            </a:extLst>
          </p:cNvPr>
          <p:cNvSpPr txBox="1">
            <a:spLocks/>
          </p:cNvSpPr>
          <p:nvPr/>
        </p:nvSpPr>
        <p:spPr>
          <a:xfrm>
            <a:off x="356135" y="4494997"/>
            <a:ext cx="5351645" cy="1865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2000" b="1" dirty="0"/>
              <a:t>Best Performing Dataset was with:</a:t>
            </a:r>
          </a:p>
          <a:p>
            <a:pPr lvl="1">
              <a:lnSpc>
                <a:spcPct val="150000"/>
              </a:lnSpc>
            </a:pPr>
            <a:r>
              <a:rPr lang="en-IN" sz="1800" dirty="0"/>
              <a:t>Integer Encoding 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r>
              <a:rPr lang="en-IN" sz="1800" dirty="0"/>
              <a:t>MM normalization</a:t>
            </a:r>
            <a:endParaRPr lang="en-IN" sz="1800" b="1" dirty="0"/>
          </a:p>
          <a:p>
            <a:pPr lvl="1">
              <a:lnSpc>
                <a:spcPct val="150000"/>
              </a:lnSpc>
            </a:pPr>
            <a:endParaRPr lang="en-IN" b="1" dirty="0"/>
          </a:p>
          <a:p>
            <a:pPr lvl="1">
              <a:lnSpc>
                <a:spcPct val="150000"/>
              </a:lnSpc>
            </a:pP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C7FB5-50F7-688A-9EFA-8106E8902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036" y="1309036"/>
            <a:ext cx="5534528" cy="453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47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77942BFA-794F-407E-5AAA-6686DD5C7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F59F2521-C212-D771-8E54-C19EBB90FB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C6DB65B6-0C4A-2F0F-1084-234BE58D34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132" y="1357161"/>
            <a:ext cx="4050360" cy="476450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Classification: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LoanApproved</a:t>
            </a:r>
            <a:endParaRPr lang="en-IN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Factors affecting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LoanApproved</a:t>
            </a:r>
            <a:r>
              <a:rPr lang="en-US" sz="1800" dirty="0"/>
              <a:t> based on the overall best model i.e. Neural Network.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C88480D6-83AC-8B86-C57E-7406B33A1D8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9D70E-3054-CB17-B005-353D576AA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04" y="1357161"/>
            <a:ext cx="7560964" cy="41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91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C5E1D310-5E98-A921-D299-1AAC1A76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9984B4F2-D63D-0562-5E28-7F9A6B01F2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4696326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8660998D-67B5-CC28-5DED-C9A9C856AD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132" y="1357161"/>
            <a:ext cx="4050360" cy="476450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Regression: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b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RiskScore</a:t>
            </a:r>
            <a:endParaRPr lang="en-IN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571500" lvl="1" indent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800" dirty="0"/>
              <a:t>The Factors affecting 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RiskScore</a:t>
            </a:r>
            <a:r>
              <a:rPr lang="en-US" sz="1800" dirty="0"/>
              <a:t> based on the overall best model i.e. </a:t>
            </a:r>
            <a:r>
              <a:rPr lang="en-US" sz="1800" dirty="0" err="1"/>
              <a:t>XGBoost</a:t>
            </a:r>
            <a:r>
              <a:rPr lang="en-US" sz="1800" dirty="0"/>
              <a:t>.</a:t>
            </a:r>
            <a:endParaRPr lang="en-IN" sz="1800" b="1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4A58DC27-F025-5E01-EE54-FE3E82ADED2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476570-50E5-4B19-FA5D-0301306D2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095" y="1434165"/>
            <a:ext cx="7770773" cy="415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7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F7CD83E8-CF46-4D1F-DB8E-FA167C10B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DBCEFB1B-6FAD-6E05-CD23-812D1B3ED9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C02E8202-3642-687C-2521-E32B3D515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8472" y="1313560"/>
            <a:ext cx="10515600" cy="477634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200" dirty="0"/>
              <a:t>Exploration and comparison of machine learning algorithms for </a:t>
            </a:r>
            <a:r>
              <a:rPr lang="en-US" sz="2200" b="1" u="sng" dirty="0"/>
              <a:t>Classification, Regression,</a:t>
            </a:r>
            <a:r>
              <a:rPr lang="en-US" sz="2200" b="1" dirty="0"/>
              <a:t> </a:t>
            </a:r>
            <a:r>
              <a:rPr lang="en-US" sz="2200" dirty="0"/>
              <a:t>and </a:t>
            </a:r>
            <a:r>
              <a:rPr lang="en-US" sz="2200" b="1" u="sng" dirty="0"/>
              <a:t>Clustering</a:t>
            </a:r>
            <a:r>
              <a:rPr lang="en-US" sz="2200" dirty="0"/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200" dirty="0"/>
              <a:t>The data set features describe the financial situation and personal attributes of individuals.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200" b="1" u="sng" dirty="0"/>
              <a:t>Classification:</a:t>
            </a:r>
            <a:r>
              <a:rPr lang="en-US" sz="2200" b="1" dirty="0"/>
              <a:t> </a:t>
            </a:r>
            <a:r>
              <a:rPr lang="en-US" sz="2200" dirty="0"/>
              <a:t>predict whether a </a:t>
            </a:r>
            <a:r>
              <a:rPr lang="en-US" sz="2200" b="1" i="1" dirty="0"/>
              <a:t>loan is approved or not</a:t>
            </a:r>
            <a:r>
              <a:rPr lang="en-US" sz="2200" dirty="0"/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200" b="1" u="sng" dirty="0"/>
              <a:t>Regression:</a:t>
            </a:r>
            <a:r>
              <a:rPr lang="en-US" sz="2200" dirty="0"/>
              <a:t> estimate an </a:t>
            </a:r>
            <a:r>
              <a:rPr lang="en-US" sz="2200" b="1" i="1" dirty="0"/>
              <a:t>individual’s risk score</a:t>
            </a:r>
            <a:r>
              <a:rPr lang="en-US" sz="2200" dirty="0"/>
              <a:t>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200" b="1" u="sng" dirty="0"/>
              <a:t>Clustering:</a:t>
            </a:r>
            <a:r>
              <a:rPr lang="en-US" sz="2200" b="1" dirty="0"/>
              <a:t> </a:t>
            </a:r>
            <a:r>
              <a:rPr lang="en-US" sz="2200" dirty="0"/>
              <a:t>identifying clusters in the data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800" b="1" i="1" dirty="0"/>
              <a:t>Elbow Method </a:t>
            </a:r>
            <a:r>
              <a:rPr lang="en-US" sz="1800" dirty="0"/>
              <a:t>and </a:t>
            </a:r>
            <a:r>
              <a:rPr lang="en-US" sz="1800" b="1" i="1" dirty="0"/>
              <a:t>Silhouette Analysis </a:t>
            </a:r>
            <a:r>
              <a:rPr lang="en-US" sz="1800" dirty="0"/>
              <a:t>to get the optimal number of clusters.</a:t>
            </a:r>
            <a:endParaRPr sz="1800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079F86C7-6D0E-7507-7E91-2AA125BE145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4963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9D19B2D9-7D11-43C0-1516-BE98958BB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6090E8AC-399C-7E83-2AA3-095C515260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Future Scopes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0960F6B2-5ED5-E0AF-732A-7052ED75D7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Due to our restricted computational powers, we were unable to evaluate more complex models. 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2000" dirty="0"/>
              <a:t>With more complex models our results could improve.</a:t>
            </a:r>
            <a:endParaRPr sz="20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sz="2000" dirty="0"/>
              <a:t>Hyperparameters tuning was limited.</a:t>
            </a:r>
            <a:endParaRPr sz="20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2400" dirty="0"/>
              <a:t>Expand to larger, real-world datasets for generalization and          real-business impact.</a:t>
            </a:r>
            <a:endParaRPr sz="2400" dirty="0"/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AF5B9028-F1CE-4C6E-FBC1-E00F616624CA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13653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8F965304-1DD5-1392-2244-C21A2CFB6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10DEADCD-5E8B-3783-ADAE-D4EC1A61B3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163566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</a:t>
            </a:r>
            <a:endParaRPr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1C856493-76C1-20CB-F365-4C24A0572AC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4166B1-3EDD-D7EC-4E4B-7CF8C62178DC}"/>
              </a:ext>
            </a:extLst>
          </p:cNvPr>
          <p:cNvSpPr txBox="1"/>
          <p:nvPr/>
        </p:nvSpPr>
        <p:spPr>
          <a:xfrm>
            <a:off x="3554278" y="3429000"/>
            <a:ext cx="50834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/>
              <a:t>Now we head on to Live Demo</a:t>
            </a:r>
          </a:p>
        </p:txBody>
      </p:sp>
    </p:spTree>
    <p:extLst>
      <p:ext uri="{BB962C8B-B14F-4D97-AF65-F5344CB8AC3E}">
        <p14:creationId xmlns:p14="http://schemas.microsoft.com/office/powerpoint/2010/main" val="95663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EED09475-9556-E0BF-DEEA-CBC17735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EDA363D6-B7F4-7106-ABDA-16B8857E8A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4674959D-4E6B-624E-687A-299A5CD607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520792"/>
            <a:ext cx="10515600" cy="46560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900" dirty="0"/>
              <a:t>We use a synthetic dataset comprising of 20,000 records of personal and financial data.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900" dirty="0"/>
              <a:t>The dataset contains thirty-six columns which can be broadly classified into: </a:t>
            </a:r>
          </a:p>
          <a:p>
            <a:pPr marL="514350" lvl="0" indent="-400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romanLcPeriod"/>
            </a:pPr>
            <a:r>
              <a:rPr lang="en-IN" sz="1900" dirty="0"/>
              <a:t>Demographic and Employment Information</a:t>
            </a:r>
          </a:p>
          <a:p>
            <a:pPr marL="514350" lvl="0" indent="-400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romanLcPeriod"/>
            </a:pPr>
            <a:r>
              <a:rPr lang="en-IN" sz="1900" dirty="0"/>
              <a:t>Financial and Credit Information</a:t>
            </a:r>
          </a:p>
          <a:p>
            <a:pPr marL="514350" lvl="0" indent="-400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romanLcPeriod"/>
            </a:pPr>
            <a:r>
              <a:rPr lang="en-US" sz="1900" dirty="0"/>
              <a:t>Credit History and Loan Information </a:t>
            </a:r>
            <a:endParaRPr lang="en-IN" sz="1900" dirty="0"/>
          </a:p>
          <a:p>
            <a:pPr marL="514350" lvl="0" indent="-400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romanLcPeriod"/>
            </a:pPr>
            <a:r>
              <a:rPr lang="en-IN" sz="1900" dirty="0"/>
              <a:t>Loan Attributes</a:t>
            </a:r>
          </a:p>
          <a:p>
            <a:pPr marL="514350" lvl="0" indent="-4000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+mj-lt"/>
              <a:buAutoNum type="romanLcPeriod"/>
            </a:pPr>
            <a:r>
              <a:rPr lang="en-IN" sz="1900" dirty="0"/>
              <a:t>Target Variables</a:t>
            </a:r>
            <a:endParaRPr lang="en-US" sz="1900" dirty="0"/>
          </a:p>
          <a:p>
            <a:pPr marL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US" sz="1600" dirty="0"/>
          </a:p>
          <a:p>
            <a:pPr marL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600" dirty="0"/>
              <a:t> </a:t>
            </a:r>
            <a:endParaRPr sz="2200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C2EF3E20-92DE-2DAD-E054-994C4CC8D3C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52444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DD08C796-D01C-56BD-260C-F43EF3D9E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FCA159D8-DB72-2545-E13B-A7CC93315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Methodology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71854941-4668-FE98-86AB-66E1020A6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2932" y="1501542"/>
            <a:ext cx="4734827" cy="46560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800" b="1" dirty="0"/>
              <a:t>Supervised Learning</a:t>
            </a:r>
            <a:r>
              <a:rPr lang="en-IN" sz="1800" dirty="0"/>
              <a:t>:</a:t>
            </a:r>
            <a:endParaRPr lang="en-US" sz="1800" dirty="0"/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sz="1800" dirty="0"/>
              <a:t>Classification for </a:t>
            </a:r>
            <a:r>
              <a:rPr lang="en-IN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LoanApproved</a:t>
            </a:r>
            <a:r>
              <a:rPr lang="en-IN" sz="1800" dirty="0"/>
              <a:t>: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1800" dirty="0"/>
              <a:t>KNN (with and without </a:t>
            </a:r>
            <a:r>
              <a:rPr lang="en-US" sz="1800" dirty="0" err="1"/>
              <a:t>Mahalanobis</a:t>
            </a:r>
            <a:r>
              <a:rPr lang="en-US" sz="1800" dirty="0"/>
              <a:t> Distance)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1800" dirty="0"/>
              <a:t>Logistic Regression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1800" dirty="0"/>
              <a:t>SVM (RBF + Polynomial)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1800" dirty="0"/>
              <a:t>Neural Networks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endParaRPr lang="en-US" sz="1800" dirty="0"/>
          </a:p>
          <a:p>
            <a:pPr marL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dirty="0"/>
              <a:t> </a:t>
            </a:r>
            <a:endParaRPr sz="1800"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0677371E-4C16-43FD-EE27-0A4A739E54D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sp>
        <p:nvSpPr>
          <p:cNvPr id="2" name="Google Shape;180;p23">
            <a:extLst>
              <a:ext uri="{FF2B5EF4-FFF2-40B4-BE49-F238E27FC236}">
                <a16:creationId xmlns:a16="http://schemas.microsoft.com/office/drawing/2014/main" id="{AB78A408-1C31-9E1E-795B-A22791C662B2}"/>
              </a:ext>
            </a:extLst>
          </p:cNvPr>
          <p:cNvSpPr txBox="1">
            <a:spLocks/>
          </p:cNvSpPr>
          <p:nvPr/>
        </p:nvSpPr>
        <p:spPr>
          <a:xfrm>
            <a:off x="4466122" y="1501542"/>
            <a:ext cx="4167739" cy="475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sz="1800" b="1" dirty="0"/>
              <a:t>Supervised Learning</a:t>
            </a:r>
            <a:r>
              <a:rPr lang="en-IN" sz="1800" dirty="0"/>
              <a:t>:</a:t>
            </a:r>
            <a:endParaRPr lang="en-US" sz="1800" dirty="0"/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sz="1800" dirty="0"/>
              <a:t>Regression for </a:t>
            </a:r>
            <a:r>
              <a:rPr lang="en-IN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RiskScore</a:t>
            </a:r>
            <a:r>
              <a:rPr lang="en-IN" sz="1800" dirty="0"/>
              <a:t>: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IN" sz="1800" dirty="0"/>
              <a:t>Linear and Polynomial Regression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1800" dirty="0"/>
              <a:t>Random Forest Regressor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1800" dirty="0" err="1"/>
              <a:t>XGBoost</a:t>
            </a:r>
            <a:endParaRPr lang="en-US" sz="1800" dirty="0"/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1800" dirty="0"/>
              <a:t>Neural Networks</a:t>
            </a:r>
          </a:p>
          <a:p>
            <a:pPr marL="114300" indent="0">
              <a:lnSpc>
                <a:spcPct val="150000"/>
              </a:lnSpc>
              <a:buFont typeface="Arial"/>
              <a:buNone/>
            </a:pPr>
            <a:endParaRPr lang="en-US" sz="1600" dirty="0"/>
          </a:p>
          <a:p>
            <a:pPr marL="114300" indent="0">
              <a:lnSpc>
                <a:spcPct val="150000"/>
              </a:lnSpc>
              <a:buFont typeface="Arial"/>
              <a:buNone/>
            </a:pPr>
            <a:r>
              <a:rPr lang="en-US" sz="1600" dirty="0"/>
              <a:t> </a:t>
            </a:r>
            <a:endParaRPr lang="en-US" sz="2200" dirty="0"/>
          </a:p>
        </p:txBody>
      </p:sp>
      <p:sp>
        <p:nvSpPr>
          <p:cNvPr id="5" name="Google Shape;180;p23">
            <a:extLst>
              <a:ext uri="{FF2B5EF4-FFF2-40B4-BE49-F238E27FC236}">
                <a16:creationId xmlns:a16="http://schemas.microsoft.com/office/drawing/2014/main" id="{4C3A8C2F-B62B-D533-311F-6A99B1E5C994}"/>
              </a:ext>
            </a:extLst>
          </p:cNvPr>
          <p:cNvSpPr txBox="1">
            <a:spLocks/>
          </p:cNvSpPr>
          <p:nvPr/>
        </p:nvSpPr>
        <p:spPr>
          <a:xfrm>
            <a:off x="8296977" y="1501542"/>
            <a:ext cx="3692091" cy="2695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/>
              <a:t>Unsupervised Learning</a:t>
            </a:r>
            <a:r>
              <a:rPr lang="en-US" sz="1800" dirty="0"/>
              <a:t>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800" dirty="0"/>
              <a:t>K-Medoid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800" dirty="0"/>
              <a:t>DBSCAN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800" dirty="0"/>
              <a:t>Hierarchical Clustering</a:t>
            </a:r>
          </a:p>
          <a:p>
            <a:pPr marL="114300" indent="0">
              <a:lnSpc>
                <a:spcPct val="150000"/>
              </a:lnSpc>
              <a:buFont typeface="Arial"/>
              <a:buNone/>
            </a:pP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853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B9A8F187-76CA-0505-FA8B-EA5D1D7F4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2963D16C-95B1-96AA-BA66-013FB6210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Experimental Setup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520325A1-9A57-24AC-E3D3-23A9D8241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1624" y="1341762"/>
            <a:ext cx="11085576" cy="471637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dirty="0"/>
              <a:t>Columns with multiple classes: </a:t>
            </a:r>
            <a:r>
              <a:rPr lang="en-US" sz="1600" dirty="0"/>
              <a:t>The columns with multiple classes as strings were converted to </a:t>
            </a:r>
            <a:r>
              <a:rPr lang="en-US" sz="1600" b="1" i="1" u="sng" dirty="0"/>
              <a:t>integer labels</a:t>
            </a:r>
            <a:r>
              <a:rPr lang="en-US" sz="1600" b="1" i="1" dirty="0"/>
              <a:t> </a:t>
            </a:r>
            <a:r>
              <a:rPr lang="en-US" sz="1600" dirty="0"/>
              <a:t>and </a:t>
            </a:r>
            <a:r>
              <a:rPr lang="en-US" sz="1600" b="1" i="1" u="sng" dirty="0"/>
              <a:t>one-hot encodings</a:t>
            </a:r>
            <a:r>
              <a:rPr lang="en-US" sz="1600" b="1" i="1" dirty="0"/>
              <a:t> </a:t>
            </a:r>
            <a:r>
              <a:rPr lang="en-US" sz="1600" dirty="0"/>
              <a:t>in separate datasets.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dirty="0"/>
              <a:t>Duplicate and Missing Values: </a:t>
            </a:r>
            <a:r>
              <a:rPr lang="en-US" sz="1600" dirty="0"/>
              <a:t>No duplicate rows or rows with missing values were found.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dirty="0"/>
              <a:t>Train-Validation-Test Split: </a:t>
            </a:r>
            <a:r>
              <a:rPr lang="en-US" sz="1600" dirty="0"/>
              <a:t>60-20-20 split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600" dirty="0"/>
              <a:t>Training set with 12000 examples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600" dirty="0"/>
              <a:t>Validation and test sets with 4000 examples each.</a:t>
            </a:r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549E4677-CD8B-C5BD-3E5E-7DA02F8DBD1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4202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7F774E69-C1F6-EADD-EECF-0D6EFD88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F75EC1-11C2-CDAB-0434-93D1BB35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1776" y="237737"/>
            <a:ext cx="8028448" cy="638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61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F7F756D7-289A-17A0-3560-DA0276431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2735B2E1-4448-FBDD-7291-930290F396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Experimental Setup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34B61667-1061-2781-FF91-05FDD9192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01624" y="1341762"/>
            <a:ext cx="11085576" cy="471637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dirty="0"/>
              <a:t>Outlier Processing: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600" dirty="0"/>
              <a:t>The boxplot showed presence of many outliers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600" dirty="0"/>
              <a:t>Not removed since they indicate valid data points.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600" dirty="0"/>
              <a:t>Used </a:t>
            </a:r>
            <a:r>
              <a:rPr lang="en-US" sz="1600" dirty="0" err="1"/>
              <a:t>sklearn’s</a:t>
            </a:r>
            <a:r>
              <a:rPr lang="en-US" sz="1600" dirty="0"/>
              <a:t>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RobustScaler</a:t>
            </a:r>
            <a:r>
              <a:rPr lang="en-US" sz="1600" dirty="0"/>
              <a:t> which scales using IQR and median.</a:t>
            </a:r>
            <a:endParaRPr lang="en-US" sz="1600" b="1" dirty="0"/>
          </a:p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600" b="1" dirty="0"/>
              <a:t>Dimensional Reduction: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600" dirty="0"/>
              <a:t>The column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ApplicationDate</a:t>
            </a:r>
            <a:r>
              <a:rPr lang="en-US" sz="1600" dirty="0"/>
              <a:t> was dropped since it does not affect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LoanApproved</a:t>
            </a:r>
            <a:r>
              <a:rPr lang="en-US" sz="1600" dirty="0"/>
              <a:t> or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RiskScore</a:t>
            </a:r>
            <a:r>
              <a:rPr lang="en-US" sz="1600" dirty="0"/>
              <a:t>.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US" sz="1600" b="1" i="1" u="sng" dirty="0"/>
              <a:t>Principal Component Analysis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1600" dirty="0"/>
              <a:t>For data with integer labels, dimensions have been reduced from 33 to 10, 15, 20, and 25.</a:t>
            </a:r>
          </a:p>
          <a:p>
            <a:pPr lvl="2">
              <a:lnSpc>
                <a:spcPct val="150000"/>
              </a:lnSpc>
              <a:spcBef>
                <a:spcPts val="1000"/>
              </a:spcBef>
            </a:pPr>
            <a:r>
              <a:rPr lang="en-US" sz="1600" dirty="0"/>
              <a:t>For data with one-hot encoding, dimensions have been reduced from 49 to 15, 20, 25, 30, and 35.</a:t>
            </a:r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626081E2-D662-76D5-88D8-3649F0F67FA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047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>
          <a:extLst>
            <a:ext uri="{FF2B5EF4-FFF2-40B4-BE49-F238E27FC236}">
              <a16:creationId xmlns:a16="http://schemas.microsoft.com/office/drawing/2014/main" id="{B14D4480-FA3B-4CBB-33CF-00DD776A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>
            <a:extLst>
              <a:ext uri="{FF2B5EF4-FFF2-40B4-BE49-F238E27FC236}">
                <a16:creationId xmlns:a16="http://schemas.microsoft.com/office/drawing/2014/main" id="{B072BA7A-AB0B-132B-9033-38DE23B7B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55667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</a:t>
            </a:r>
            <a:endParaRPr dirty="0"/>
          </a:p>
        </p:txBody>
      </p:sp>
      <p:sp>
        <p:nvSpPr>
          <p:cNvPr id="180" name="Google Shape;180;p23">
            <a:extLst>
              <a:ext uri="{FF2B5EF4-FFF2-40B4-BE49-F238E27FC236}">
                <a16:creationId xmlns:a16="http://schemas.microsoft.com/office/drawing/2014/main" id="{ED3EB84D-D57B-CCBD-5602-03082328CA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330566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 dirty="0"/>
              <a:t>Classification:</a:t>
            </a:r>
          </a:p>
          <a:p>
            <a:pPr lvl="1">
              <a:lnSpc>
                <a:spcPct val="150000"/>
              </a:lnSpc>
              <a:spcBef>
                <a:spcPts val="1000"/>
              </a:spcBef>
            </a:pPr>
            <a:r>
              <a:rPr lang="en-IN" dirty="0"/>
              <a:t>Analysis of correlation of features with </a:t>
            </a:r>
            <a:r>
              <a:rPr lang="en-IN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LoanApproved</a:t>
            </a:r>
            <a:r>
              <a:rPr lang="en-IN" dirty="0"/>
              <a:t>.</a:t>
            </a:r>
            <a:endParaRPr dirty="0"/>
          </a:p>
        </p:txBody>
      </p:sp>
      <p:sp>
        <p:nvSpPr>
          <p:cNvPr id="181" name="Google Shape;181;p23">
            <a:extLst>
              <a:ext uri="{FF2B5EF4-FFF2-40B4-BE49-F238E27FC236}">
                <a16:creationId xmlns:a16="http://schemas.microsoft.com/office/drawing/2014/main" id="{AC8BECA0-F808-B270-82E6-80F0E7B8DA6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0" y="0"/>
            <a:ext cx="9090000" cy="31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Date:05/05/2025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533E26-8687-306C-96C6-75080C79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270" y="401435"/>
            <a:ext cx="6105730" cy="605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46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1495</Words>
  <Application>Microsoft Office PowerPoint</Application>
  <PresentationFormat>Widescreen</PresentationFormat>
  <Paragraphs>263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Open Sans</vt:lpstr>
      <vt:lpstr>Lato</vt:lpstr>
      <vt:lpstr>Calibri</vt:lpstr>
      <vt:lpstr>Cascadia Code</vt:lpstr>
      <vt:lpstr>Office Theme</vt:lpstr>
      <vt:lpstr>CS209: Artificial Intelligence</vt:lpstr>
      <vt:lpstr>Outline</vt:lpstr>
      <vt:lpstr>Introduction</vt:lpstr>
      <vt:lpstr>Introduction</vt:lpstr>
      <vt:lpstr>Methodology</vt:lpstr>
      <vt:lpstr>Experimental Setup</vt:lpstr>
      <vt:lpstr>PowerPoint Presentation</vt:lpstr>
      <vt:lpstr>Experimental Setup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Conclusion</vt:lpstr>
      <vt:lpstr>Future Scopes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AARIZ SHAIKH</dc:creator>
  <cp:lastModifiedBy>Raghuveer Verma</cp:lastModifiedBy>
  <cp:revision>9</cp:revision>
  <dcterms:modified xsi:type="dcterms:W3CDTF">2025-04-17T16:42:35Z</dcterms:modified>
</cp:coreProperties>
</file>