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4" r:id="rId2"/>
    <p:sldId id="303" r:id="rId3"/>
    <p:sldId id="305" r:id="rId4"/>
    <p:sldId id="302" r:id="rId5"/>
    <p:sldId id="307" r:id="rId6"/>
    <p:sldId id="304" r:id="rId7"/>
    <p:sldId id="257" r:id="rId8"/>
    <p:sldId id="306" r:id="rId9"/>
    <p:sldId id="308" r:id="rId10"/>
    <p:sldId id="309" r:id="rId11"/>
    <p:sldId id="310" r:id="rId12"/>
    <p:sldId id="311" r:id="rId13"/>
    <p:sldId id="313" r:id="rId14"/>
    <p:sldId id="312" r:id="rId15"/>
    <p:sldId id="316" r:id="rId16"/>
    <p:sldId id="322" r:id="rId17"/>
    <p:sldId id="321" r:id="rId18"/>
    <p:sldId id="318" r:id="rId19"/>
    <p:sldId id="319" r:id="rId20"/>
    <p:sldId id="314" r:id="rId21"/>
    <p:sldId id="317" r:id="rId22"/>
    <p:sldId id="315" r:id="rId23"/>
    <p:sldId id="301" r:id="rId24"/>
    <p:sldId id="320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6E38-7B98-4651-A432-963CCE7DEB3A}" type="datetime1">
              <a:rPr lang="pt-PT" smtClean="0"/>
              <a:t>11/01/2018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C91BE-BD16-4BC7-BB5A-9C34C2FF8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78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F1FF2-1245-4799-B9A4-E235F5F72C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686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69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096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52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24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02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2013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331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828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498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91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80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0190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71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60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833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034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8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6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24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74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2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55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08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:</a:t>
            </a:r>
          </a:p>
          <a:p>
            <a:endParaRPr lang="pt-PT" dirty="0" smtClean="0"/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b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à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ó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)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l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g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)</a:t>
            </a:r>
          </a:p>
          <a:p>
            <a:endParaRPr lang="pt-PT" dirty="0" smtClean="0"/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,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é</a:t>
            </a:r>
          </a:p>
          <a:p>
            <a:r>
              <a:rPr lang="pt-PT" dirty="0" smtClean="0"/>
              <a:t>q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v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á</a:t>
            </a:r>
          </a:p>
          <a:p>
            <a:r>
              <a:rPr lang="pt-PT" dirty="0" smtClean="0"/>
              <a:t>f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z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r</a:t>
            </a:r>
          </a:p>
          <a:p>
            <a:endParaRPr lang="pt-PT" dirty="0" smtClean="0"/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x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-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s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u</a:t>
            </a:r>
          </a:p>
          <a:p>
            <a:r>
              <a:rPr lang="pt-PT" dirty="0" smtClean="0"/>
              <a:t>ç</a:t>
            </a:r>
          </a:p>
          <a:p>
            <a:r>
              <a:rPr lang="pt-PT" dirty="0" smtClean="0"/>
              <a:t>ã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o</a:t>
            </a:r>
          </a:p>
          <a:p>
            <a:r>
              <a:rPr lang="pt-PT" dirty="0" smtClean="0"/>
              <a:t>p</a:t>
            </a:r>
          </a:p>
          <a:p>
            <a:r>
              <a:rPr lang="pt-PT" dirty="0" smtClean="0"/>
              <a:t>r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n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d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t</a:t>
            </a:r>
          </a:p>
          <a:p>
            <a:r>
              <a:rPr lang="pt-PT" dirty="0" smtClean="0"/>
              <a:t>a</a:t>
            </a:r>
          </a:p>
          <a:p>
            <a:r>
              <a:rPr lang="pt-PT" dirty="0" smtClean="0"/>
              <a:t>(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m</a:t>
            </a:r>
          </a:p>
          <a:p>
            <a:r>
              <a:rPr lang="pt-PT" dirty="0" smtClean="0"/>
              <a:t>I</a:t>
            </a:r>
          </a:p>
          <a:p>
            <a:r>
              <a:rPr lang="pt-PT" dirty="0" smtClean="0"/>
              <a:t>R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CA3C7-FD9B-495E-9934-D5D684421210}" type="datetime1">
              <a:rPr lang="pt-PT" smtClean="0"/>
              <a:t>11/01/2018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34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55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3263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577259"/>
            <a:ext cx="10515600" cy="876599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736285" y="281462"/>
            <a:ext cx="1141275" cy="339433"/>
          </a:xfrm>
          <a:prstGeom prst="rect">
            <a:avLst/>
          </a:prstGeom>
        </p:spPr>
        <p:txBody>
          <a:bodyPr/>
          <a:lstStyle/>
          <a:p>
            <a:fld id="{346F72BE-1349-433F-B9DB-3EA225E715F1}" type="datetime1">
              <a:rPr lang="pt-PT" smtClean="0"/>
              <a:t>11/01/2018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4894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577259"/>
            <a:ext cx="10515600" cy="876599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736285" y="281462"/>
            <a:ext cx="1141275" cy="339433"/>
          </a:xfrm>
          <a:prstGeom prst="rect">
            <a:avLst/>
          </a:prstGeom>
        </p:spPr>
        <p:txBody>
          <a:bodyPr/>
          <a:lstStyle/>
          <a:p>
            <a:fld id="{DA3ADF90-A531-4260-AB3D-BBF13ECEF55A}" type="datetime1">
              <a:rPr lang="pt-PT" smtClean="0"/>
              <a:t>11/01/2018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833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0"/>
                <a:lumOff val="100000"/>
              </a:schemeClr>
            </a:gs>
            <a:gs pos="67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 userDrawn="1"/>
        </p:nvSpPr>
        <p:spPr>
          <a:xfrm>
            <a:off x="9939332" y="6195340"/>
            <a:ext cx="22526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b="1" dirty="0" smtClean="0"/>
              <a:t>APGVD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b="1" dirty="0" err="1" smtClean="0"/>
              <a:t>Sentiment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Analysis</a:t>
            </a:r>
            <a:endParaRPr lang="pt-PT" sz="1400" b="1" dirty="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dirty="0" smtClean="0"/>
              <a:t>IPT.MEIIdC.1º.ANO 2017/18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400" b="1" dirty="0" smtClean="0"/>
          </a:p>
          <a:p>
            <a:pPr algn="r"/>
            <a:endParaRPr lang="pt-PT" sz="1200" dirty="0"/>
          </a:p>
        </p:txBody>
      </p:sp>
      <p:sp>
        <p:nvSpPr>
          <p:cNvPr id="11" name="Forma livre 10"/>
          <p:cNvSpPr/>
          <p:nvPr userDrawn="1"/>
        </p:nvSpPr>
        <p:spPr>
          <a:xfrm rot="10953688">
            <a:off x="3584867" y="-57018"/>
            <a:ext cx="8585386" cy="1165122"/>
          </a:xfrm>
          <a:custGeom>
            <a:avLst/>
            <a:gdLst>
              <a:gd name="connsiteX0" fmla="*/ 6621241 w 6621241"/>
              <a:gd name="connsiteY0" fmla="*/ 0 h 1165122"/>
              <a:gd name="connsiteX1" fmla="*/ 3066879 w 6621241"/>
              <a:gd name="connsiteY1" fmla="*/ 294968 h 1165122"/>
              <a:gd name="connsiteX2" fmla="*/ 2181976 w 6621241"/>
              <a:gd name="connsiteY2" fmla="*/ 781664 h 1165122"/>
              <a:gd name="connsiteX3" fmla="*/ 43460 w 6621241"/>
              <a:gd name="connsiteY3" fmla="*/ 1165122 h 116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1241" h="1165122">
                <a:moveTo>
                  <a:pt x="6621241" y="0"/>
                </a:moveTo>
                <a:cubicBezTo>
                  <a:pt x="5213998" y="82345"/>
                  <a:pt x="3806756" y="164691"/>
                  <a:pt x="3066879" y="294968"/>
                </a:cubicBezTo>
                <a:cubicBezTo>
                  <a:pt x="2327002" y="425245"/>
                  <a:pt x="2685879" y="636638"/>
                  <a:pt x="2181976" y="781664"/>
                </a:cubicBezTo>
                <a:cubicBezTo>
                  <a:pt x="1678073" y="926690"/>
                  <a:pt x="-317876" y="1061883"/>
                  <a:pt x="43460" y="1165122"/>
                </a:cubicBezTo>
              </a:path>
            </a:pathLst>
          </a:custGeom>
          <a:noFill/>
          <a:ln w="476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ítulo 1"/>
          <p:cNvSpPr txBox="1">
            <a:spLocks/>
          </p:cNvSpPr>
          <p:nvPr userDrawn="1"/>
        </p:nvSpPr>
        <p:spPr>
          <a:xfrm>
            <a:off x="0" y="-50569"/>
            <a:ext cx="9144000" cy="8867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25" y="6080841"/>
            <a:ext cx="3314700" cy="619125"/>
          </a:xfrm>
          <a:prstGeom prst="rect">
            <a:avLst/>
          </a:prstGeom>
        </p:spPr>
      </p:pic>
      <p:grpSp>
        <p:nvGrpSpPr>
          <p:cNvPr id="2" name="Grupo 1"/>
          <p:cNvGrpSpPr/>
          <p:nvPr userDrawn="1"/>
        </p:nvGrpSpPr>
        <p:grpSpPr>
          <a:xfrm>
            <a:off x="6212054" y="5681747"/>
            <a:ext cx="6905292" cy="1426919"/>
            <a:chOff x="6623965" y="5674147"/>
            <a:chExt cx="6905292" cy="1426919"/>
          </a:xfrm>
        </p:grpSpPr>
        <p:sp>
          <p:nvSpPr>
            <p:cNvPr id="10" name="Forma livre 9"/>
            <p:cNvSpPr/>
            <p:nvPr userDrawn="1"/>
          </p:nvSpPr>
          <p:spPr>
            <a:xfrm>
              <a:off x="6908016" y="5935944"/>
              <a:ext cx="6621241" cy="1165122"/>
            </a:xfrm>
            <a:custGeom>
              <a:avLst/>
              <a:gdLst>
                <a:gd name="connsiteX0" fmla="*/ 6621241 w 6621241"/>
                <a:gd name="connsiteY0" fmla="*/ 0 h 1165122"/>
                <a:gd name="connsiteX1" fmla="*/ 3066879 w 6621241"/>
                <a:gd name="connsiteY1" fmla="*/ 294968 h 1165122"/>
                <a:gd name="connsiteX2" fmla="*/ 2181976 w 6621241"/>
                <a:gd name="connsiteY2" fmla="*/ 781664 h 1165122"/>
                <a:gd name="connsiteX3" fmla="*/ 43460 w 6621241"/>
                <a:gd name="connsiteY3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1241" h="1165122">
                  <a:moveTo>
                    <a:pt x="6621241" y="0"/>
                  </a:moveTo>
                  <a:cubicBezTo>
                    <a:pt x="5213998" y="82345"/>
                    <a:pt x="3806756" y="164691"/>
                    <a:pt x="3066879" y="294968"/>
                  </a:cubicBezTo>
                  <a:cubicBezTo>
                    <a:pt x="2327002" y="425245"/>
                    <a:pt x="2685879" y="636638"/>
                    <a:pt x="2181976" y="781664"/>
                  </a:cubicBezTo>
                  <a:cubicBezTo>
                    <a:pt x="1678073" y="926690"/>
                    <a:pt x="-317876" y="1061883"/>
                    <a:pt x="43460" y="1165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orma livre 8"/>
            <p:cNvSpPr/>
            <p:nvPr userDrawn="1"/>
          </p:nvSpPr>
          <p:spPr>
            <a:xfrm rot="21269350">
              <a:off x="6623965" y="5674147"/>
              <a:ext cx="6621241" cy="1165122"/>
            </a:xfrm>
            <a:custGeom>
              <a:avLst/>
              <a:gdLst>
                <a:gd name="connsiteX0" fmla="*/ 6621241 w 6621241"/>
                <a:gd name="connsiteY0" fmla="*/ 0 h 1165122"/>
                <a:gd name="connsiteX1" fmla="*/ 3066879 w 6621241"/>
                <a:gd name="connsiteY1" fmla="*/ 294968 h 1165122"/>
                <a:gd name="connsiteX2" fmla="*/ 2181976 w 6621241"/>
                <a:gd name="connsiteY2" fmla="*/ 781664 h 1165122"/>
                <a:gd name="connsiteX3" fmla="*/ 43460 w 6621241"/>
                <a:gd name="connsiteY3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1241" h="1165122">
                  <a:moveTo>
                    <a:pt x="6621241" y="0"/>
                  </a:moveTo>
                  <a:cubicBezTo>
                    <a:pt x="5213998" y="82345"/>
                    <a:pt x="3806756" y="164691"/>
                    <a:pt x="3066879" y="294968"/>
                  </a:cubicBezTo>
                  <a:cubicBezTo>
                    <a:pt x="2327002" y="425245"/>
                    <a:pt x="2685879" y="636638"/>
                    <a:pt x="2181976" y="781664"/>
                  </a:cubicBezTo>
                  <a:cubicBezTo>
                    <a:pt x="1678073" y="926690"/>
                    <a:pt x="-317876" y="1061883"/>
                    <a:pt x="43460" y="1165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4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11696700" y="66756"/>
            <a:ext cx="457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C91BE-BD16-4BC7-BB5A-9C34C2FF8B0D}" type="slidenum">
              <a:rPr lang="pt-PT" smtClean="0"/>
              <a:t>‹nº›</a:t>
            </a:fld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09358"/>
            <a:ext cx="958304" cy="9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pdf/10.1162/COLI_a_0004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RManPT/APGVD-Sentiment-Analysis/mas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0">
              <a:schemeClr val="bg1"/>
            </a:gs>
            <a:gs pos="31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838" y="248678"/>
            <a:ext cx="6393737" cy="769441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APGVD</a:t>
            </a:r>
            <a:endParaRPr lang="pt-PT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109" y="2389139"/>
            <a:ext cx="4686556" cy="2253618"/>
          </a:xfrm>
          <a:prstGeom prst="rect">
            <a:avLst/>
          </a:prstGeom>
        </p:spPr>
      </p:pic>
      <p:sp>
        <p:nvSpPr>
          <p:cNvPr id="5" name="Fluxograma: documento 4"/>
          <p:cNvSpPr/>
          <p:nvPr/>
        </p:nvSpPr>
        <p:spPr>
          <a:xfrm>
            <a:off x="3057525" y="2847976"/>
            <a:ext cx="9134475" cy="3021601"/>
          </a:xfrm>
          <a:prstGeom prst="flowChartDocument">
            <a:avLst/>
          </a:prstGeom>
          <a:gradFill flip="none" rotWithShape="1">
            <a:gsLst>
              <a:gs pos="61000">
                <a:schemeClr val="accent1">
                  <a:lumMod val="0"/>
                  <a:lumOff val="100000"/>
                  <a:alpha val="0"/>
                </a:schemeClr>
              </a:gs>
              <a:gs pos="67000">
                <a:schemeClr val="accent1">
                  <a:lumMod val="0"/>
                  <a:lumOff val="10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pt-PT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pt-PT" sz="3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pt-PT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pt-PT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Classificação de sentimentos.</a:t>
            </a:r>
            <a:endParaRPr lang="pt-PT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7943" y="1328724"/>
            <a:ext cx="5279164" cy="1661993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pt-PT" sz="360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Opinion</a:t>
            </a:r>
            <a:r>
              <a:rPr lang="pt-PT" sz="36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360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minning</a:t>
            </a:r>
            <a:endParaRPr lang="pt-PT" sz="36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PT" sz="4800" b="1" spc="50" dirty="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Sentiment</a:t>
            </a:r>
            <a:r>
              <a:rPr lang="pt-PT" sz="48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sz="4800" b="1" spc="50" dirty="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Analysis</a:t>
            </a:r>
            <a:endParaRPr lang="pt-PT" sz="48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8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779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Ao nível de frases (</a:t>
            </a:r>
            <a:r>
              <a:rPr lang="pt-PT" sz="2400" b="1" dirty="0" err="1" smtClean="0"/>
              <a:t>ex</a:t>
            </a:r>
            <a:r>
              <a:rPr lang="pt-PT" sz="2400" b="1" dirty="0" smtClean="0"/>
              <a:t>: </a:t>
            </a:r>
            <a:r>
              <a:rPr lang="pt-PT" sz="2400" b="1" dirty="0" err="1" smtClean="0"/>
              <a:t>tweets</a:t>
            </a:r>
            <a:r>
              <a:rPr lang="pt-PT" sz="2400" b="1" dirty="0" smtClean="0"/>
              <a:t>, short </a:t>
            </a:r>
            <a:r>
              <a:rPr lang="pt-PT" sz="2400" b="1" dirty="0" err="1" smtClean="0"/>
              <a:t>review</a:t>
            </a:r>
            <a:r>
              <a:rPr lang="pt-PT" sz="2400" b="1" dirty="0" smtClean="0"/>
              <a:t>):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2400" dirty="0" err="1" smtClean="0"/>
              <a:t>Subjectivity</a:t>
            </a:r>
            <a:r>
              <a:rPr lang="pt-PT" sz="2400" dirty="0" smtClean="0"/>
              <a:t> </a:t>
            </a:r>
            <a:r>
              <a:rPr lang="pt-PT" sz="2400" dirty="0" err="1" smtClean="0"/>
              <a:t>analysis</a:t>
            </a:r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sz="2000" dirty="0" smtClean="0"/>
              <a:t>É uma declaração ou uma opinião?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2400" dirty="0" err="1" smtClean="0"/>
              <a:t>Sentiment</a:t>
            </a:r>
            <a:r>
              <a:rPr lang="pt-PT" sz="2400" dirty="0" smtClean="0"/>
              <a:t> </a:t>
            </a:r>
            <a:r>
              <a:rPr lang="pt-PT" sz="2400" dirty="0" err="1"/>
              <a:t>analysis</a:t>
            </a:r>
            <a:r>
              <a:rPr lang="pt-PT" sz="2400" dirty="0"/>
              <a:t> </a:t>
            </a:r>
            <a:r>
              <a:rPr lang="pt-PT" sz="2400" dirty="0" smtClean="0"/>
              <a:t>		</a:t>
            </a:r>
          </a:p>
          <a:p>
            <a:r>
              <a:rPr lang="pt-PT" sz="2400" dirty="0" smtClean="0"/>
              <a:t>	</a:t>
            </a:r>
            <a:r>
              <a:rPr lang="pt-PT" sz="2000" dirty="0" smtClean="0"/>
              <a:t>Classificar polaridade</a:t>
            </a:r>
          </a:p>
          <a:p>
            <a:endParaRPr lang="pt-PT" sz="2400" dirty="0"/>
          </a:p>
          <a:p>
            <a:r>
              <a:rPr lang="pt-PT" sz="2000" dirty="0" smtClean="0"/>
              <a:t>	Assume-se, incorrectamente, que o documento é focado num único</a:t>
            </a:r>
          </a:p>
          <a:p>
            <a:r>
              <a:rPr lang="pt-PT" sz="2000" dirty="0"/>
              <a:t>	</a:t>
            </a:r>
            <a:r>
              <a:rPr lang="pt-PT" sz="2000" dirty="0" smtClean="0"/>
              <a:t>objecto e exprime a opinião de apenas uma entidade.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1" y="1986104"/>
            <a:ext cx="4359000" cy="24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779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Ao nível de </a:t>
            </a:r>
            <a:r>
              <a:rPr lang="pt-PT" sz="2400" b="1" i="1" dirty="0" err="1" smtClean="0"/>
              <a:t>features</a:t>
            </a:r>
            <a:r>
              <a:rPr lang="pt-PT" sz="2400" b="1" dirty="0" smtClean="0"/>
              <a:t>:</a:t>
            </a:r>
            <a:endParaRPr lang="pt-PT" sz="2400" b="1" i="1" dirty="0" smtClean="0"/>
          </a:p>
          <a:p>
            <a:endParaRPr lang="pt-PT" sz="2400" dirty="0"/>
          </a:p>
          <a:p>
            <a:r>
              <a:rPr lang="pt-PT" sz="2400" dirty="0" smtClean="0"/>
              <a:t>	Identificar </a:t>
            </a:r>
            <a:r>
              <a:rPr lang="pt-PT" sz="2400" i="1" dirty="0" err="1" smtClean="0"/>
              <a:t>features</a:t>
            </a:r>
            <a:r>
              <a:rPr lang="pt-PT" sz="2400" dirty="0" smtClean="0"/>
              <a:t> da entidade</a:t>
            </a:r>
          </a:p>
          <a:p>
            <a:r>
              <a:rPr lang="pt-PT" sz="2400" dirty="0"/>
              <a:t>	</a:t>
            </a:r>
            <a:r>
              <a:rPr lang="pt-PT" sz="2000" dirty="0" smtClean="0"/>
              <a:t>Quem opina ou o alvo</a:t>
            </a:r>
            <a:endParaRPr lang="pt-PT" sz="2400" dirty="0" smtClean="0"/>
          </a:p>
          <a:p>
            <a:r>
              <a:rPr lang="pt-PT" sz="2400" dirty="0"/>
              <a:t>	</a:t>
            </a:r>
          </a:p>
          <a:p>
            <a:r>
              <a:rPr lang="pt-PT" sz="2400" dirty="0" smtClean="0"/>
              <a:t>	Classificação de polaridade		</a:t>
            </a:r>
          </a:p>
          <a:p>
            <a:r>
              <a:rPr lang="pt-PT" sz="2400" dirty="0" smtClean="0"/>
              <a:t>	</a:t>
            </a:r>
            <a:r>
              <a:rPr lang="pt-PT" sz="2000" dirty="0" smtClean="0"/>
              <a:t>Classificar polaridade das opiniões sobre uma </a:t>
            </a:r>
            <a:r>
              <a:rPr lang="pt-PT" sz="2000" i="1" dirty="0" err="1" smtClean="0"/>
              <a:t>feature</a:t>
            </a:r>
            <a:endParaRPr lang="pt-PT" sz="2000" dirty="0" smtClean="0"/>
          </a:p>
          <a:p>
            <a:endParaRPr lang="pt-PT" sz="2400" dirty="0"/>
          </a:p>
          <a:p>
            <a:r>
              <a:rPr lang="pt-PT" sz="2000" dirty="0" smtClean="0"/>
              <a:t>	</a:t>
            </a:r>
            <a:r>
              <a:rPr lang="pt-PT" sz="2400" dirty="0" smtClean="0"/>
              <a:t>Classificação </a:t>
            </a:r>
            <a:r>
              <a:rPr lang="pt-PT" sz="2400" dirty="0"/>
              <a:t>de </a:t>
            </a:r>
            <a:r>
              <a:rPr lang="pt-PT" sz="2400" dirty="0" smtClean="0"/>
              <a:t>sentimento geral</a:t>
            </a:r>
          </a:p>
          <a:p>
            <a:r>
              <a:rPr lang="pt-PT" sz="2400" b="1" dirty="0"/>
              <a:t>	</a:t>
            </a:r>
            <a:r>
              <a:rPr lang="pt-PT" sz="2000" dirty="0" smtClean="0"/>
              <a:t>Quando existem múltiplas opiniões sobre a mesma </a:t>
            </a:r>
            <a:r>
              <a:rPr lang="pt-PT" sz="2000" i="1" dirty="0" err="1" smtClean="0"/>
              <a:t>feature</a:t>
            </a:r>
            <a:endParaRPr lang="pt-PT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1" y="1986104"/>
            <a:ext cx="4359000" cy="24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996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Empresas e organizações</a:t>
            </a:r>
          </a:p>
          <a:p>
            <a:r>
              <a:rPr lang="pt-PT" sz="2400" dirty="0"/>
              <a:t>	</a:t>
            </a:r>
            <a:r>
              <a:rPr lang="pt-PT" sz="2000" dirty="0" smtClean="0"/>
              <a:t>Benchmarking de produtos e serviços</a:t>
            </a:r>
          </a:p>
          <a:p>
            <a:r>
              <a:rPr lang="pt-PT" sz="2000" dirty="0"/>
              <a:t>	</a:t>
            </a:r>
            <a:r>
              <a:rPr lang="pt-PT" sz="2000" dirty="0" smtClean="0"/>
              <a:t>Estratégias de publicidade</a:t>
            </a:r>
          </a:p>
          <a:p>
            <a:r>
              <a:rPr lang="pt-PT" sz="2000" dirty="0"/>
              <a:t>	</a:t>
            </a:r>
            <a:r>
              <a:rPr lang="pt-PT" sz="2000" dirty="0" smtClean="0"/>
              <a:t>Business </a:t>
            </a:r>
            <a:r>
              <a:rPr lang="pt-PT" sz="2000" dirty="0" err="1" smtClean="0"/>
              <a:t>intelligence</a:t>
            </a:r>
            <a:r>
              <a:rPr lang="pt-PT" sz="2000" dirty="0" smtClean="0"/>
              <a:t>	</a:t>
            </a:r>
            <a:endParaRPr lang="pt-PT" sz="2400" dirty="0" smtClean="0"/>
          </a:p>
          <a:p>
            <a:r>
              <a:rPr lang="pt-PT" sz="2400" dirty="0"/>
              <a:t>	</a:t>
            </a:r>
          </a:p>
          <a:p>
            <a:r>
              <a:rPr lang="pt-PT" sz="2400" dirty="0" smtClean="0"/>
              <a:t>	Indivíduos		</a:t>
            </a:r>
          </a:p>
          <a:p>
            <a:r>
              <a:rPr lang="pt-PT" sz="2400" dirty="0" smtClean="0"/>
              <a:t>	</a:t>
            </a:r>
            <a:r>
              <a:rPr lang="pt-PT" sz="2000" dirty="0" smtClean="0"/>
              <a:t>Pesquisa de </a:t>
            </a:r>
            <a:r>
              <a:rPr lang="pt-PT" sz="2000" i="1" dirty="0" err="1" smtClean="0"/>
              <a:t>reviews</a:t>
            </a:r>
            <a:r>
              <a:rPr lang="pt-PT" sz="2000" i="1" dirty="0" smtClean="0"/>
              <a:t> </a:t>
            </a:r>
            <a:r>
              <a:rPr lang="pt-PT" sz="2000" dirty="0" smtClean="0"/>
              <a:t>sobre produtos e serviços</a:t>
            </a:r>
          </a:p>
          <a:p>
            <a:endParaRPr lang="pt-PT" sz="2400" dirty="0"/>
          </a:p>
          <a:p>
            <a:r>
              <a:rPr lang="pt-PT" sz="2000" dirty="0" smtClean="0"/>
              <a:t>	</a:t>
            </a:r>
            <a:r>
              <a:rPr lang="pt-PT" sz="2400" dirty="0" smtClean="0"/>
              <a:t>Outros</a:t>
            </a:r>
          </a:p>
          <a:p>
            <a:r>
              <a:rPr lang="pt-PT" sz="2400" b="1" dirty="0"/>
              <a:t>	</a:t>
            </a:r>
            <a:r>
              <a:rPr lang="pt-PT" sz="2000" i="1" dirty="0" smtClean="0"/>
              <a:t>Social </a:t>
            </a:r>
            <a:r>
              <a:rPr lang="pt-PT" sz="2000" i="1" dirty="0" err="1" smtClean="0"/>
              <a:t>engineering</a:t>
            </a:r>
            <a:r>
              <a:rPr lang="pt-PT" sz="2000" dirty="0" smtClean="0"/>
              <a:t>, sondagens, médicas,</a:t>
            </a:r>
          </a:p>
          <a:p>
            <a:r>
              <a:rPr lang="pt-PT" sz="2000" dirty="0"/>
              <a:t>	</a:t>
            </a:r>
            <a:r>
              <a:rPr lang="pt-PT" sz="2000" dirty="0" smtClean="0"/>
              <a:t>definição de perfis de indivíduos e grupos</a:t>
            </a:r>
            <a:endParaRPr lang="pt-PT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07" y="1733007"/>
            <a:ext cx="3522763" cy="28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1964" y="32604"/>
            <a:ext cx="3008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Limitações…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Falta de contexto</a:t>
            </a:r>
          </a:p>
          <a:p>
            <a:r>
              <a:rPr lang="pt-PT" sz="2400" dirty="0"/>
              <a:t>	</a:t>
            </a:r>
            <a:r>
              <a:rPr lang="pt-PT" sz="2000" dirty="0" smtClean="0"/>
              <a:t>Frases muito curtas ou com muitas </a:t>
            </a:r>
            <a:r>
              <a:rPr lang="pt-PT" sz="2000" dirty="0" err="1" smtClean="0"/>
              <a:t>stopwords</a:t>
            </a:r>
            <a:r>
              <a:rPr lang="pt-PT" sz="2000" dirty="0" smtClean="0"/>
              <a:t>	</a:t>
            </a:r>
            <a:endParaRPr lang="pt-PT" sz="2400" dirty="0" smtClean="0"/>
          </a:p>
          <a:p>
            <a:r>
              <a:rPr lang="pt-PT" sz="2400" dirty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Heterogeneidade		</a:t>
            </a:r>
          </a:p>
          <a:p>
            <a:r>
              <a:rPr lang="pt-PT" sz="2400" dirty="0" smtClean="0"/>
              <a:t>	</a:t>
            </a:r>
            <a:r>
              <a:rPr lang="pt-PT" sz="2000" dirty="0" smtClean="0"/>
              <a:t>Texto longos com vários </a:t>
            </a:r>
            <a:r>
              <a:rPr lang="pt-PT" sz="2000" dirty="0" err="1" smtClean="0"/>
              <a:t>opinadores</a:t>
            </a:r>
            <a:r>
              <a:rPr lang="pt-PT" sz="2000" dirty="0" smtClean="0"/>
              <a:t> sobre vários alvos</a:t>
            </a:r>
          </a:p>
          <a:p>
            <a:endParaRPr lang="pt-PT" sz="2400" dirty="0"/>
          </a:p>
          <a:p>
            <a:r>
              <a:rPr lang="pt-PT" sz="2000" dirty="0" smtClean="0"/>
              <a:t>	</a:t>
            </a:r>
            <a:r>
              <a:rPr lang="pt-PT" sz="2400" i="1" dirty="0" smtClean="0"/>
              <a:t>Natural </a:t>
            </a:r>
            <a:r>
              <a:rPr lang="pt-PT" sz="2400" i="1" dirty="0" err="1" smtClean="0"/>
              <a:t>Language</a:t>
            </a:r>
            <a:endParaRPr lang="pt-PT" sz="2400" i="1" dirty="0" smtClean="0"/>
          </a:p>
          <a:p>
            <a:r>
              <a:rPr lang="pt-PT" sz="2400" b="1" dirty="0"/>
              <a:t>	</a:t>
            </a:r>
            <a:r>
              <a:rPr lang="pt-PT" sz="2000" dirty="0" smtClean="0"/>
              <a:t>Ironia, sarcasmo, </a:t>
            </a:r>
            <a:r>
              <a:rPr lang="pt-PT" sz="2000" dirty="0" err="1" smtClean="0"/>
              <a:t>etc</a:t>
            </a:r>
            <a:endParaRPr lang="pt-PT" sz="2000" dirty="0" smtClean="0"/>
          </a:p>
          <a:p>
            <a:endParaRPr lang="pt-PT" sz="2000" i="1" dirty="0"/>
          </a:p>
          <a:p>
            <a:r>
              <a:rPr lang="pt-PT" sz="2000" i="1" dirty="0" smtClean="0"/>
              <a:t>	</a:t>
            </a:r>
            <a:r>
              <a:rPr lang="pt-PT" sz="2400" dirty="0" err="1" smtClean="0"/>
              <a:t>Multi-língua</a:t>
            </a:r>
            <a:endParaRPr lang="pt-PT" sz="20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98" y="1316272"/>
            <a:ext cx="3476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10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Bases de trabalho para identificar conotações de palavras:</a:t>
            </a:r>
            <a:endParaRPr lang="pt-PT" sz="2400" b="1" i="1" dirty="0" smtClean="0"/>
          </a:p>
          <a:p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2400" dirty="0" err="1" smtClean="0"/>
              <a:t>Lexicons</a:t>
            </a:r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sz="2000" dirty="0" smtClean="0"/>
              <a:t>Categorização de nomes, adjectivos, </a:t>
            </a:r>
            <a:r>
              <a:rPr lang="pt-PT" sz="2000" dirty="0" err="1" smtClean="0"/>
              <a:t>etc</a:t>
            </a:r>
            <a:r>
              <a:rPr lang="pt-PT" sz="2000" dirty="0" smtClean="0"/>
              <a:t> (manual, </a:t>
            </a:r>
            <a:r>
              <a:rPr lang="pt-PT" sz="2000" dirty="0" err="1" smtClean="0"/>
              <a:t>semi-auto</a:t>
            </a:r>
            <a:r>
              <a:rPr lang="pt-PT" sz="2000" dirty="0" smtClean="0"/>
              <a:t>, </a:t>
            </a:r>
            <a:r>
              <a:rPr lang="pt-PT" sz="2000" dirty="0" err="1" smtClean="0"/>
              <a:t>full</a:t>
            </a:r>
            <a:r>
              <a:rPr lang="pt-PT" sz="2000" dirty="0" smtClean="0"/>
              <a:t>-auto)</a:t>
            </a:r>
          </a:p>
          <a:p>
            <a:r>
              <a:rPr lang="pt-PT" sz="2000" dirty="0"/>
              <a:t>	</a:t>
            </a:r>
            <a:r>
              <a:rPr lang="pt-PT" sz="1400" dirty="0">
                <a:hlinkClick r:id="rId3"/>
              </a:rPr>
              <a:t>https://www.mitpressjournals.org/doi/pdf/10.1162/COLI_a_00049</a:t>
            </a:r>
            <a:endParaRPr lang="pt-PT" sz="1600" dirty="0" smtClean="0"/>
          </a:p>
          <a:p>
            <a:r>
              <a:rPr lang="pt-PT" sz="2400" dirty="0"/>
              <a:t>	</a:t>
            </a:r>
          </a:p>
          <a:p>
            <a:r>
              <a:rPr lang="pt-PT" sz="2400" dirty="0" smtClean="0"/>
              <a:t>	</a:t>
            </a:r>
            <a:r>
              <a:rPr lang="en-US" altLang="pt-PT" sz="2400" dirty="0"/>
              <a:t>Annotated </a:t>
            </a:r>
            <a:r>
              <a:rPr lang="en-US" altLang="pt-PT" sz="2400" dirty="0" smtClean="0"/>
              <a:t>corpora</a:t>
            </a:r>
            <a:r>
              <a:rPr lang="pt-PT" sz="2400" dirty="0" smtClean="0"/>
              <a:t>		</a:t>
            </a:r>
          </a:p>
          <a:p>
            <a:r>
              <a:rPr lang="pt-PT" sz="2400" dirty="0" smtClean="0"/>
              <a:t>	</a:t>
            </a:r>
            <a:r>
              <a:rPr lang="pt-PT" sz="2000" dirty="0" smtClean="0"/>
              <a:t>Conjuntos de frases e opiniões devidamente categorizadas</a:t>
            </a:r>
          </a:p>
          <a:p>
            <a:endParaRPr lang="pt-PT" sz="2400" dirty="0"/>
          </a:p>
          <a:p>
            <a:r>
              <a:rPr lang="pt-PT" sz="2000" dirty="0" smtClean="0"/>
              <a:t>	</a:t>
            </a:r>
            <a:r>
              <a:rPr lang="pt-PT" sz="2400" dirty="0" err="1" smtClean="0"/>
              <a:t>Datasets</a:t>
            </a:r>
            <a:r>
              <a:rPr lang="pt-PT" sz="2400" dirty="0" smtClean="0"/>
              <a:t> e ML</a:t>
            </a:r>
          </a:p>
          <a:p>
            <a:r>
              <a:rPr lang="pt-PT" sz="2400" b="1" dirty="0"/>
              <a:t>	</a:t>
            </a:r>
            <a:r>
              <a:rPr lang="pt-PT" sz="2000" dirty="0" err="1" smtClean="0"/>
              <a:t>CouldFlower</a:t>
            </a:r>
            <a:r>
              <a:rPr lang="pt-PT" sz="2000" dirty="0" smtClean="0"/>
              <a:t>, </a:t>
            </a:r>
            <a:r>
              <a:rPr lang="pt-PT" sz="2000" dirty="0" err="1" smtClean="0"/>
              <a:t>Kaggle</a:t>
            </a:r>
            <a:r>
              <a:rPr lang="pt-PT" sz="2000" dirty="0" smtClean="0"/>
              <a:t>, Google NLAPI, …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7766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	</a:t>
            </a:r>
            <a:r>
              <a:rPr lang="pt-PT" sz="2400" dirty="0" err="1"/>
              <a:t>Terms</a:t>
            </a:r>
            <a:r>
              <a:rPr lang="pt-PT" sz="2400" dirty="0"/>
              <a:t> </a:t>
            </a:r>
            <a:r>
              <a:rPr lang="pt-PT" sz="2400" dirty="0" err="1"/>
              <a:t>presence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 smtClean="0"/>
              <a:t>frequency</a:t>
            </a:r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sz="1600" dirty="0" err="1" smtClean="0"/>
              <a:t>bag</a:t>
            </a:r>
            <a:r>
              <a:rPr lang="pt-PT" sz="1600" dirty="0" smtClean="0"/>
              <a:t> </a:t>
            </a:r>
            <a:r>
              <a:rPr lang="pt-PT" sz="1600" dirty="0" err="1" smtClean="0"/>
              <a:t>of</a:t>
            </a:r>
            <a:r>
              <a:rPr lang="pt-PT" sz="1600" dirty="0" smtClean="0"/>
              <a:t> </a:t>
            </a:r>
            <a:r>
              <a:rPr lang="pt-PT" sz="1600" dirty="0" err="1" smtClean="0"/>
              <a:t>word</a:t>
            </a:r>
            <a:r>
              <a:rPr lang="pt-PT" sz="1600" dirty="0" smtClean="0"/>
              <a:t>, n-</a:t>
            </a:r>
            <a:r>
              <a:rPr lang="pt-PT" sz="1600" dirty="0" err="1" smtClean="0"/>
              <a:t>grams</a:t>
            </a:r>
            <a:endParaRPr lang="pt-PT" sz="1600" dirty="0" smtClean="0"/>
          </a:p>
          <a:p>
            <a:endParaRPr lang="pt-PT" sz="1600" dirty="0" smtClean="0"/>
          </a:p>
          <a:p>
            <a:r>
              <a:rPr lang="pt-PT" sz="2400" dirty="0"/>
              <a:t>	</a:t>
            </a:r>
            <a:r>
              <a:rPr lang="pt-PT" sz="2400" dirty="0" err="1"/>
              <a:t>Parts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speech</a:t>
            </a:r>
            <a:r>
              <a:rPr lang="pt-PT" sz="2400" dirty="0"/>
              <a:t> (POS)</a:t>
            </a:r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1600" dirty="0" smtClean="0"/>
              <a:t>adjectivos</a:t>
            </a:r>
          </a:p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err="1" smtClean="0"/>
              <a:t>Opinion</a:t>
            </a:r>
            <a:r>
              <a:rPr lang="pt-PT" sz="2400" dirty="0" smtClean="0"/>
              <a:t> </a:t>
            </a:r>
            <a:r>
              <a:rPr lang="pt-PT" sz="2400" dirty="0" err="1"/>
              <a:t>words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phrases</a:t>
            </a:r>
            <a:endParaRPr lang="pt-PT" sz="2400" dirty="0" smtClean="0"/>
          </a:p>
          <a:p>
            <a:r>
              <a:rPr lang="pt-PT" sz="2400" dirty="0" smtClean="0"/>
              <a:t>	</a:t>
            </a:r>
            <a:r>
              <a:rPr lang="pt-PT" dirty="0" err="1" smtClean="0"/>
              <a:t>good</a:t>
            </a:r>
            <a:r>
              <a:rPr lang="pt-PT" dirty="0" smtClean="0"/>
              <a:t>, </a:t>
            </a:r>
            <a:r>
              <a:rPr lang="pt-PT" dirty="0" err="1" smtClean="0"/>
              <a:t>bad</a:t>
            </a:r>
            <a:r>
              <a:rPr lang="pt-PT" dirty="0" smtClean="0"/>
              <a:t>, </a:t>
            </a:r>
            <a:r>
              <a:rPr lang="pt-PT" dirty="0" err="1" smtClean="0"/>
              <a:t>like</a:t>
            </a:r>
            <a:r>
              <a:rPr lang="pt-PT" dirty="0" smtClean="0"/>
              <a:t>, </a:t>
            </a:r>
            <a:r>
              <a:rPr lang="pt-PT" dirty="0" err="1" smtClean="0"/>
              <a:t>hate</a:t>
            </a:r>
            <a:endParaRPr lang="pt-PT" sz="2400" dirty="0" smtClean="0"/>
          </a:p>
          <a:p>
            <a:endParaRPr lang="pt-PT" sz="2400" i="1" dirty="0" smtClean="0"/>
          </a:p>
          <a:p>
            <a:r>
              <a:rPr lang="pt-PT" sz="2400" i="1" dirty="0" smtClean="0"/>
              <a:t>	</a:t>
            </a:r>
            <a:r>
              <a:rPr lang="pt-PT" sz="2400" i="1" dirty="0" err="1" smtClean="0"/>
              <a:t>Negations</a:t>
            </a:r>
            <a:endParaRPr lang="pt-PT" sz="2400" i="1" dirty="0"/>
          </a:p>
          <a:p>
            <a:r>
              <a:rPr lang="pt-PT" sz="2400" i="1" dirty="0"/>
              <a:t>	</a:t>
            </a:r>
            <a:r>
              <a:rPr lang="pt-PT" i="1" dirty="0" err="1" smtClean="0"/>
              <a:t>not</a:t>
            </a:r>
            <a:r>
              <a:rPr lang="pt-PT" i="1" dirty="0" smtClean="0"/>
              <a:t> </a:t>
            </a:r>
            <a:r>
              <a:rPr lang="pt-PT" i="1" dirty="0" err="1" smtClean="0"/>
              <a:t>good</a:t>
            </a:r>
            <a:r>
              <a:rPr lang="pt-PT" i="1" dirty="0" smtClean="0"/>
              <a:t> = </a:t>
            </a:r>
            <a:r>
              <a:rPr lang="pt-PT" i="1" dirty="0" err="1" smtClean="0"/>
              <a:t>bad</a:t>
            </a:r>
            <a:endParaRPr lang="pt-PT" sz="14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4547" y="19259"/>
            <a:ext cx="2548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2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	</a:t>
            </a:r>
            <a:r>
              <a:rPr lang="pt-PT" sz="2400" dirty="0" err="1" smtClean="0"/>
              <a:t>Point-wise</a:t>
            </a:r>
            <a:r>
              <a:rPr lang="pt-PT" sz="2400" dirty="0" smtClean="0"/>
              <a:t> </a:t>
            </a:r>
            <a:r>
              <a:rPr lang="pt-PT" sz="2400" dirty="0"/>
              <a:t>Mutual </a:t>
            </a:r>
            <a:r>
              <a:rPr lang="pt-PT" sz="2400" dirty="0" err="1"/>
              <a:t>Information</a:t>
            </a:r>
            <a:r>
              <a:rPr lang="pt-PT" sz="2400" dirty="0"/>
              <a:t> (PMI)</a:t>
            </a:r>
            <a:r>
              <a:rPr lang="pt-PT" sz="2400" dirty="0" smtClean="0"/>
              <a:t>	</a:t>
            </a:r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sz="1600" dirty="0" smtClean="0"/>
              <a:t>relaciona uma palavra com uma classe e tem em conta as </a:t>
            </a:r>
            <a:r>
              <a:rPr lang="pt-PT" sz="1600" dirty="0" err="1" smtClean="0"/>
              <a:t>re-ocorrências</a:t>
            </a:r>
            <a:r>
              <a:rPr lang="pt-PT" sz="1600" dirty="0" smtClean="0"/>
              <a:t> do par para definir a correlação</a:t>
            </a:r>
          </a:p>
          <a:p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sz="2400" dirty="0" smtClean="0"/>
              <a:t>Chi-</a:t>
            </a:r>
            <a:r>
              <a:rPr lang="pt-PT" sz="2400" dirty="0" err="1" smtClean="0"/>
              <a:t>square</a:t>
            </a:r>
            <a:r>
              <a:rPr lang="pt-PT" sz="2400" dirty="0" smtClean="0"/>
              <a:t> </a:t>
            </a:r>
            <a:r>
              <a:rPr lang="pt-PT" sz="2400" dirty="0"/>
              <a:t>(</a:t>
            </a:r>
            <a:r>
              <a:rPr lang="el-GR" sz="2400" dirty="0"/>
              <a:t>χ2)</a:t>
            </a:r>
            <a:endParaRPr lang="pt-PT" sz="2400" dirty="0" smtClean="0"/>
          </a:p>
          <a:p>
            <a:r>
              <a:rPr lang="pt-PT" sz="1600" dirty="0" smtClean="0"/>
              <a:t>	Outro modelo matemático para </a:t>
            </a:r>
            <a:r>
              <a:rPr lang="pt-PT" sz="1600" dirty="0" err="1" smtClean="0"/>
              <a:t>correlar</a:t>
            </a:r>
            <a:r>
              <a:rPr lang="pt-PT" sz="1600" dirty="0" smtClean="0"/>
              <a:t> termos e categorias (melhores resultados que PMI por ser normalizado)</a:t>
            </a:r>
          </a:p>
          <a:p>
            <a:endParaRPr lang="pt-PT" sz="1600" dirty="0" smtClean="0"/>
          </a:p>
          <a:p>
            <a:r>
              <a:rPr lang="pt-PT" sz="2400" dirty="0"/>
              <a:t>	</a:t>
            </a:r>
            <a:r>
              <a:rPr lang="pt-PT" sz="2400" dirty="0" err="1"/>
              <a:t>Latent</a:t>
            </a:r>
            <a:r>
              <a:rPr lang="pt-PT" sz="2400" dirty="0"/>
              <a:t> </a:t>
            </a:r>
            <a:r>
              <a:rPr lang="pt-PT" sz="2400" dirty="0" err="1"/>
              <a:t>Semantic</a:t>
            </a:r>
            <a:r>
              <a:rPr lang="pt-PT" sz="2400" dirty="0"/>
              <a:t> </a:t>
            </a:r>
            <a:r>
              <a:rPr lang="pt-PT" sz="2400" dirty="0" err="1"/>
              <a:t>Indexing</a:t>
            </a:r>
            <a:r>
              <a:rPr lang="pt-PT" sz="2400" dirty="0"/>
              <a:t> (LSI)</a:t>
            </a:r>
            <a:endParaRPr lang="pt-PT" sz="2400" dirty="0" smtClean="0"/>
          </a:p>
          <a:p>
            <a:r>
              <a:rPr lang="pt-PT" sz="2400" dirty="0" smtClean="0"/>
              <a:t>	</a:t>
            </a:r>
            <a:r>
              <a:rPr lang="pt-PT" sz="1600" dirty="0" smtClean="0"/>
              <a:t>Método de transformação (redução) de </a:t>
            </a:r>
            <a:r>
              <a:rPr lang="pt-PT" sz="1600" dirty="0" err="1" smtClean="0"/>
              <a:t>features</a:t>
            </a:r>
            <a:endParaRPr lang="pt-PT" sz="1600" dirty="0" smtClean="0"/>
          </a:p>
          <a:p>
            <a:endParaRPr lang="pt-PT" sz="1600" dirty="0"/>
          </a:p>
          <a:p>
            <a:pPr lvl="2"/>
            <a:r>
              <a:rPr lang="pt-PT" sz="2400" dirty="0"/>
              <a:t>	</a:t>
            </a:r>
            <a:r>
              <a:rPr lang="pt-PT" sz="2000" dirty="0" err="1"/>
              <a:t>Hidden</a:t>
            </a:r>
            <a:r>
              <a:rPr lang="pt-PT" sz="2000" dirty="0"/>
              <a:t> </a:t>
            </a:r>
            <a:r>
              <a:rPr lang="pt-PT" sz="2000" dirty="0" err="1"/>
              <a:t>Markov</a:t>
            </a:r>
            <a:r>
              <a:rPr lang="pt-PT" sz="2000" dirty="0"/>
              <a:t> </a:t>
            </a:r>
            <a:r>
              <a:rPr lang="pt-PT" sz="2000" dirty="0" err="1"/>
              <a:t>Model</a:t>
            </a:r>
            <a:r>
              <a:rPr lang="pt-PT" sz="2000" dirty="0"/>
              <a:t> (HMM) </a:t>
            </a:r>
            <a:r>
              <a:rPr lang="pt-PT" sz="2000" dirty="0" smtClean="0"/>
              <a:t>e </a:t>
            </a:r>
            <a:r>
              <a:rPr lang="pt-PT" sz="2000" dirty="0" err="1"/>
              <a:t>Latent</a:t>
            </a:r>
            <a:r>
              <a:rPr lang="pt-PT" sz="2000" dirty="0"/>
              <a:t> </a:t>
            </a:r>
            <a:r>
              <a:rPr lang="pt-PT" sz="2000" dirty="0" err="1"/>
              <a:t>Dirichlet</a:t>
            </a:r>
            <a:r>
              <a:rPr lang="pt-PT" sz="2000" dirty="0"/>
              <a:t> </a:t>
            </a:r>
            <a:r>
              <a:rPr lang="pt-PT" sz="2000" dirty="0" err="1"/>
              <a:t>Allocation</a:t>
            </a:r>
            <a:r>
              <a:rPr lang="pt-PT" sz="2000" dirty="0"/>
              <a:t> (LDA</a:t>
            </a:r>
            <a:r>
              <a:rPr lang="pt-PT" sz="2000" dirty="0" smtClean="0"/>
              <a:t>)</a:t>
            </a:r>
            <a:endParaRPr lang="pt-PT" sz="1400" dirty="0" smtClean="0"/>
          </a:p>
          <a:p>
            <a:pPr lvl="2"/>
            <a:r>
              <a:rPr lang="pt-PT" sz="1400" i="1" dirty="0"/>
              <a:t>	</a:t>
            </a:r>
            <a:r>
              <a:rPr lang="pt-PT" sz="1400" i="1" dirty="0" smtClean="0"/>
              <a:t>Procuram separar as entidades das ex</a:t>
            </a:r>
            <a:r>
              <a:rPr lang="pt-PT" sz="1400" i="1" dirty="0" smtClean="0"/>
              <a:t>pressões que </a:t>
            </a:r>
            <a:r>
              <a:rPr lang="pt-PT" sz="1400" i="1" dirty="0" smtClean="0"/>
              <a:t>as descrevem</a:t>
            </a:r>
          </a:p>
          <a:p>
            <a:pPr lvl="2"/>
            <a:r>
              <a:rPr lang="pt-PT" sz="1400" i="1" dirty="0"/>
              <a:t>	</a:t>
            </a:r>
            <a:r>
              <a:rPr lang="pt-PT" sz="1400" i="1" dirty="0" smtClean="0"/>
              <a:t>para promover a desambiguação (</a:t>
            </a:r>
            <a:r>
              <a:rPr lang="pt-PT" sz="1400" i="1" dirty="0" err="1" smtClean="0"/>
              <a:t>Duric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and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Song</a:t>
            </a:r>
            <a:r>
              <a:rPr lang="pt-PT" sz="1400" i="1" dirty="0" smtClean="0"/>
              <a:t>)</a:t>
            </a:r>
            <a:r>
              <a:rPr lang="pt-PT" sz="2000" i="1" dirty="0" smtClean="0"/>
              <a:t> </a:t>
            </a:r>
            <a:endParaRPr lang="pt-PT" sz="12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4547" y="19259"/>
            <a:ext cx="2548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85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/>
              <a:t>C</a:t>
            </a:r>
            <a:r>
              <a:rPr lang="pt-PT" sz="2400" b="1" dirty="0" smtClean="0"/>
              <a:t>omo é conseguida:</a:t>
            </a:r>
            <a:endParaRPr lang="pt-PT" sz="2400" b="1" i="1" dirty="0" smtClean="0"/>
          </a:p>
          <a:p>
            <a:endParaRPr lang="pt-PT" sz="2400" dirty="0"/>
          </a:p>
          <a:p>
            <a:r>
              <a:rPr lang="pt-PT" sz="2400" dirty="0" smtClean="0"/>
              <a:t>	Redes sociais</a:t>
            </a:r>
            <a:endParaRPr lang="pt-PT" sz="1600" dirty="0" smtClean="0"/>
          </a:p>
          <a:p>
            <a:r>
              <a:rPr lang="pt-PT" sz="2400" dirty="0"/>
              <a:t>	</a:t>
            </a:r>
          </a:p>
          <a:p>
            <a:r>
              <a:rPr lang="pt-PT" sz="2400" dirty="0" smtClean="0"/>
              <a:t>	</a:t>
            </a:r>
            <a:r>
              <a:rPr lang="pt-PT" sz="2400" dirty="0" err="1" smtClean="0"/>
              <a:t>Marketplaces</a:t>
            </a:r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dirty="0" smtClean="0"/>
              <a:t>Amazon, </a:t>
            </a:r>
            <a:r>
              <a:rPr lang="pt-PT" dirty="0" err="1" smtClean="0"/>
              <a:t>Ebay</a:t>
            </a:r>
            <a:r>
              <a:rPr lang="pt-PT" dirty="0" smtClean="0"/>
              <a:t>, </a:t>
            </a:r>
            <a:r>
              <a:rPr lang="pt-PT" dirty="0" err="1" smtClean="0"/>
              <a:t>Alibaba</a:t>
            </a:r>
            <a:endParaRPr lang="pt-PT" sz="2400" dirty="0" smtClean="0"/>
          </a:p>
          <a:p>
            <a:endParaRPr lang="pt-PT" sz="2400" i="1" dirty="0"/>
          </a:p>
          <a:p>
            <a:r>
              <a:rPr lang="pt-PT" sz="2400" i="1" dirty="0" smtClean="0"/>
              <a:t>	</a:t>
            </a:r>
            <a:r>
              <a:rPr lang="pt-PT" sz="2400" i="1" dirty="0" err="1" smtClean="0"/>
              <a:t>Hubs</a:t>
            </a:r>
            <a:r>
              <a:rPr lang="pt-PT" sz="2400" i="1" dirty="0" smtClean="0"/>
              <a:t> de </a:t>
            </a:r>
            <a:r>
              <a:rPr lang="pt-PT" sz="2400" i="1" dirty="0" err="1" smtClean="0"/>
              <a:t>reviews</a:t>
            </a:r>
            <a:endParaRPr lang="pt-PT" sz="2400" i="1" dirty="0" smtClean="0"/>
          </a:p>
          <a:p>
            <a:r>
              <a:rPr lang="pt-PT" sz="2400" i="1" dirty="0"/>
              <a:t>	</a:t>
            </a:r>
            <a:r>
              <a:rPr lang="pt-PT" i="1" dirty="0" err="1" smtClean="0"/>
              <a:t>yelp</a:t>
            </a:r>
            <a:r>
              <a:rPr lang="pt-PT" i="1" dirty="0" smtClean="0"/>
              <a:t>, </a:t>
            </a:r>
            <a:r>
              <a:rPr lang="pt-PT" i="1" dirty="0" err="1" smtClean="0"/>
              <a:t>rotten</a:t>
            </a:r>
            <a:r>
              <a:rPr lang="pt-PT" i="1" dirty="0" smtClean="0"/>
              <a:t> </a:t>
            </a:r>
            <a:r>
              <a:rPr lang="pt-PT" i="1" dirty="0" err="1" smtClean="0"/>
              <a:t>tomatos</a:t>
            </a:r>
            <a:r>
              <a:rPr lang="pt-PT" i="1" dirty="0" smtClean="0"/>
              <a:t>, </a:t>
            </a:r>
            <a:r>
              <a:rPr lang="pt-PT" i="1" dirty="0" err="1" smtClean="0"/>
              <a:t>imdb</a:t>
            </a:r>
            <a:endParaRPr lang="pt-PT" sz="1400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3" y="1167215"/>
            <a:ext cx="4496891" cy="385067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54547" y="19259"/>
            <a:ext cx="377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Categorização…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17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967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Emoticons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01219" y="1264021"/>
            <a:ext cx="111964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Como opinião:</a:t>
            </a:r>
            <a:endParaRPr lang="pt-PT" sz="2400" dirty="0" smtClean="0"/>
          </a:p>
          <a:p>
            <a:endParaRPr lang="pt-PT" sz="2400" b="1" dirty="0"/>
          </a:p>
          <a:p>
            <a:r>
              <a:rPr lang="pt-PT" sz="2400" dirty="0" smtClean="0"/>
              <a:t>	Quando inserimos um </a:t>
            </a:r>
            <a:r>
              <a:rPr lang="pt-PT" sz="2400" i="1" dirty="0" err="1" smtClean="0"/>
              <a:t>emoticon</a:t>
            </a:r>
            <a:r>
              <a:rPr lang="pt-PT" sz="2400" dirty="0" smtClean="0"/>
              <a:t> num texto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pretendemos dar maior clareza à mensagem</a:t>
            </a:r>
          </a:p>
          <a:p>
            <a:endParaRPr lang="pt-PT" sz="2400" b="1" dirty="0"/>
          </a:p>
          <a:p>
            <a:r>
              <a:rPr lang="pt-PT" sz="2400" b="1" dirty="0" smtClean="0"/>
              <a:t>	Como categorizadores de conteúdo:</a:t>
            </a:r>
          </a:p>
          <a:p>
            <a:endParaRPr lang="pt-PT" sz="2400" b="1" i="1" dirty="0"/>
          </a:p>
          <a:p>
            <a:r>
              <a:rPr lang="pt-PT" sz="2400" b="1" i="1" dirty="0" smtClean="0"/>
              <a:t>	</a:t>
            </a:r>
            <a:r>
              <a:rPr lang="pt-PT" sz="2400" i="1" dirty="0" smtClean="0"/>
              <a:t>É a interacção </a:t>
            </a:r>
            <a:r>
              <a:rPr lang="pt-PT" sz="2400" i="1" dirty="0"/>
              <a:t>	</a:t>
            </a:r>
            <a:r>
              <a:rPr lang="pt-PT" sz="2400" i="1" dirty="0" smtClean="0"/>
              <a:t>dos utilizadores das redes sociais </a:t>
            </a:r>
          </a:p>
          <a:p>
            <a:r>
              <a:rPr lang="pt-PT" sz="2400" i="1" dirty="0"/>
              <a:t>	</a:t>
            </a:r>
            <a:r>
              <a:rPr lang="pt-PT" sz="2400" i="1" dirty="0" smtClean="0"/>
              <a:t>que maior contributo dá à categorização </a:t>
            </a:r>
          </a:p>
          <a:p>
            <a:r>
              <a:rPr lang="pt-PT" sz="2400" i="1" dirty="0"/>
              <a:t>	</a:t>
            </a:r>
            <a:r>
              <a:rPr lang="pt-PT" sz="2400" i="1" dirty="0" smtClean="0"/>
              <a:t>de sentimentos</a:t>
            </a:r>
          </a:p>
          <a:p>
            <a:endParaRPr lang="pt-PT" sz="2400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56" y="1593667"/>
            <a:ext cx="4197877" cy="30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967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Emoticons</a:t>
            </a:r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01219" y="1264021"/>
            <a:ext cx="11196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Como categorizadores de pessoas:</a:t>
            </a:r>
          </a:p>
          <a:p>
            <a:endParaRPr lang="pt-PT" sz="2400" b="1" i="1" dirty="0"/>
          </a:p>
          <a:p>
            <a:r>
              <a:rPr lang="pt-PT" sz="2400" b="1" i="1" dirty="0" smtClean="0"/>
              <a:t>	</a:t>
            </a:r>
            <a:r>
              <a:rPr lang="pt-PT" sz="2400" dirty="0" smtClean="0"/>
              <a:t>De cada vez que damos </a:t>
            </a:r>
            <a:r>
              <a:rPr lang="pt-PT" sz="2400" i="1" dirty="0" smtClean="0"/>
              <a:t>feedback</a:t>
            </a:r>
            <a:r>
              <a:rPr lang="pt-PT" sz="2400" dirty="0" smtClean="0"/>
              <a:t> sobre</a:t>
            </a:r>
          </a:p>
          <a:p>
            <a:r>
              <a:rPr lang="pt-PT" sz="2400" i="1" dirty="0"/>
              <a:t>	</a:t>
            </a:r>
            <a:r>
              <a:rPr lang="pt-PT" sz="2400" dirty="0" smtClean="0"/>
              <a:t>algum tipo de conteúdo estamos a categorizá-lo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e ao mesmo tempo a categorizar a nossa pessoa, 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a nossa individualidade.</a:t>
            </a:r>
          </a:p>
          <a:p>
            <a:endParaRPr lang="pt-PT" sz="2400" dirty="0"/>
          </a:p>
          <a:p>
            <a:r>
              <a:rPr lang="pt-PT" sz="2400" dirty="0" smtClean="0"/>
              <a:t>	Especialmente nas redes sociais somos 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consumidor e matéria prima.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8" y="1362354"/>
            <a:ext cx="3411576" cy="34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647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De forma geral todo o conteúdo textual da web ou é um facto ou uma opinião.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2000" dirty="0" smtClean="0"/>
              <a:t>Se bem que há factos expressos na forma de opinião e opiniões vendidas como factos</a:t>
            </a:r>
            <a:r>
              <a:rPr lang="pt-PT" sz="2000" dirty="0"/>
              <a:t>	</a:t>
            </a:r>
            <a:endParaRPr lang="pt-PT" sz="2000" dirty="0" smtClean="0"/>
          </a:p>
          <a:p>
            <a:endParaRPr lang="pt-PT" sz="2000" dirty="0"/>
          </a:p>
          <a:p>
            <a:r>
              <a:rPr lang="pt-PT" sz="2400" dirty="0" smtClean="0"/>
              <a:t>	Os motores de busca pesquisam factos (verdadeiros ou não).</a:t>
            </a:r>
          </a:p>
          <a:p>
            <a:endParaRPr lang="pt-PT" sz="2400" dirty="0"/>
          </a:p>
          <a:p>
            <a:r>
              <a:rPr lang="pt-PT" sz="2400" dirty="0" smtClean="0"/>
              <a:t>	Porque não pesquisam por opiniões?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2000" dirty="0" smtClean="0"/>
              <a:t>É difícil expressar uma opinião com poucas palavras.	</a:t>
            </a:r>
          </a:p>
          <a:p>
            <a:pPr lvl="1"/>
            <a:r>
              <a:rPr lang="pt-PT" sz="2000" dirty="0"/>
              <a:t>	</a:t>
            </a:r>
            <a:r>
              <a:rPr lang="pt-PT" sz="2000" dirty="0" smtClean="0"/>
              <a:t>É difícil geral um ranking de resultados baseado em opiniões.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30" y="3359332"/>
            <a:ext cx="2933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526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básico…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Como se processa SA:</a:t>
            </a:r>
          </a:p>
          <a:p>
            <a:endParaRPr lang="pt-PT" sz="2400" b="1" i="1" dirty="0"/>
          </a:p>
          <a:p>
            <a:r>
              <a:rPr lang="pt-PT" sz="2400" b="1" i="1" dirty="0" smtClean="0"/>
              <a:t>					</a:t>
            </a:r>
            <a:r>
              <a:rPr lang="pt-PT" sz="2400" dirty="0" smtClean="0"/>
              <a:t>Do texto fonte são identificadas, extraídas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			e analisadas opiniões (</a:t>
            </a:r>
            <a:r>
              <a:rPr lang="pt-PT" sz="2400" i="1" dirty="0" err="1" smtClean="0"/>
              <a:t>opinion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minning</a:t>
            </a:r>
            <a:r>
              <a:rPr lang="pt-PT" sz="2400" dirty="0" smtClean="0"/>
              <a:t>)</a:t>
            </a:r>
          </a:p>
          <a:p>
            <a:endParaRPr lang="pt-PT" sz="2400" dirty="0"/>
          </a:p>
          <a:p>
            <a:r>
              <a:rPr lang="pt-PT" sz="2400" b="1" i="1" dirty="0" smtClean="0"/>
              <a:t>					</a:t>
            </a:r>
            <a:r>
              <a:rPr lang="pt-PT" sz="2400" dirty="0" smtClean="0"/>
              <a:t>Identificados os sentimentos expressos nessas 						opiniões (</a:t>
            </a:r>
            <a:r>
              <a:rPr lang="pt-PT" sz="2400" i="1" dirty="0" err="1" smtClean="0"/>
              <a:t>features</a:t>
            </a:r>
            <a:r>
              <a:rPr lang="pt-PT" sz="2400" dirty="0" smtClean="0"/>
              <a:t>)</a:t>
            </a:r>
            <a:endParaRPr lang="pt-PT" sz="2400" dirty="0"/>
          </a:p>
          <a:p>
            <a:endParaRPr lang="pt-PT" sz="2400" b="1" i="1" dirty="0" smtClean="0"/>
          </a:p>
          <a:p>
            <a:r>
              <a:rPr lang="pt-PT" sz="2400" b="1" i="1" dirty="0" smtClean="0"/>
              <a:t>					Por fim é feita a classificação da sua polaridade</a:t>
            </a:r>
            <a:endParaRPr lang="pt-PT" sz="2400" b="1" i="1" dirty="0"/>
          </a:p>
          <a:p>
            <a:endParaRPr lang="pt-PT" sz="2400" b="1" i="1" dirty="0" smtClean="0"/>
          </a:p>
          <a:p>
            <a:endParaRPr lang="pt-PT" sz="2400" dirty="0"/>
          </a:p>
          <a:p>
            <a:r>
              <a:rPr lang="pt-PT" sz="2400" dirty="0" smtClean="0"/>
              <a:t>	</a:t>
            </a:r>
            <a:endParaRPr lang="pt-PT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89" y="2260630"/>
            <a:ext cx="3246274" cy="32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526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básico…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Como se processa SA:</a:t>
            </a:r>
          </a:p>
          <a:p>
            <a:endParaRPr lang="pt-PT" sz="2400" b="1" i="1" dirty="0"/>
          </a:p>
          <a:p>
            <a:r>
              <a:rPr lang="pt-PT" sz="2400" b="1" i="1" dirty="0" smtClean="0"/>
              <a:t>					</a:t>
            </a:r>
            <a:r>
              <a:rPr lang="pt-PT" sz="2400" dirty="0" smtClean="0"/>
              <a:t>O tratamento do texto é feito de forma 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			idêntica a outro tipo de análises.</a:t>
            </a:r>
          </a:p>
          <a:p>
            <a:endParaRPr lang="pt-PT" sz="2400" dirty="0"/>
          </a:p>
          <a:p>
            <a:r>
              <a:rPr lang="pt-PT" sz="2400" dirty="0" smtClean="0"/>
              <a:t>					O que distingue é a categorização do sentimento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			das palavras e opiniões e, em algumas abordagens,</a:t>
            </a:r>
            <a:endParaRPr lang="pt-PT" sz="2400" dirty="0"/>
          </a:p>
          <a:p>
            <a:r>
              <a:rPr lang="pt-PT" sz="2400" b="1" i="1" dirty="0"/>
              <a:t>	</a:t>
            </a:r>
            <a:r>
              <a:rPr lang="pt-PT" sz="2400" b="1" i="1" dirty="0" smtClean="0"/>
              <a:t>				a forma como o sentimento de uma palavras se</a:t>
            </a:r>
          </a:p>
          <a:p>
            <a:r>
              <a:rPr lang="pt-PT" sz="2400" b="1" i="1" dirty="0"/>
              <a:t>	</a:t>
            </a:r>
            <a:r>
              <a:rPr lang="pt-PT" sz="2400" b="1" i="1" dirty="0" smtClean="0"/>
              <a:t>				relaciona, exponenciando ou diminuindo o 							impacto das outras.</a:t>
            </a:r>
            <a:endParaRPr lang="pt-PT" sz="2400" b="1" i="1" dirty="0"/>
          </a:p>
          <a:p>
            <a:endParaRPr lang="pt-PT" sz="2400" b="1" i="1" dirty="0" smtClean="0"/>
          </a:p>
          <a:p>
            <a:endParaRPr lang="pt-PT" sz="2400" dirty="0"/>
          </a:p>
          <a:p>
            <a:r>
              <a:rPr lang="pt-PT" sz="2400" dirty="0" smtClean="0"/>
              <a:t>	</a:t>
            </a:r>
            <a:endParaRPr lang="pt-PT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66" y="2527934"/>
            <a:ext cx="2524125" cy="2533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6" y="2253959"/>
            <a:ext cx="3342857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5" y="1171592"/>
            <a:ext cx="6922295" cy="4515105"/>
          </a:xfrm>
          <a:prstGeom prst="rect">
            <a:avLst/>
          </a:prstGeom>
        </p:spPr>
      </p:pic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547" y="19259"/>
            <a:ext cx="2526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básico…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								</a:t>
            </a:r>
          </a:p>
          <a:p>
            <a:r>
              <a:rPr lang="pt-PT" sz="2400" b="1" dirty="0"/>
              <a:t>	</a:t>
            </a:r>
            <a:r>
              <a:rPr lang="pt-PT" sz="2400" b="1" dirty="0" smtClean="0"/>
              <a:t>							</a:t>
            </a:r>
          </a:p>
          <a:p>
            <a:r>
              <a:rPr lang="pt-PT" sz="2400" b="1" dirty="0"/>
              <a:t>	</a:t>
            </a:r>
            <a:r>
              <a:rPr lang="pt-PT" sz="2400" b="1" dirty="0" smtClean="0"/>
              <a:t>							</a:t>
            </a:r>
            <a:r>
              <a:rPr lang="pt-PT" sz="2400" dirty="0" smtClean="0"/>
              <a:t>Múltiplas abordagens para 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						a classificação…</a:t>
            </a:r>
          </a:p>
          <a:p>
            <a:endParaRPr lang="pt-PT" sz="2400" dirty="0"/>
          </a:p>
          <a:p>
            <a:r>
              <a:rPr lang="pt-PT" sz="2400" dirty="0" smtClean="0"/>
              <a:t>								…Em tudo semelhantes a 									outros tipos de análise de 									texto.</a:t>
            </a:r>
          </a:p>
          <a:p>
            <a:endParaRPr lang="pt-PT" sz="1050" dirty="0"/>
          </a:p>
          <a:p>
            <a:r>
              <a:rPr lang="pt-PT" sz="2400" dirty="0" smtClean="0"/>
              <a:t>						</a:t>
            </a:r>
            <a:r>
              <a:rPr lang="pt-PT" dirty="0" smtClean="0"/>
              <a:t>Nos nossos exercícios vamos comparar uma 								abordagem generativa com uma discriminativa</a:t>
            </a:r>
          </a:p>
          <a:p>
            <a:r>
              <a:rPr lang="pt-PT" dirty="0"/>
              <a:t>	</a:t>
            </a:r>
            <a:r>
              <a:rPr lang="pt-PT" dirty="0" smtClean="0"/>
              <a:t>					(NB </a:t>
            </a:r>
            <a:r>
              <a:rPr lang="pt-PT" dirty="0" err="1" smtClean="0"/>
              <a:t>vs</a:t>
            </a:r>
            <a:r>
              <a:rPr lang="pt-PT" dirty="0" smtClean="0"/>
              <a:t> LSTM)</a:t>
            </a:r>
          </a:p>
          <a:p>
            <a:endParaRPr lang="pt-PT" sz="2400" i="1" dirty="0" smtClean="0"/>
          </a:p>
          <a:p>
            <a:endParaRPr lang="pt-PT" sz="2400" dirty="0"/>
          </a:p>
          <a:p>
            <a:r>
              <a:rPr lang="pt-PT" sz="2400" dirty="0" smtClean="0"/>
              <a:t>	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4185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6393737" cy="178510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MEIIdC</a:t>
            </a:r>
            <a:r>
              <a:rPr lang="pt-P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APGVD</a:t>
            </a:r>
          </a:p>
          <a:p>
            <a:pPr algn="r"/>
            <a:endParaRPr lang="pt-P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pt-PT" sz="48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Fluxograma: documento 4"/>
          <p:cNvSpPr/>
          <p:nvPr/>
        </p:nvSpPr>
        <p:spPr>
          <a:xfrm>
            <a:off x="5730240" y="1961593"/>
            <a:ext cx="6461760" cy="4179899"/>
          </a:xfrm>
          <a:prstGeom prst="flowChartDocument">
            <a:avLst/>
          </a:prstGeom>
          <a:gradFill flip="none" rotWithShape="1">
            <a:gsLst>
              <a:gs pos="61000">
                <a:schemeClr val="accent1">
                  <a:lumMod val="0"/>
                  <a:lumOff val="100000"/>
                  <a:alpha val="0"/>
                </a:schemeClr>
              </a:gs>
              <a:gs pos="67000">
                <a:schemeClr val="accent1">
                  <a:lumMod val="0"/>
                  <a:lumOff val="10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71295" y="5112657"/>
            <a:ext cx="36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/>
              <a:t>Obrigado!</a:t>
            </a:r>
            <a:endParaRPr lang="pt-PT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1" y="1337027"/>
            <a:ext cx="97536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82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6393737" cy="178510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MEIIdC</a:t>
            </a:r>
            <a:r>
              <a:rPr lang="pt-P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APGVD</a:t>
            </a:r>
          </a:p>
          <a:p>
            <a:pPr algn="r"/>
            <a:endParaRPr lang="pt-P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pt-PT" sz="48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Fluxograma: documento 4"/>
          <p:cNvSpPr/>
          <p:nvPr/>
        </p:nvSpPr>
        <p:spPr>
          <a:xfrm>
            <a:off x="5730240" y="1961593"/>
            <a:ext cx="6461760" cy="4179899"/>
          </a:xfrm>
          <a:prstGeom prst="flowChartDocument">
            <a:avLst/>
          </a:prstGeom>
          <a:gradFill flip="none" rotWithShape="1">
            <a:gsLst>
              <a:gs pos="61000">
                <a:schemeClr val="accent1">
                  <a:lumMod val="0"/>
                  <a:lumOff val="100000"/>
                  <a:alpha val="0"/>
                </a:schemeClr>
              </a:gs>
              <a:gs pos="67000">
                <a:schemeClr val="accent1">
                  <a:lumMod val="0"/>
                  <a:lumOff val="10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10490" y="3274527"/>
            <a:ext cx="970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hlinkClick r:id="rId3"/>
              </a:rPr>
              <a:t>https://</a:t>
            </a:r>
            <a:r>
              <a:rPr lang="pt-PT" sz="4800" dirty="0" smtClean="0">
                <a:hlinkClick r:id="rId3"/>
              </a:rPr>
              <a:t>mybinder.org/v2/gh/RManPT/APGVD-Sentiment-Analysis/master</a:t>
            </a:r>
            <a:endParaRPr lang="pt-PT" sz="4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1" y="1337028"/>
            <a:ext cx="3345416" cy="13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1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Componentes básicos de uma opinião:</a:t>
            </a:r>
          </a:p>
          <a:p>
            <a:endParaRPr lang="pt-PT" sz="2400" dirty="0"/>
          </a:p>
          <a:p>
            <a:r>
              <a:rPr lang="pt-PT" sz="2400" dirty="0" smtClean="0"/>
              <a:t>	Proprietário da opinião</a:t>
            </a:r>
          </a:p>
          <a:p>
            <a:r>
              <a:rPr lang="pt-PT" sz="2400" dirty="0"/>
              <a:t>	</a:t>
            </a:r>
            <a:r>
              <a:rPr lang="pt-PT" sz="2000" dirty="0" smtClean="0"/>
              <a:t>Pessoa ou organização que tem opinião sobre determinado objecto</a:t>
            </a:r>
            <a:endParaRPr lang="pt-PT" sz="2400" dirty="0" smtClean="0"/>
          </a:p>
          <a:p>
            <a:endParaRPr lang="pt-PT" sz="2400" dirty="0"/>
          </a:p>
          <a:p>
            <a:r>
              <a:rPr lang="pt-PT" sz="2400" dirty="0" smtClean="0"/>
              <a:t>	Objecto</a:t>
            </a:r>
          </a:p>
          <a:p>
            <a:r>
              <a:rPr lang="pt-PT" sz="2400" dirty="0"/>
              <a:t>	</a:t>
            </a:r>
            <a:r>
              <a:rPr lang="pt-PT" sz="2000" dirty="0" smtClean="0"/>
              <a:t>Alvo sobre o qual é expressada uma opinião</a:t>
            </a:r>
            <a:endParaRPr lang="pt-PT" sz="2400" dirty="0" smtClean="0"/>
          </a:p>
          <a:p>
            <a:endParaRPr lang="pt-PT" sz="2400" dirty="0"/>
          </a:p>
          <a:p>
            <a:r>
              <a:rPr lang="pt-PT" sz="2400" dirty="0" smtClean="0"/>
              <a:t>	Categorização</a:t>
            </a:r>
          </a:p>
          <a:p>
            <a:r>
              <a:rPr lang="pt-PT" sz="2400" dirty="0" smtClean="0"/>
              <a:t>	</a:t>
            </a:r>
            <a:r>
              <a:rPr lang="pt-PT" sz="2000" dirty="0" smtClean="0"/>
              <a:t>Expressão de perspectiva, atitude, emoção</a:t>
            </a:r>
            <a:endParaRPr lang="pt-PT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34" y="1316272"/>
            <a:ext cx="333616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SA </a:t>
            </a:r>
            <a:r>
              <a:rPr lang="pt-PT" sz="2400" b="1" dirty="0" smtClean="0"/>
              <a:t>é o processo de extracção, identificação e caracterização, usando NLP, 	estatística ou ML de uma emoção e/ou atitude sobre determinado conteúdo.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	Tipicamente é caracterizada por dois indicadores:</a:t>
            </a:r>
          </a:p>
          <a:p>
            <a:endParaRPr lang="pt-PT" sz="2400" dirty="0"/>
          </a:p>
          <a:p>
            <a:r>
              <a:rPr lang="pt-PT" sz="2400" dirty="0" smtClean="0"/>
              <a:t>		* Polaridade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* Subjectividade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14169"/>
              </p:ext>
            </p:extLst>
          </p:nvPr>
        </p:nvGraphicFramePr>
        <p:xfrm>
          <a:off x="1495891" y="3775294"/>
          <a:ext cx="5143500" cy="160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628900"/>
              </a:tblGrid>
              <a:tr h="3939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 dirty="0" err="1">
                          <a:effectLst/>
                        </a:rPr>
                        <a:t>Sentiment</a:t>
                      </a:r>
                      <a:r>
                        <a:rPr lang="pt-PT" sz="2400" u="none" strike="noStrike" dirty="0">
                          <a:effectLst/>
                        </a:rPr>
                        <a:t> </a:t>
                      </a:r>
                      <a:r>
                        <a:rPr lang="pt-PT" sz="2400" u="none" strike="noStrike" dirty="0" err="1">
                          <a:effectLst/>
                        </a:rPr>
                        <a:t>Analysis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 dirty="0" err="1">
                          <a:effectLst/>
                        </a:rPr>
                        <a:t>Subjectivity</a:t>
                      </a:r>
                      <a:r>
                        <a:rPr lang="pt-PT" sz="2400" u="none" strike="noStrike" dirty="0">
                          <a:effectLst/>
                        </a:rPr>
                        <a:t> </a:t>
                      </a:r>
                      <a:r>
                        <a:rPr lang="pt-PT" sz="2400" u="none" strike="noStrike" dirty="0" err="1">
                          <a:effectLst/>
                        </a:rPr>
                        <a:t>analysis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Positivo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Subjectivo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Negativo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 dirty="0">
                          <a:effectLst/>
                        </a:rPr>
                        <a:t>Neutro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 dirty="0">
                          <a:effectLst/>
                        </a:rPr>
                        <a:t>Objectivo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A subjectividade é a representação linguística de um estado pessoal:</a:t>
            </a:r>
          </a:p>
          <a:p>
            <a:r>
              <a:rPr lang="pt-PT" sz="2400" b="1" dirty="0"/>
              <a:t>	</a:t>
            </a:r>
            <a:r>
              <a:rPr lang="pt-PT" sz="2400" b="1" dirty="0" smtClean="0"/>
              <a:t>opiniões, sentimentos, emoções, crenças.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	A subjectividade é defina num intervalo [0,0.5] o que representa:</a:t>
            </a:r>
          </a:p>
          <a:p>
            <a:endParaRPr lang="pt-PT" sz="2400" dirty="0"/>
          </a:p>
          <a:p>
            <a:r>
              <a:rPr lang="pt-PT" sz="2400" dirty="0" smtClean="0"/>
              <a:t>		* 0 – objectivo 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	* 0.5 – subjectivo</a:t>
            </a:r>
            <a:r>
              <a:rPr lang="pt-PT" sz="2400" dirty="0"/>
              <a:t>	</a:t>
            </a:r>
            <a:r>
              <a:rPr lang="pt-PT" sz="2400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809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A subjectividade procura relacionar uma entidade a um nível de polaridade.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	Um elevado nível de subjectividade influencia negativamente a extracção de 	informação sentimental.</a:t>
            </a:r>
          </a:p>
          <a:p>
            <a:endParaRPr lang="pt-PT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PT" b="1" dirty="0" smtClean="0"/>
              <a:t>“</a:t>
            </a:r>
            <a:r>
              <a:rPr lang="pt-PT" dirty="0" smtClean="0"/>
              <a:t>Os espectadores </a:t>
            </a:r>
            <a:r>
              <a:rPr lang="pt-PT" b="1" dirty="0" smtClean="0"/>
              <a:t>explodiram</a:t>
            </a:r>
            <a:r>
              <a:rPr lang="pt-PT" dirty="0" smtClean="0"/>
              <a:t> de alegria</a:t>
            </a:r>
            <a:r>
              <a:rPr lang="pt-PT" b="1" dirty="0" smtClean="0"/>
              <a:t>…”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lvl="2"/>
            <a:r>
              <a:rPr lang="pt-PT" dirty="0" smtClean="0"/>
              <a:t>Este problema levou à necessidade da criação de mecanismos de filtragem de subjectividade aquando da selecção de </a:t>
            </a:r>
            <a:r>
              <a:rPr lang="pt-PT" i="1" dirty="0" err="1" smtClean="0"/>
              <a:t>features</a:t>
            </a:r>
            <a:r>
              <a:rPr lang="pt-PT" i="1" dirty="0" smtClean="0"/>
              <a:t>.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91" y="3146597"/>
            <a:ext cx="1448555" cy="14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documento 11"/>
          <p:cNvSpPr/>
          <p:nvPr/>
        </p:nvSpPr>
        <p:spPr>
          <a:xfrm>
            <a:off x="250209" y="1069668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12" y="2631510"/>
            <a:ext cx="4534716" cy="25986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54547" y="19259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É a polaridade que define a atitude sobre um alvo.</a:t>
            </a:r>
          </a:p>
          <a:p>
            <a:endParaRPr lang="pt-PT" sz="2400" dirty="0"/>
          </a:p>
          <a:p>
            <a:r>
              <a:rPr lang="pt-PT" sz="2400" dirty="0" smtClean="0"/>
              <a:t>	É definida com valores entre </a:t>
            </a:r>
            <a:r>
              <a:rPr lang="pt-PT" sz="2400" dirty="0"/>
              <a:t>	</a:t>
            </a:r>
            <a:r>
              <a:rPr lang="pt-PT" sz="2400" dirty="0" smtClean="0"/>
              <a:t>[-1,1] que representam, em norma, três níveis:</a:t>
            </a:r>
          </a:p>
          <a:p>
            <a:pPr algn="ctr"/>
            <a:endParaRPr lang="pt-PT" sz="2400" dirty="0" smtClean="0"/>
          </a:p>
          <a:p>
            <a:r>
              <a:rPr lang="pt-PT" sz="2400" dirty="0" smtClean="0"/>
              <a:t>			Positivo	Neutro</a:t>
            </a:r>
            <a:r>
              <a:rPr lang="pt-PT" sz="2400" dirty="0"/>
              <a:t>	</a:t>
            </a:r>
            <a:r>
              <a:rPr lang="pt-PT" sz="2400" dirty="0" smtClean="0"/>
              <a:t>	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306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4547" y="19259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50209" y="1057259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dirty="0" smtClean="0"/>
              <a:t>O cálculo da polaridade é em geral o foco de SA no entanto isso depende das 	aplicações.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	Uma vez que é definida com números reais num intervalo não temos de nos 	sujeitar a apenas 3 níveis.</a:t>
            </a:r>
            <a:r>
              <a:rPr lang="pt-PT" sz="2400" dirty="0"/>
              <a:t>	</a:t>
            </a:r>
            <a:endParaRPr lang="pt-PT" sz="2400" dirty="0" smtClean="0"/>
          </a:p>
          <a:p>
            <a:endParaRPr lang="pt-PT" sz="2400" dirty="0"/>
          </a:p>
          <a:p>
            <a:r>
              <a:rPr lang="pt-PT" sz="2400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9" y="4299023"/>
            <a:ext cx="5365569" cy="12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13" y="1316272"/>
            <a:ext cx="4159997" cy="343719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54547" y="19259"/>
            <a:ext cx="2779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Propósito…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224083" y="1048550"/>
            <a:ext cx="11655188" cy="4961403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pt-PT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596" y="1316272"/>
            <a:ext cx="111964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	</a:t>
            </a:r>
          </a:p>
          <a:p>
            <a:r>
              <a:rPr lang="pt-PT" sz="2400" dirty="0"/>
              <a:t>	</a:t>
            </a:r>
            <a:r>
              <a:rPr lang="pt-PT" sz="2400" b="1" dirty="0" smtClean="0"/>
              <a:t>Ao nível de documento/</a:t>
            </a:r>
            <a:r>
              <a:rPr lang="pt-PT" sz="2400" b="1" dirty="0" err="1" smtClean="0"/>
              <a:t>review</a:t>
            </a:r>
            <a:r>
              <a:rPr lang="pt-PT" sz="2400" b="1" dirty="0" smtClean="0"/>
              <a:t>:</a:t>
            </a:r>
          </a:p>
          <a:p>
            <a:endParaRPr lang="pt-PT" sz="2400" dirty="0"/>
          </a:p>
          <a:p>
            <a:r>
              <a:rPr lang="pt-PT" sz="2400" dirty="0" smtClean="0"/>
              <a:t>	</a:t>
            </a:r>
            <a:r>
              <a:rPr lang="pt-PT" sz="2400" dirty="0" err="1" smtClean="0"/>
              <a:t>Sentiment</a:t>
            </a:r>
            <a:r>
              <a:rPr lang="pt-PT" sz="2400" dirty="0" smtClean="0"/>
              <a:t> </a:t>
            </a:r>
            <a:r>
              <a:rPr lang="pt-PT" sz="2400" dirty="0" err="1" smtClean="0"/>
              <a:t>analysis</a:t>
            </a:r>
            <a:endParaRPr lang="pt-PT" sz="2400" dirty="0" smtClean="0"/>
          </a:p>
          <a:p>
            <a:r>
              <a:rPr lang="pt-PT" sz="2400" dirty="0"/>
              <a:t>	</a:t>
            </a:r>
            <a:r>
              <a:rPr lang="pt-PT" sz="1600" dirty="0" err="1" smtClean="0"/>
              <a:t>vs</a:t>
            </a:r>
            <a:r>
              <a:rPr lang="pt-PT" sz="1600" dirty="0" smtClean="0"/>
              <a:t> </a:t>
            </a:r>
            <a:r>
              <a:rPr lang="pt-PT" sz="1600" dirty="0" err="1" smtClean="0"/>
              <a:t>subjectivity</a:t>
            </a:r>
            <a:r>
              <a:rPr lang="pt-PT" sz="1600" dirty="0" smtClean="0"/>
              <a:t> </a:t>
            </a:r>
            <a:r>
              <a:rPr lang="pt-PT" sz="1600" dirty="0" err="1" smtClean="0"/>
              <a:t>analysis</a:t>
            </a:r>
            <a:endParaRPr lang="pt-PT" sz="1600" dirty="0" smtClean="0"/>
          </a:p>
          <a:p>
            <a:endParaRPr lang="pt-PT" sz="2400" dirty="0"/>
          </a:p>
          <a:p>
            <a:r>
              <a:rPr lang="pt-PT" sz="2400" dirty="0" smtClean="0"/>
              <a:t>	Classificar polaridade</a:t>
            </a:r>
          </a:p>
          <a:p>
            <a:endParaRPr lang="pt-PT" sz="2400" dirty="0"/>
          </a:p>
          <a:p>
            <a:r>
              <a:rPr lang="pt-PT" sz="2000" dirty="0" smtClean="0"/>
              <a:t>	Assume-se, incorrectamente, que o documento é focado num único</a:t>
            </a:r>
          </a:p>
          <a:p>
            <a:r>
              <a:rPr lang="pt-PT" sz="2000" dirty="0"/>
              <a:t>	</a:t>
            </a:r>
            <a:r>
              <a:rPr lang="pt-PT" sz="2000" dirty="0" smtClean="0"/>
              <a:t>objecto e exprime a opinião de apenas uma entidade.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188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PT 1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de apresentação IPT I" id="{549C03C0-816F-40EE-AB96-4746E660C533}" vid="{89AF850C-E73F-420C-88DE-1F4BEBD5B2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apresentação IPT I</Template>
  <TotalTime>3720</TotalTime>
  <Words>5843</Words>
  <Application>Microsoft Office PowerPoint</Application>
  <PresentationFormat>Ecrã Panorâmico</PresentationFormat>
  <Paragraphs>6094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IPT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</dc:title>
  <dc:creator>Rui Rodrigues</dc:creator>
  <cp:lastModifiedBy>Rui Rodrigues</cp:lastModifiedBy>
  <cp:revision>274</cp:revision>
  <dcterms:created xsi:type="dcterms:W3CDTF">2015-10-01T23:39:52Z</dcterms:created>
  <dcterms:modified xsi:type="dcterms:W3CDTF">2018-01-11T19:19:20Z</dcterms:modified>
</cp:coreProperties>
</file>