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2DEF53-83CE-46CE-87FE-8A7DECD9514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55252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DEF53-83CE-46CE-87FE-8A7DECD9514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236413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DEF53-83CE-46CE-87FE-8A7DECD9514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412676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2DEF53-83CE-46CE-87FE-8A7DECD9514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12627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2DEF53-83CE-46CE-87FE-8A7DECD95140}"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77256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2DEF53-83CE-46CE-87FE-8A7DECD95140}"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10818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2DEF53-83CE-46CE-87FE-8A7DECD95140}"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340649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2DEF53-83CE-46CE-87FE-8A7DECD95140}"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304783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DEF53-83CE-46CE-87FE-8A7DECD95140}"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38507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EF53-83CE-46CE-87FE-8A7DECD95140}"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1229079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DEF53-83CE-46CE-87FE-8A7DECD95140}"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FD561-9246-4843-9502-B37D7C8C30D3}" type="slidenum">
              <a:rPr lang="en-US" smtClean="0"/>
              <a:t>‹#›</a:t>
            </a:fld>
            <a:endParaRPr lang="en-US"/>
          </a:p>
        </p:txBody>
      </p:sp>
    </p:spTree>
    <p:extLst>
      <p:ext uri="{BB962C8B-B14F-4D97-AF65-F5344CB8AC3E}">
        <p14:creationId xmlns:p14="http://schemas.microsoft.com/office/powerpoint/2010/main" val="428083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DEF53-83CE-46CE-87FE-8A7DECD95140}" type="datetimeFigureOut">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FD561-9246-4843-9502-B37D7C8C30D3}" type="slidenum">
              <a:rPr lang="en-US" smtClean="0"/>
              <a:t>‹#›</a:t>
            </a:fld>
            <a:endParaRPr lang="en-US"/>
          </a:p>
        </p:txBody>
      </p:sp>
    </p:spTree>
    <p:extLst>
      <p:ext uri="{BB962C8B-B14F-4D97-AF65-F5344CB8AC3E}">
        <p14:creationId xmlns:p14="http://schemas.microsoft.com/office/powerpoint/2010/main" val="3471417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LeSueur’s</a:t>
            </a:r>
            <a:r>
              <a:rPr lang="en-US" b="1" u="sng" dirty="0" smtClean="0"/>
              <a:t> process</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a:p>
          <a:p>
            <a:r>
              <a:rPr lang="en-US" dirty="0"/>
              <a:t>The process uses Lunge’s apparatus. The cathode, of iron wire gauze is placed in a slanting position. On it rests the diaphragm, consisting of two parts, a sheet of parchment paper and it double sheet of asbestos cemented together by blood albumin, coagulated and hardened by treatment with potassium </a:t>
            </a:r>
            <a:r>
              <a:rPr lang="en-US" dirty="0" err="1"/>
              <a:t>bichromate</a:t>
            </a:r>
            <a:r>
              <a:rPr lang="en-US" dirty="0"/>
              <a:t>. An </a:t>
            </a:r>
            <a:r>
              <a:rPr lang="en-US" dirty="0">
                <a:solidFill>
                  <a:schemeClr val="accent6"/>
                </a:solidFill>
              </a:rPr>
              <a:t>earthenware bell</a:t>
            </a:r>
            <a:r>
              <a:rPr lang="en-US" dirty="0"/>
              <a:t> enclosed the anode, which was made of </a:t>
            </a:r>
            <a:r>
              <a:rPr lang="en-US" dirty="0">
                <a:solidFill>
                  <a:schemeClr val="accent6"/>
                </a:solidFill>
              </a:rPr>
              <a:t>lead</a:t>
            </a:r>
            <a:r>
              <a:rPr lang="en-US" dirty="0"/>
              <a:t>, carrying carbon rods dipping into the salt solution. Caustic soda is formed in the solution outside the bell, and owing to the inclined position of the cathode, the hydrogen was expected to escape readily, thus preventing polarization. But it proved in practice that the </a:t>
            </a:r>
            <a:r>
              <a:rPr lang="en-US" u="sng" dirty="0"/>
              <a:t>earthenware bells were disintegrated by the caustic soda solution</a:t>
            </a:r>
            <a:r>
              <a:rPr lang="en-US" dirty="0"/>
              <a:t>, while the </a:t>
            </a:r>
            <a:r>
              <a:rPr lang="en-US" b="1" u="sng" dirty="0">
                <a:solidFill>
                  <a:srgbClr val="FFFF00"/>
                </a:solidFill>
              </a:rPr>
              <a:t>hydrogen</a:t>
            </a:r>
            <a:r>
              <a:rPr lang="en-US" dirty="0"/>
              <a:t> set free. The diaphragms are rapidly destroyed, lasting only from 24 to 48 hours. The anodes are consumed more slowly, lasting about six weeks. The process yields a solution of caustic containing 10 per cent </a:t>
            </a:r>
            <a:r>
              <a:rPr lang="en-US" dirty="0" err="1"/>
              <a:t>NaOH</a:t>
            </a:r>
            <a:r>
              <a:rPr lang="en-US" dirty="0"/>
              <a:t>.</a:t>
            </a:r>
          </a:p>
          <a:p>
            <a:endParaRPr lang="en-US" dirty="0"/>
          </a:p>
        </p:txBody>
      </p:sp>
    </p:spTree>
    <p:extLst>
      <p:ext uri="{BB962C8B-B14F-4D97-AF65-F5344CB8AC3E}">
        <p14:creationId xmlns:p14="http://schemas.microsoft.com/office/powerpoint/2010/main" val="149401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LeSueur’s</a:t>
            </a:r>
            <a:r>
              <a:rPr lang="en-US" b="1" u="sng" dirty="0" smtClean="0"/>
              <a:t> process</a:t>
            </a:r>
            <a:endParaRPr lang="en-US" dirty="0"/>
          </a:p>
        </p:txBody>
      </p:sp>
      <p:sp>
        <p:nvSpPr>
          <p:cNvPr id="3" name="Content Placeholder 2"/>
          <p:cNvSpPr>
            <a:spLocks noGrp="1"/>
          </p:cNvSpPr>
          <p:nvPr>
            <p:ph idx="1"/>
          </p:nvPr>
        </p:nvSpPr>
        <p:spPr>
          <a:xfrm>
            <a:off x="838200" y="1439259"/>
            <a:ext cx="10515600" cy="5241604"/>
          </a:xfrm>
        </p:spPr>
        <p:txBody>
          <a:bodyPr/>
          <a:lstStyle/>
          <a:p>
            <a:pPr marL="0" indent="0">
              <a:buNone/>
            </a:pPr>
            <a:r>
              <a:rPr lang="en-US" dirty="0" smtClean="0"/>
              <a:t>Hydrogen: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0561748"/>
              </p:ext>
            </p:extLst>
          </p:nvPr>
        </p:nvGraphicFramePr>
        <p:xfrm>
          <a:off x="1275007" y="2080769"/>
          <a:ext cx="9388700" cy="1761132"/>
        </p:xfrm>
        <a:graphic>
          <a:graphicData uri="http://schemas.openxmlformats.org/drawingml/2006/table">
            <a:tbl>
              <a:tblPr firstRow="1" bandRow="1">
                <a:tableStyleId>{5C22544A-7EE6-4342-B048-85BDC9FD1C3A}</a:tableStyleId>
              </a:tblPr>
              <a:tblGrid>
                <a:gridCol w="2347175"/>
                <a:gridCol w="2347175"/>
                <a:gridCol w="2347175"/>
                <a:gridCol w="2347175"/>
              </a:tblGrid>
              <a:tr h="440283">
                <a:tc>
                  <a:txBody>
                    <a:bodyPr/>
                    <a:lstStyle/>
                    <a:p>
                      <a:r>
                        <a:rPr lang="en-US" dirty="0" smtClean="0"/>
                        <a:t>name</a:t>
                      </a:r>
                      <a:endParaRPr lang="en-US" dirty="0"/>
                    </a:p>
                  </a:txBody>
                  <a:tcPr/>
                </a:tc>
                <a:tc>
                  <a:txBody>
                    <a:bodyPr/>
                    <a:lstStyle/>
                    <a:p>
                      <a:r>
                        <a:rPr lang="en-US" dirty="0" smtClean="0"/>
                        <a:t>spec</a:t>
                      </a:r>
                      <a:endParaRPr lang="en-US" dirty="0"/>
                    </a:p>
                  </a:txBody>
                  <a:tcPr/>
                </a:tc>
                <a:tc>
                  <a:txBody>
                    <a:bodyPr/>
                    <a:lstStyle/>
                    <a:p>
                      <a:r>
                        <a:rPr lang="en-US" dirty="0" smtClean="0"/>
                        <a:t>range</a:t>
                      </a:r>
                      <a:endParaRPr lang="en-US" dirty="0"/>
                    </a:p>
                  </a:txBody>
                  <a:tcPr/>
                </a:tc>
                <a:tc>
                  <a:txBody>
                    <a:bodyPr/>
                    <a:lstStyle/>
                    <a:p>
                      <a:r>
                        <a:rPr lang="en-US" dirty="0" smtClean="0"/>
                        <a:t>price</a:t>
                      </a:r>
                      <a:endParaRPr lang="en-US" dirty="0"/>
                    </a:p>
                  </a:txBody>
                  <a:tcPr/>
                </a:tc>
              </a:tr>
              <a:tr h="440283">
                <a:tc>
                  <a:txBody>
                    <a:bodyPr/>
                    <a:lstStyle/>
                    <a:p>
                      <a:r>
                        <a:rPr lang="en-US" sz="1800" b="0" i="0" kern="1200" dirty="0" smtClean="0">
                          <a:solidFill>
                            <a:schemeClr val="dk1"/>
                          </a:solidFill>
                          <a:effectLst/>
                          <a:latin typeface="+mn-lt"/>
                          <a:ea typeface="+mn-ea"/>
                          <a:cs typeface="+mn-cs"/>
                        </a:rPr>
                        <a:t>MSG-MQ-8H</a:t>
                      </a:r>
                      <a:endParaRPr lang="en-US" dirty="0"/>
                    </a:p>
                  </a:txBody>
                  <a:tcPr/>
                </a:tc>
                <a:tc>
                  <a:txBody>
                    <a:bodyPr/>
                    <a:lstStyle/>
                    <a:p>
                      <a:r>
                        <a:rPr lang="en-US" sz="1800" b="0" i="0" kern="1200" dirty="0" err="1" smtClean="0">
                          <a:solidFill>
                            <a:schemeClr val="dk1"/>
                          </a:solidFill>
                          <a:effectLst/>
                          <a:latin typeface="+mn-lt"/>
                          <a:ea typeface="+mn-ea"/>
                          <a:cs typeface="+mn-cs"/>
                        </a:rPr>
                        <a:t>Ov</a:t>
                      </a:r>
                      <a:r>
                        <a:rPr lang="en-US" sz="1800" b="0" i="0" kern="1200" dirty="0" smtClean="0">
                          <a:solidFill>
                            <a:schemeClr val="dk1"/>
                          </a:solidFill>
                          <a:effectLst/>
                          <a:latin typeface="+mn-lt"/>
                          <a:ea typeface="+mn-ea"/>
                          <a:cs typeface="+mn-cs"/>
                        </a:rPr>
                        <a:t>: 5V</a:t>
                      </a:r>
                      <a:endParaRPr lang="en-US" dirty="0"/>
                    </a:p>
                  </a:txBody>
                  <a:tcPr/>
                </a:tc>
                <a:tc>
                  <a:txBody>
                    <a:bodyPr/>
                    <a:lstStyle/>
                    <a:p>
                      <a:r>
                        <a:rPr lang="en-US" sz="1800" b="0" i="0" kern="1200" dirty="0" smtClean="0">
                          <a:solidFill>
                            <a:schemeClr val="dk1"/>
                          </a:solidFill>
                          <a:effectLst/>
                          <a:latin typeface="+mn-lt"/>
                          <a:ea typeface="+mn-ea"/>
                          <a:cs typeface="+mn-cs"/>
                        </a:rPr>
                        <a:t>100-10000ppm</a:t>
                      </a:r>
                      <a:endParaRPr lang="en-US" dirty="0"/>
                    </a:p>
                  </a:txBody>
                  <a:tcPr/>
                </a:tc>
                <a:tc>
                  <a:txBody>
                    <a:bodyPr/>
                    <a:lstStyle/>
                    <a:p>
                      <a:r>
                        <a:rPr lang="en-US" sz="1800" b="1" i="0" kern="1200" dirty="0" smtClean="0">
                          <a:solidFill>
                            <a:schemeClr val="dk1"/>
                          </a:solidFill>
                          <a:effectLst/>
                          <a:latin typeface="+mn-lt"/>
                          <a:ea typeface="+mn-ea"/>
                          <a:cs typeface="+mn-cs"/>
                        </a:rPr>
                        <a:t>Rs.400.00 </a:t>
                      </a:r>
                      <a:endParaRPr lang="en-US" dirty="0"/>
                    </a:p>
                  </a:txBody>
                  <a:tcPr/>
                </a:tc>
              </a:tr>
              <a:tr h="440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NTM SenseH2</a:t>
                      </a:r>
                    </a:p>
                  </a:txBody>
                  <a:tcPr/>
                </a:tc>
                <a:tc>
                  <a:txBody>
                    <a:bodyPr/>
                    <a:lstStyle/>
                    <a:p>
                      <a:r>
                        <a:rPr lang="en-US" dirty="0" smtClean="0"/>
                        <a:t>Ov:12-24V</a:t>
                      </a:r>
                      <a:endParaRPr lang="en-US" dirty="0"/>
                    </a:p>
                  </a:txBody>
                  <a:tcPr/>
                </a:tc>
                <a:tc>
                  <a:txBody>
                    <a:bodyPr/>
                    <a:lstStyle/>
                    <a:p>
                      <a:r>
                        <a:rPr lang="en-US" sz="1800" b="0" i="0" kern="1200" dirty="0" smtClean="0">
                          <a:solidFill>
                            <a:schemeClr val="dk1"/>
                          </a:solidFill>
                          <a:effectLst/>
                          <a:latin typeface="+mn-lt"/>
                          <a:ea typeface="+mn-ea"/>
                          <a:cs typeface="+mn-cs"/>
                        </a:rPr>
                        <a:t>0.25 to 4.0% conc.</a:t>
                      </a:r>
                      <a:endParaRPr lang="en-US" dirty="0"/>
                    </a:p>
                  </a:txBody>
                  <a:tcPr/>
                </a:tc>
                <a:tc>
                  <a:txBody>
                    <a:bodyPr/>
                    <a:lstStyle/>
                    <a:p>
                      <a:r>
                        <a:rPr lang="en-US" sz="1800" b="0" i="0" kern="1200" dirty="0" smtClean="0">
                          <a:solidFill>
                            <a:schemeClr val="dk1"/>
                          </a:solidFill>
                          <a:effectLst/>
                          <a:latin typeface="+mn-lt"/>
                          <a:ea typeface="+mn-ea"/>
                          <a:cs typeface="+mn-cs"/>
                        </a:rPr>
                        <a:t>$530.00</a:t>
                      </a:r>
                      <a:endParaRPr lang="en-US" dirty="0"/>
                    </a:p>
                  </a:txBody>
                  <a:tcPr/>
                </a:tc>
              </a:tr>
              <a:tr h="44028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6" name="TextBox 5"/>
          <p:cNvSpPr txBox="1"/>
          <p:nvPr/>
        </p:nvSpPr>
        <p:spPr>
          <a:xfrm>
            <a:off x="4752304" y="20091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536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173" y="1107583"/>
            <a:ext cx="8139448" cy="5422006"/>
          </a:xfrm>
        </p:spPr>
      </p:pic>
      <p:sp>
        <p:nvSpPr>
          <p:cNvPr id="2" name="Title 1"/>
          <p:cNvSpPr>
            <a:spLocks noGrp="1"/>
          </p:cNvSpPr>
          <p:nvPr>
            <p:ph type="title"/>
          </p:nvPr>
        </p:nvSpPr>
        <p:spPr/>
        <p:txBody>
          <a:bodyPr/>
          <a:lstStyle/>
          <a:p>
            <a:r>
              <a:rPr lang="en-US" dirty="0" smtClean="0"/>
              <a:t>Membrane process</a:t>
            </a:r>
            <a:endParaRPr lang="en-US" dirty="0"/>
          </a:p>
        </p:txBody>
      </p:sp>
    </p:spTree>
    <p:extLst>
      <p:ext uri="{BB962C8B-B14F-4D97-AF65-F5344CB8AC3E}">
        <p14:creationId xmlns:p14="http://schemas.microsoft.com/office/powerpoint/2010/main" val="210498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Membrane process</a:t>
            </a:r>
          </a:p>
        </p:txBody>
      </p:sp>
      <p:sp>
        <p:nvSpPr>
          <p:cNvPr id="3" name="Content Placeholder 2"/>
          <p:cNvSpPr>
            <a:spLocks noGrp="1"/>
          </p:cNvSpPr>
          <p:nvPr>
            <p:ph idx="1"/>
          </p:nvPr>
        </p:nvSpPr>
        <p:spPr/>
        <p:txBody>
          <a:bodyPr>
            <a:normAutofit fontScale="92500" lnSpcReduction="20000"/>
          </a:bodyPr>
          <a:lstStyle/>
          <a:p>
            <a:r>
              <a:rPr lang="en-US" dirty="0"/>
              <a:t>working:</a:t>
            </a:r>
          </a:p>
          <a:p>
            <a:r>
              <a:rPr lang="en-US" dirty="0"/>
              <a:t>The brine in the anode chamber contains sodium (Na+) and chloride (Cl-) ions. These ions migrate when a current is applied: the positively charged sodium ions pass through the membrane to the cathode chamber, while the negatively charged chloride ions are discharged on the anode surface to form chlorine gas (Cl2).</a:t>
            </a:r>
          </a:p>
          <a:p>
            <a:endParaRPr lang="en-US" dirty="0"/>
          </a:p>
          <a:p>
            <a:r>
              <a:rPr lang="en-US" dirty="0"/>
              <a:t>Water in the cathode chamber partly dissociates into hydrogen (H+) and hydroxide (OH-) ions. The hydrogen ions capture electrons on the cathode surface to form &lt;&lt;hydrogen gas (H2)&gt;&gt;. The hydroxide ions are attracted to the anode, but blocked by the membrane, and react with the sodium ions from the anode chamber to form &lt;&lt;caustic soda (sodium hydroxide, </a:t>
            </a:r>
            <a:r>
              <a:rPr lang="en-US" dirty="0" err="1"/>
              <a:t>NaOH</a:t>
            </a:r>
            <a:r>
              <a:rPr lang="en-US" dirty="0"/>
              <a:t>)&gt;&gt;.</a:t>
            </a:r>
          </a:p>
        </p:txBody>
      </p:sp>
    </p:spTree>
    <p:extLst>
      <p:ext uri="{BB962C8B-B14F-4D97-AF65-F5344CB8AC3E}">
        <p14:creationId xmlns:p14="http://schemas.microsoft.com/office/powerpoint/2010/main" val="68181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process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846" y="1690688"/>
            <a:ext cx="4575204" cy="4117684"/>
          </a:xfrm>
        </p:spPr>
      </p:pic>
      <p:cxnSp>
        <p:nvCxnSpPr>
          <p:cNvPr id="6" name="Straight Arrow Connector 5"/>
          <p:cNvCxnSpPr/>
          <p:nvPr/>
        </p:nvCxnSpPr>
        <p:spPr>
          <a:xfrm flipV="1">
            <a:off x="2446987" y="2408350"/>
            <a:ext cx="1184856" cy="46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Left Arrow 6"/>
          <p:cNvSpPr/>
          <p:nvPr/>
        </p:nvSpPr>
        <p:spPr>
          <a:xfrm>
            <a:off x="8077050" y="2170763"/>
            <a:ext cx="1878319" cy="4343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38648" y="2862668"/>
            <a:ext cx="1416677" cy="369332"/>
          </a:xfrm>
          <a:prstGeom prst="rect">
            <a:avLst/>
          </a:prstGeom>
          <a:noFill/>
        </p:spPr>
        <p:txBody>
          <a:bodyPr wrap="square" rtlCol="0">
            <a:spAutoFit/>
          </a:bodyPr>
          <a:lstStyle/>
          <a:p>
            <a:r>
              <a:rPr lang="en-US" dirty="0" smtClean="0"/>
              <a:t>Chlorine gas</a:t>
            </a:r>
            <a:endParaRPr lang="en-US" dirty="0"/>
          </a:p>
        </p:txBody>
      </p:sp>
      <p:sp>
        <p:nvSpPr>
          <p:cNvPr id="9" name="TextBox 8"/>
          <p:cNvSpPr txBox="1"/>
          <p:nvPr/>
        </p:nvSpPr>
        <p:spPr>
          <a:xfrm>
            <a:off x="8512935" y="2216337"/>
            <a:ext cx="1712890" cy="646331"/>
          </a:xfrm>
          <a:prstGeom prst="rect">
            <a:avLst/>
          </a:prstGeom>
          <a:noFill/>
        </p:spPr>
        <p:txBody>
          <a:bodyPr wrap="square" rtlCol="0">
            <a:spAutoFit/>
          </a:bodyPr>
          <a:lstStyle/>
          <a:p>
            <a:r>
              <a:rPr lang="en-US" dirty="0" smtClean="0"/>
              <a:t>Hydrogen gas</a:t>
            </a:r>
          </a:p>
          <a:p>
            <a:endParaRPr lang="en-US" dirty="0"/>
          </a:p>
        </p:txBody>
      </p:sp>
    </p:spTree>
    <p:extLst>
      <p:ext uri="{BB962C8B-B14F-4D97-AF65-F5344CB8AC3E}">
        <p14:creationId xmlns:p14="http://schemas.microsoft.com/office/powerpoint/2010/main" val="10471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process</a:t>
            </a:r>
            <a:endParaRPr lang="en-US" dirty="0"/>
          </a:p>
        </p:txBody>
      </p:sp>
      <p:sp>
        <p:nvSpPr>
          <p:cNvPr id="3" name="Content Placeholder 2"/>
          <p:cNvSpPr>
            <a:spLocks noGrp="1"/>
          </p:cNvSpPr>
          <p:nvPr>
            <p:ph idx="1"/>
          </p:nvPr>
        </p:nvSpPr>
        <p:spPr/>
        <p:txBody>
          <a:bodyPr/>
          <a:lstStyle/>
          <a:p>
            <a:r>
              <a:rPr lang="en-US" dirty="0" smtClean="0"/>
              <a:t>Cl sensor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2190477"/>
              </p:ext>
            </p:extLst>
          </p:nvPr>
        </p:nvGraphicFramePr>
        <p:xfrm>
          <a:off x="1722905" y="2329525"/>
          <a:ext cx="7910492" cy="1598532"/>
        </p:xfrm>
        <a:graphic>
          <a:graphicData uri="http://schemas.openxmlformats.org/drawingml/2006/table">
            <a:tbl>
              <a:tblPr firstRow="1" bandRow="1">
                <a:tableStyleId>{5C22544A-7EE6-4342-B048-85BDC9FD1C3A}</a:tableStyleId>
              </a:tblPr>
              <a:tblGrid>
                <a:gridCol w="1977623"/>
                <a:gridCol w="1977623"/>
                <a:gridCol w="1977623"/>
                <a:gridCol w="1977623"/>
              </a:tblGrid>
              <a:tr h="532844">
                <a:tc>
                  <a:txBody>
                    <a:bodyPr/>
                    <a:lstStyle/>
                    <a:p>
                      <a:r>
                        <a:rPr lang="en-US" dirty="0" smtClean="0"/>
                        <a:t>name</a:t>
                      </a:r>
                      <a:endParaRPr lang="en-US" dirty="0"/>
                    </a:p>
                  </a:txBody>
                  <a:tcPr/>
                </a:tc>
                <a:tc>
                  <a:txBody>
                    <a:bodyPr/>
                    <a:lstStyle/>
                    <a:p>
                      <a:r>
                        <a:rPr lang="en-US" dirty="0" smtClean="0"/>
                        <a:t>spec</a:t>
                      </a:r>
                      <a:endParaRPr lang="en-US" dirty="0"/>
                    </a:p>
                  </a:txBody>
                  <a:tcPr/>
                </a:tc>
                <a:tc>
                  <a:txBody>
                    <a:bodyPr/>
                    <a:lstStyle/>
                    <a:p>
                      <a:r>
                        <a:rPr lang="en-US" dirty="0" smtClean="0"/>
                        <a:t>range</a:t>
                      </a:r>
                      <a:endParaRPr lang="en-US" dirty="0"/>
                    </a:p>
                  </a:txBody>
                  <a:tcPr/>
                </a:tc>
                <a:tc>
                  <a:txBody>
                    <a:bodyPr/>
                    <a:lstStyle/>
                    <a:p>
                      <a:r>
                        <a:rPr lang="en-US" dirty="0" smtClean="0"/>
                        <a:t>price</a:t>
                      </a:r>
                      <a:endParaRPr lang="en-US" dirty="0"/>
                    </a:p>
                  </a:txBody>
                  <a:tcPr/>
                </a:tc>
              </a:tr>
              <a:tr h="532844">
                <a:tc>
                  <a:txBody>
                    <a:bodyPr/>
                    <a:lstStyle/>
                    <a:p>
                      <a:r>
                        <a:rPr lang="en-US" dirty="0" smtClean="0"/>
                        <a:t>CCS51D</a:t>
                      </a:r>
                      <a:endParaRPr lang="en-US" dirty="0"/>
                    </a:p>
                  </a:txBody>
                  <a:tcPr/>
                </a:tc>
                <a:tc>
                  <a:txBody>
                    <a:bodyPr/>
                    <a:lstStyle/>
                    <a:p>
                      <a:r>
                        <a:rPr lang="en-US" sz="1800" b="0" i="0" kern="1200" dirty="0" smtClean="0">
                          <a:solidFill>
                            <a:schemeClr val="dk1"/>
                          </a:solidFill>
                          <a:effectLst/>
                          <a:latin typeface="+mn-lt"/>
                          <a:ea typeface="+mn-ea"/>
                          <a:cs typeface="+mn-cs"/>
                        </a:rPr>
                        <a:t>25 mm diameter</a:t>
                      </a:r>
                      <a:endParaRPr lang="en-US" dirty="0"/>
                    </a:p>
                  </a:txBody>
                  <a:tcPr/>
                </a:tc>
                <a:tc>
                  <a:txBody>
                    <a:bodyPr/>
                    <a:lstStyle/>
                    <a:p>
                      <a:r>
                        <a:rPr lang="en-US" sz="1800" b="0" i="0" kern="1200" dirty="0" smtClean="0">
                          <a:solidFill>
                            <a:schemeClr val="dk1"/>
                          </a:solidFill>
                          <a:effectLst/>
                          <a:latin typeface="+mn-lt"/>
                          <a:ea typeface="+mn-ea"/>
                          <a:cs typeface="+mn-cs"/>
                        </a:rPr>
                        <a:t>0 - 200 mg/l </a:t>
                      </a:r>
                      <a:endParaRPr lang="en-US" dirty="0"/>
                    </a:p>
                  </a:txBody>
                  <a:tcPr/>
                </a:tc>
                <a:tc>
                  <a:txBody>
                    <a:bodyPr/>
                    <a:lstStyle/>
                    <a:p>
                      <a:r>
                        <a:rPr lang="en-US" dirty="0" smtClean="0"/>
                        <a:t>--</a:t>
                      </a:r>
                      <a:endParaRPr lang="en-US" dirty="0"/>
                    </a:p>
                  </a:txBody>
                  <a:tcPr/>
                </a:tc>
              </a:tr>
              <a:tr h="532844">
                <a:tc>
                  <a:txBody>
                    <a:bodyPr/>
                    <a:lstStyle/>
                    <a:p>
                      <a:r>
                        <a:rPr lang="en-US" sz="1800" b="0" i="0" kern="1200" dirty="0" smtClean="0">
                          <a:solidFill>
                            <a:schemeClr val="dk1"/>
                          </a:solidFill>
                          <a:effectLst/>
                          <a:latin typeface="+mn-lt"/>
                          <a:ea typeface="+mn-ea"/>
                          <a:cs typeface="+mn-cs"/>
                        </a:rPr>
                        <a:t>DULCOTEST</a:t>
                      </a:r>
                      <a:endParaRPr lang="en-US" dirty="0"/>
                    </a:p>
                  </a:txBody>
                  <a:tcPr/>
                </a:tc>
                <a:tc>
                  <a:txBody>
                    <a:bodyPr/>
                    <a:lstStyle/>
                    <a:p>
                      <a:r>
                        <a:rPr lang="en-US" sz="1800" b="0" i="0" kern="1200" dirty="0" smtClean="0">
                          <a:solidFill>
                            <a:schemeClr val="dk1"/>
                          </a:solidFill>
                          <a:effectLst/>
                          <a:latin typeface="+mn-lt"/>
                          <a:ea typeface="+mn-ea"/>
                          <a:cs typeface="+mn-cs"/>
                        </a:rPr>
                        <a:t> 4-20 mA signal</a:t>
                      </a:r>
                      <a:endParaRPr lang="en-US" dirty="0"/>
                    </a:p>
                  </a:txBody>
                  <a:tcPr/>
                </a:tc>
                <a:tc>
                  <a:txBody>
                    <a:bodyPr/>
                    <a:lstStyle/>
                    <a:p>
                      <a:r>
                        <a:rPr lang="en-US" sz="1800" b="0" i="0" kern="1200" dirty="0" smtClean="0">
                          <a:solidFill>
                            <a:schemeClr val="dk1"/>
                          </a:solidFill>
                          <a:effectLst/>
                          <a:latin typeface="+mn-lt"/>
                          <a:ea typeface="+mn-ea"/>
                          <a:cs typeface="+mn-cs"/>
                        </a:rPr>
                        <a:t>0.02 – 2 mg/l</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p14="http://schemas.microsoft.com/office/powerpoint/2010/main" val="1874310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364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LeSueur’s process</vt:lpstr>
      <vt:lpstr>LeSueur’s process</vt:lpstr>
      <vt:lpstr>Membrane process</vt:lpstr>
      <vt:lpstr>Membrane process</vt:lpstr>
      <vt:lpstr>Membrane process</vt:lpstr>
      <vt:lpstr>Membrane process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Martires</dc:creator>
  <cp:lastModifiedBy>Rohit Martires</cp:lastModifiedBy>
  <cp:revision>8</cp:revision>
  <dcterms:created xsi:type="dcterms:W3CDTF">2019-08-12T11:05:14Z</dcterms:created>
  <dcterms:modified xsi:type="dcterms:W3CDTF">2019-08-13T14:13:08Z</dcterms:modified>
</cp:coreProperties>
</file>