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439" r:id="rId7"/>
    <p:sldId id="2440" r:id="rId8"/>
    <p:sldId id="2441" r:id="rId9"/>
    <p:sldId id="2433" r:id="rId10"/>
    <p:sldId id="2442" r:id="rId11"/>
    <p:sldId id="2443" r:id="rId12"/>
    <p:sldId id="2444" r:id="rId13"/>
    <p:sldId id="24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118" autoAdjust="0"/>
  </p:normalViewPr>
  <p:slideViewPr>
    <p:cSldViewPr snapToGrid="0" showGuides="1">
      <p:cViewPr varScale="1">
        <p:scale>
          <a:sx n="66" d="100"/>
          <a:sy n="66" d="100"/>
        </p:scale>
        <p:origin x="60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=""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=""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=""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=""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=""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=""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=""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=""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=""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=""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=""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2.jpg"/><Relationship Id="rId7" Type="http://schemas.openxmlformats.org/officeDocument/2006/relationships/image" Target="../media/image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8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Members </a:t>
            </a:r>
            <a:endParaRPr lang="en-US" dirty="0"/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=""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=""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dirty="0" smtClean="0"/>
              <a:t>Types of pollution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800" dirty="0"/>
              <a:t>O</a:t>
            </a:r>
            <a:r>
              <a:rPr lang="en-IN" sz="1800" dirty="0" smtClean="0"/>
              <a:t>ccurs </a:t>
            </a:r>
            <a:r>
              <a:rPr lang="en-IN" sz="1800" dirty="0"/>
              <a:t>when harmful or excessive quantities of substances including gases, particles, </a:t>
            </a:r>
            <a:r>
              <a:rPr lang="en-IN" sz="1800" dirty="0" smtClean="0"/>
              <a:t>fumes, odour and</a:t>
            </a:r>
            <a:r>
              <a:rPr lang="en-IN" sz="1800" dirty="0"/>
              <a:t> biological molecules are introduced into Earth's </a:t>
            </a:r>
            <a:r>
              <a:rPr lang="en-IN" sz="1800" dirty="0" smtClean="0"/>
              <a:t>atmosphere due to industrial process. Industrial air </a:t>
            </a:r>
            <a:r>
              <a:rPr lang="en-IN" sz="1800" dirty="0"/>
              <a:t>pollution can travel long distances, sometimes </a:t>
            </a:r>
            <a:r>
              <a:rPr lang="en-IN" sz="1800" dirty="0" smtClean="0"/>
              <a:t>few miles</a:t>
            </a:r>
            <a:r>
              <a:rPr lang="en-IN" sz="1800" dirty="0"/>
              <a:t> </a:t>
            </a:r>
            <a:r>
              <a:rPr lang="en-IN" sz="1800" dirty="0" smtClean="0"/>
              <a:t>due to changing weather patterns, and study of weather patterns is essential while predicting the air quality.</a:t>
            </a:r>
            <a:r>
              <a:rPr lang="en-IN" sz="1800" dirty="0"/>
              <a:t> Car emissions, chemicals from </a:t>
            </a:r>
            <a:r>
              <a:rPr lang="en-IN" sz="1800" dirty="0" smtClean="0"/>
              <a:t>factories in gaseous, and dust</a:t>
            </a:r>
            <a:r>
              <a:rPr lang="en-IN" sz="1800" dirty="0"/>
              <a:t>, </a:t>
            </a:r>
            <a:r>
              <a:rPr lang="en-IN" sz="1800" dirty="0" smtClean="0"/>
              <a:t>pollen, </a:t>
            </a:r>
            <a:r>
              <a:rPr lang="en-IN" sz="1800" dirty="0"/>
              <a:t>mold spores may be suspended as particles</a:t>
            </a:r>
            <a:r>
              <a:rPr lang="en-IN" sz="1800" dirty="0" smtClean="0"/>
              <a:t>.  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Water Pollution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800" dirty="0"/>
              <a:t>I</a:t>
            </a:r>
            <a:r>
              <a:rPr lang="en-IN" sz="1800" dirty="0" smtClean="0"/>
              <a:t>s </a:t>
            </a:r>
            <a:r>
              <a:rPr lang="en-IN" sz="1800" dirty="0"/>
              <a:t>the contamination of water bodies, usually as a result of </a:t>
            </a:r>
            <a:r>
              <a:rPr lang="en-IN" sz="1800" dirty="0" smtClean="0"/>
              <a:t>Industrial activities, with any </a:t>
            </a:r>
            <a:r>
              <a:rPr lang="en-IN" sz="1800" dirty="0"/>
              <a:t>chemical, physical or biological change in the quality of water that has a harmful </a:t>
            </a:r>
            <a:r>
              <a:rPr lang="en-IN" sz="1800" dirty="0" smtClean="0"/>
              <a:t>effect. Water bodies </a:t>
            </a:r>
            <a:r>
              <a:rPr lang="en-IN" sz="1800" dirty="0"/>
              <a:t>include for </a:t>
            </a:r>
            <a:r>
              <a:rPr lang="en-IN" sz="1800" dirty="0" smtClean="0"/>
              <a:t>lakes</a:t>
            </a:r>
            <a:r>
              <a:rPr lang="en-IN" sz="1800" dirty="0"/>
              <a:t>, rivers, oceans, aquifers and groundwater</a:t>
            </a:r>
            <a:r>
              <a:rPr lang="en-IN" sz="1800" dirty="0" smtClean="0"/>
              <a:t>.</a:t>
            </a:r>
            <a:r>
              <a:rPr lang="en-IN" sz="1800" dirty="0"/>
              <a:t> </a:t>
            </a:r>
            <a:r>
              <a:rPr lang="en-IN" sz="1800" dirty="0" smtClean="0"/>
              <a:t>Were contaminants enter </a:t>
            </a:r>
            <a:r>
              <a:rPr lang="en-IN" sz="1800" dirty="0"/>
              <a:t>a waterway from a single, identifiable source, such as a </a:t>
            </a:r>
            <a:r>
              <a:rPr lang="en-IN" sz="1800" dirty="0" smtClean="0"/>
              <a:t>pipe, drains etc.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236597" y="6227180"/>
            <a:ext cx="2326512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dirty="0" smtClean="0"/>
              <a:t>Types of pollution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Land Pollution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/>
              <a:t>is </a:t>
            </a:r>
            <a:r>
              <a:rPr lang="en-IN" dirty="0"/>
              <a:t>the </a:t>
            </a:r>
            <a:r>
              <a:rPr lang="en-IN" dirty="0" smtClean="0"/>
              <a:t>contamination and destruction </a:t>
            </a:r>
            <a:r>
              <a:rPr lang="en-IN" dirty="0"/>
              <a:t>of </a:t>
            </a:r>
            <a:r>
              <a:rPr lang="en-IN" dirty="0" smtClean="0"/>
              <a:t>the earth’s land  surfaces</a:t>
            </a:r>
            <a:r>
              <a:rPr lang="en-IN" dirty="0"/>
              <a:t>, often directly or indirectly </a:t>
            </a:r>
            <a:r>
              <a:rPr lang="en-IN" dirty="0" smtClean="0"/>
              <a:t>typically </a:t>
            </a:r>
            <a:r>
              <a:rPr lang="en-IN" dirty="0"/>
              <a:t>caused by industrial activity, agricultural chemicals or improper disposal of </a:t>
            </a:r>
            <a:r>
              <a:rPr lang="en-IN" dirty="0" smtClean="0"/>
              <a:t>waste. </a:t>
            </a:r>
            <a:r>
              <a:rPr lang="en-IN" dirty="0"/>
              <a:t>sewage </a:t>
            </a:r>
            <a:r>
              <a:rPr lang="en-IN" dirty="0" smtClean="0"/>
              <a:t>sludge, fertilizer, heavy metals, urban waste etc.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Noise Pollution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is the propagation of noise with harmful impact on </a:t>
            </a:r>
            <a:r>
              <a:rPr lang="en-IN" dirty="0" smtClean="0"/>
              <a:t>the humans, when </a:t>
            </a:r>
            <a:r>
              <a:rPr lang="en-IN" dirty="0"/>
              <a:t>it either interferes with normal activities such as sleeping, conversation, or disrupts </a:t>
            </a:r>
            <a:r>
              <a:rPr lang="en-IN" dirty="0" smtClean="0"/>
              <a:t>normal hearing. </a:t>
            </a:r>
            <a:r>
              <a:rPr lang="en-IN" dirty="0"/>
              <a:t>S</a:t>
            </a:r>
            <a:r>
              <a:rPr lang="en-IN" dirty="0" smtClean="0"/>
              <a:t>ource </a:t>
            </a:r>
            <a:r>
              <a:rPr lang="en-IN" dirty="0"/>
              <a:t>of outdoor noise </a:t>
            </a:r>
            <a:r>
              <a:rPr lang="en-IN" dirty="0" smtClean="0"/>
              <a:t>is </a:t>
            </a:r>
            <a:r>
              <a:rPr lang="en-IN" dirty="0"/>
              <a:t>mainly caused by machines, </a:t>
            </a:r>
            <a:r>
              <a:rPr lang="en-IN" dirty="0" smtClean="0"/>
              <a:t>transport (especially planes) and </a:t>
            </a:r>
            <a:r>
              <a:rPr lang="en-IN" dirty="0"/>
              <a:t>propagation systems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Facilities in plant </a:t>
            </a:r>
            <a:r>
              <a:rPr lang="en-IN" dirty="0"/>
              <a:t>layouts</a:t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="" xmlns:a16="http://schemas.microsoft.com/office/drawing/2014/main" id="{DEA92BE0-0E55-46D9-93AF-25DD38E9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88919"/>
              </p:ext>
            </p:extLst>
          </p:nvPr>
        </p:nvGraphicFramePr>
        <p:xfrm>
          <a:off x="687729" y="1248307"/>
          <a:ext cx="10515600" cy="44310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</a:tblGrid>
              <a:tr h="4709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Industry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Waste</a:t>
                      </a:r>
                      <a:r>
                        <a:rPr lang="en-US" sz="2400" b="0" baseline="0" dirty="0" smtClean="0"/>
                        <a:t> Produced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Type of pollution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Caustic Soda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Mercury, Chlorine gas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Air, water and land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Cement dust, smoke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Particulate matter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Air, water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Distillery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Organic waste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Fertiliser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Ammonia, cyanide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oxides of nitrogen, oxides of sulphur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and water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55255528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Inorganic waste pigment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449646690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Iron and steel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Smoke, gases, coal dust, fly ash, fluorine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Air, water and land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Pesticides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Organic and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inorganic waste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 and land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4397074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Facilities in plant </a:t>
            </a:r>
            <a:r>
              <a:rPr lang="en-IN" dirty="0"/>
              <a:t>layouts</a:t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="" xmlns:a16="http://schemas.microsoft.com/office/drawing/2014/main" id="{DEA92BE0-0E55-46D9-93AF-25DD38E9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90712"/>
              </p:ext>
            </p:extLst>
          </p:nvPr>
        </p:nvGraphicFramePr>
        <p:xfrm>
          <a:off x="838200" y="1922463"/>
          <a:ext cx="10515600" cy="4070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</a:tblGrid>
              <a:tr h="4709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Industry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Waste</a:t>
                      </a:r>
                      <a:r>
                        <a:rPr lang="en-US" sz="2400" b="0" baseline="0" dirty="0" smtClean="0"/>
                        <a:t> Produced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Type of pollution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Paper and Pulp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Smoke, organic waste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Sugar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Organic waste, molasses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Textiles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Smoke, particulate matter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Tanneries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Organic waste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55255528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Thermal power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Fly ash, SO2 gas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and water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449646690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 processing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Alkalies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phenols chromates, organic wastes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 and land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Oil Refineries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Smoke, toxic gases, organic waste</a:t>
                      </a:r>
                    </a:p>
                  </a:txBody>
                  <a:tcPr marL="0" marR="0" marT="0" marB="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and water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fld id="{8C2E478F-E849-4A8C-AF1F-CBCC78A7CBFA}" type="slidenum">
              <a:rPr lang="en-US" smtClean="0"/>
              <a:pPr algn="ctr">
                <a:lnSpc>
                  <a:spcPct val="150000"/>
                </a:lnSpc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Facilities in plant </a:t>
            </a:r>
            <a:r>
              <a:rPr lang="en-IN" dirty="0"/>
              <a:t>layouts</a:t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="" xmlns:a16="http://schemas.microsoft.com/office/drawing/2014/main" id="{DEA92BE0-0E55-46D9-93AF-25DD38E9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638065"/>
              </p:ext>
            </p:extLst>
          </p:nvPr>
        </p:nvGraphicFramePr>
        <p:xfrm>
          <a:off x="838200" y="1922463"/>
          <a:ext cx="10515236" cy="4173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28809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628809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628809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628809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4709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MANUFACTURING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MINING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/>
                        <a:t>POWER PLANT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TANNERY</a:t>
                      </a:r>
                      <a:endParaRPr lang="ru-RU" sz="2400" b="0" i="0" dirty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Mixing </a:t>
                      </a:r>
                      <a:r>
                        <a:rPr lang="en-IN" dirty="0"/>
                        <a:t>units</a:t>
                      </a: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Tailings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Pile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Loading Area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Boilers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lurry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Conveyor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Area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Incinerators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Drainage Pipes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Hopper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Beamhouse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Cooling </a:t>
                      </a:r>
                      <a:r>
                        <a:rPr lang="en-IN" dirty="0" smtClean="0"/>
                        <a:t>Towers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Mixtures of Minerals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Boilers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tanks 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5255528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Effluent Treatment Plant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Groundwater Level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Flue gas cleaning unit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Crusting floor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9646690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Analytical </a:t>
                      </a:r>
                      <a:r>
                        <a:rPr lang="en-IN" dirty="0" smtClean="0"/>
                        <a:t>Laboratories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Microflora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Cooling unit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Drain Pipes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Warehouse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Soil Fertility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Pulverizer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Effluent treatment Plant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970745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Storage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Tanks</a:t>
                      </a:r>
                      <a:endParaRPr lang="en-IN" dirty="0"/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Soil Texture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Warehouse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651" marR="64651" marT="34995" marB="34995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Images of MANUFACTURING Facilities 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16" y="1754844"/>
            <a:ext cx="2695575" cy="1668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17" y="3942802"/>
            <a:ext cx="2695575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8" y="1031843"/>
            <a:ext cx="2422272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8" y="2880745"/>
            <a:ext cx="2422272" cy="18563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9" y="4737100"/>
            <a:ext cx="2422272" cy="1619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74" y="1031843"/>
            <a:ext cx="2593694" cy="1668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74" y="2897513"/>
            <a:ext cx="2593694" cy="1695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74" y="4790527"/>
            <a:ext cx="259369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Images of MINING Facilities 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" y="1160982"/>
            <a:ext cx="2619375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0" y="4905835"/>
            <a:ext cx="2619375" cy="15704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0" y="3054081"/>
            <a:ext cx="2619375" cy="174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42" y="4819498"/>
            <a:ext cx="2762250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42" y="2904057"/>
            <a:ext cx="2762250" cy="1743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42" y="1157541"/>
            <a:ext cx="2762250" cy="17301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5" y="4153823"/>
            <a:ext cx="2762250" cy="1822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00" y="2032518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Images of POWER PLANT Facilities 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596" y="6227180"/>
            <a:ext cx="2632283" cy="451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3" y="1061703"/>
            <a:ext cx="2748807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2" y="3008872"/>
            <a:ext cx="2748808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2" y="4979191"/>
            <a:ext cx="2748808" cy="17422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56" y="1713053"/>
            <a:ext cx="2676043" cy="20489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56" y="4012403"/>
            <a:ext cx="2676043" cy="1636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33" y="1061703"/>
            <a:ext cx="2830916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3008872"/>
            <a:ext cx="3090440" cy="1887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91" y="5100185"/>
            <a:ext cx="291205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322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Bebas</vt:lpstr>
      <vt:lpstr>Calibri</vt:lpstr>
      <vt:lpstr>Calibri Light</vt:lpstr>
      <vt:lpstr>Gill Sans</vt:lpstr>
      <vt:lpstr>Gill Sans Light</vt:lpstr>
      <vt:lpstr>Roboto Black</vt:lpstr>
      <vt:lpstr>Roboto Light</vt:lpstr>
      <vt:lpstr>Office Theme</vt:lpstr>
      <vt:lpstr>Project  name</vt:lpstr>
      <vt:lpstr>Types of pollution</vt:lpstr>
      <vt:lpstr>Types of pollution</vt:lpstr>
      <vt:lpstr> Facilities in plant layouts </vt:lpstr>
      <vt:lpstr> Facilities in plant layouts </vt:lpstr>
      <vt:lpstr> Facilities in plant layouts </vt:lpstr>
      <vt:lpstr> Images of MANUFACTURING Facilities  </vt:lpstr>
      <vt:lpstr> Images of MINING Facilities  </vt:lpstr>
      <vt:lpstr> Images of POWER PLANT Facilities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2019-07-23T13:55:12Z</dcterms:created>
  <dcterms:modified xsi:type="dcterms:W3CDTF">2019-07-29T12:50:56Z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