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4" r:id="rId2"/>
    <p:sldId id="257" r:id="rId3"/>
    <p:sldId id="256" r:id="rId4"/>
    <p:sldId id="258" r:id="rId5"/>
    <p:sldId id="260" r:id="rId6"/>
    <p:sldId id="261" r:id="rId7"/>
    <p:sldId id="262" r:id="rId8"/>
    <p:sldId id="265" r:id="rId9"/>
    <p:sldId id="267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7"/>
    <p:restoredTop sz="94685"/>
  </p:normalViewPr>
  <p:slideViewPr>
    <p:cSldViewPr snapToGrid="0" snapToObjects="1">
      <p:cViewPr>
        <p:scale>
          <a:sx n="140" d="100"/>
          <a:sy n="140" d="100"/>
        </p:scale>
        <p:origin x="752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AB2E6-51C4-F441-A568-A22ABBC589BB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DF3DB-6D47-1F43-A449-839840CEE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2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DF3DB-6D47-1F43-A449-839840CEEE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20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6DF3DB-6D47-1F43-A449-839840CEEE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A2D7-AE1A-7047-A601-88F5C15B2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C13A6-B02D-0742-A112-734CA87C0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4B70D-D400-1146-A997-F69D8783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6DF3-A641-B846-B3EA-AE95BED7428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5329F-F9F3-3F48-A8C8-038778E2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31FF9-F294-6249-A2EE-7ECEA7B4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CEFC-F5CF-5345-B331-D2F8A33B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9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3675-53CA-8B4D-9573-8A425C1F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4E346-861F-224E-8906-A294C7344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9A57-2AC3-4341-9C7D-88F4CF94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6DF3-A641-B846-B3EA-AE95BED7428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DE737-1891-6F41-982C-6B078676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F3CBB-8C6A-1746-B89C-3B075C8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CEFC-F5CF-5345-B331-D2F8A33B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D537D-2D7E-B641-86C6-560CC3E59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0DE1F-71B1-0847-A808-CC2B24F52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3F09E-EB0F-BC44-851B-921A9476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6DF3-A641-B846-B3EA-AE95BED7428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3FFB-97E1-9446-AD33-559E08AC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21B55-D594-E24D-B6F8-EA594BAF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CEFC-F5CF-5345-B331-D2F8A33B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8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1D6F-993B-9C4F-9C1B-BD656ED4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BF7FF-E095-3246-8FC1-814C323B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4D1C2-5642-4044-86FD-87FCC20F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6DF3-A641-B846-B3EA-AE95BED7428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1F12-2A46-F249-9339-EC6CB3D5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04A47-13A0-3245-9ED3-FAA7A9E7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CEFC-F5CF-5345-B331-D2F8A33B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8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3E32-5421-2C4A-A5C3-C71862BC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87DB5-FC1D-CB4A-BE48-A460C039D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444FF-0020-3E4C-AAE5-FA3D039D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6DF3-A641-B846-B3EA-AE95BED7428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8447A-AE17-B144-AC5C-568A794C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07E6D-B0A1-3744-AA9B-7D60FE65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CEFC-F5CF-5345-B331-D2F8A33B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1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9F5D-727F-634D-9E4D-680E6809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88081-FB5A-F54E-995A-517A95759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6930E-844A-BB4D-86BB-EE4AA76C2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89142-8803-0B44-B5EC-E303220D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6DF3-A641-B846-B3EA-AE95BED7428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6B3F0-987C-764E-A5C6-56CD86A8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3832A-B366-CE46-B029-3CD357A8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CEFC-F5CF-5345-B331-D2F8A33B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2F0D-B51E-1242-8E27-5E4461ED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A9C8A-E4E3-3145-BF6C-04EDA75F4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216F7-0A02-9C46-8BF7-AE00658C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3066C-0138-654E-9864-CFCB73830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B079E-4C76-5E4C-A852-4F4ACE872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EC2A7-3465-B04A-97B2-B26D34CB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6DF3-A641-B846-B3EA-AE95BED7428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1908C-7E28-154C-B78B-3ECF9A06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864B8-4475-C240-8270-12D6372C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CEFC-F5CF-5345-B331-D2F8A33B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2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D9EA-7E8C-F142-A7C8-567CA50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ABF1F-BB11-F74D-A83E-75B6982F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6DF3-A641-B846-B3EA-AE95BED7428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F2035-B4E9-6D49-8A77-A58E696C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873C4-8EC3-1C47-8F38-4C29E1F8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CEFC-F5CF-5345-B331-D2F8A33B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2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A877F-D892-3546-9C9F-5B9E6142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6DF3-A641-B846-B3EA-AE95BED7428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97E1B-C758-3B4C-BD15-E3A94913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5F726-3EE5-D942-BBB3-D0914906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CEFC-F5CF-5345-B331-D2F8A33B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1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440A-A668-B649-8F81-5EBA254C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C3DB-5395-C749-A52A-25EA69DA4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F5523-5BF4-EF4A-865B-C2B654DFC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C90A8-5AB7-7145-8B6E-196C3E96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6DF3-A641-B846-B3EA-AE95BED7428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3DE67-36C9-234A-8D93-F3BA30FA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8FC86-7F71-BB42-98D2-C6148136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CEFC-F5CF-5345-B331-D2F8A33B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0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8226-3858-AD42-987D-947B72FC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C7E2B-7F03-3144-85E7-8017E7BDE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6AA56-A245-004F-A2B2-97E21426E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8CB65-D192-B047-BA1D-EBCDC40A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6DF3-A641-B846-B3EA-AE95BED7428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C8BC6-56C1-FA46-A833-7FD11C56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515A5-B268-EE4F-B575-2C8A9EE3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CEFC-F5CF-5345-B331-D2F8A33B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7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C5008-DD7D-3A4F-B3F5-F1C196DB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9377C-643A-594E-999F-683907D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D6947-9E2E-A045-A045-7BAB153BF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6DF3-A641-B846-B3EA-AE95BED7428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1EB4D-1CED-574C-ABD9-6F0EB9C55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9685-EFF3-7249-949A-D495E3609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5CEFC-F5CF-5345-B331-D2F8A33B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2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84E7-5D9E-9346-833F-A4072593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8DC1-47FE-BA47-8D29-43C98834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 in the “refactoring” branch in the current repository.</a:t>
            </a:r>
            <a:br>
              <a:rPr lang="en-US" dirty="0"/>
            </a:br>
            <a:r>
              <a:rPr lang="en-US" dirty="0"/>
              <a:t>This branch will be moved to a new repo next month.</a:t>
            </a:r>
          </a:p>
          <a:p>
            <a:endParaRPr lang="en-US" dirty="0"/>
          </a:p>
          <a:p>
            <a:r>
              <a:rPr lang="en-US" dirty="0"/>
              <a:t>See Coding style (</a:t>
            </a:r>
            <a:r>
              <a:rPr lang="en-US" dirty="0" err="1"/>
              <a:t>coding.md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clang-format (only version 8) with the given .clang-format file</a:t>
            </a:r>
          </a:p>
          <a:p>
            <a:pPr lvl="1"/>
            <a:endParaRPr lang="en-US" dirty="0"/>
          </a:p>
          <a:p>
            <a:r>
              <a:rPr lang="en-US" dirty="0"/>
              <a:t>Class names are indicative, feel free to use better options.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9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CE91-9491-9143-A1E4-2BA3F3AA7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0878"/>
          </a:xfrm>
        </p:spPr>
        <p:txBody>
          <a:bodyPr>
            <a:normAutofit/>
          </a:bodyPr>
          <a:lstStyle/>
          <a:p>
            <a:r>
              <a:rPr lang="en-US" dirty="0"/>
              <a:t>When operator()(2,1) is called on the orange</a:t>
            </a:r>
            <a:br>
              <a:rPr lang="en-US" dirty="0"/>
            </a:br>
            <a:r>
              <a:rPr lang="en-US" dirty="0"/>
              <a:t>rank:</a:t>
            </a:r>
          </a:p>
          <a:p>
            <a:pPr lvl="1"/>
            <a:r>
              <a:rPr lang="en-US" sz="2000" dirty="0"/>
              <a:t>a promise&lt;Tile&gt; “2,1 p” is created</a:t>
            </a:r>
          </a:p>
          <a:p>
            <a:pPr lvl="1"/>
            <a:r>
              <a:rPr lang="en-US" sz="2000" dirty="0"/>
              <a:t>the future&lt;Tile&gt; is replaced</a:t>
            </a:r>
            <a:br>
              <a:rPr lang="en-US" sz="2000" dirty="0"/>
            </a:br>
            <a:r>
              <a:rPr lang="en-US" sz="2000" dirty="0"/>
              <a:t>by the future of the promise “2,1 n”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a future&lt;Wrapper&lt;Tile&gt;&gt; is created</a:t>
            </a:r>
            <a:br>
              <a:rPr lang="en-US" sz="2000" dirty="0"/>
            </a:br>
            <a:r>
              <a:rPr lang="en-US" sz="2000" dirty="0"/>
              <a:t>from the “old” future&lt;Tile&gt; and returned.</a:t>
            </a:r>
            <a:br>
              <a:rPr lang="en-US" sz="2000" dirty="0"/>
            </a:br>
            <a:r>
              <a:rPr lang="en-US" sz="2000" dirty="0"/>
              <a:t>(a synchronous .then is used, therefore the task is executed immediately if the future&lt;Tile&gt; is ready, otherwise the task is executed immediately after the “old” future&lt;Tile&gt; gets ready.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After the task that modify the Tile 2,1 is finished, the destructor of Wrapper&lt;Tile&gt; is called. It sets the value of “2,1 p” moving the modified Tile.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CCCAE9-F67B-2142-BFE0-F99ADDD1A6CB}"/>
              </a:ext>
            </a:extLst>
          </p:cNvPr>
          <p:cNvSpPr/>
          <p:nvPr/>
        </p:nvSpPr>
        <p:spPr>
          <a:xfrm>
            <a:off x="8996516" y="3482753"/>
            <a:ext cx="1524000" cy="6489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F46F3-BC9F-5644-AD8F-0CC76BAA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operator() orange rank: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54EB16-7A5B-8A43-9817-9997554CD933}"/>
              </a:ext>
            </a:extLst>
          </p:cNvPr>
          <p:cNvSpPr/>
          <p:nvPr/>
        </p:nvSpPr>
        <p:spPr>
          <a:xfrm>
            <a:off x="8889289" y="1837392"/>
            <a:ext cx="651286" cy="4733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613E89-3C6D-834E-A737-1A05FB110829}"/>
              </a:ext>
            </a:extLst>
          </p:cNvPr>
          <p:cNvSpPr/>
          <p:nvPr/>
        </p:nvSpPr>
        <p:spPr>
          <a:xfrm>
            <a:off x="9643783" y="1825625"/>
            <a:ext cx="651286" cy="4733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77B2CB-A14F-7647-90C7-D2F4420145D2}"/>
              </a:ext>
            </a:extLst>
          </p:cNvPr>
          <p:cNvSpPr/>
          <p:nvPr/>
        </p:nvSpPr>
        <p:spPr>
          <a:xfrm>
            <a:off x="10376870" y="1825625"/>
            <a:ext cx="651286" cy="4733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DA06FB-82C0-B24B-858E-FC6EDBA48007}"/>
              </a:ext>
            </a:extLst>
          </p:cNvPr>
          <p:cNvSpPr/>
          <p:nvPr/>
        </p:nvSpPr>
        <p:spPr>
          <a:xfrm>
            <a:off x="11109957" y="1825625"/>
            <a:ext cx="651286" cy="4733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E9BA96-A704-5A46-981D-5FB6B3A42990}"/>
              </a:ext>
            </a:extLst>
          </p:cNvPr>
          <p:cNvSpPr/>
          <p:nvPr/>
        </p:nvSpPr>
        <p:spPr>
          <a:xfrm>
            <a:off x="8889289" y="2874474"/>
            <a:ext cx="651286" cy="4733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7FF820-0492-8C4D-9818-CE60A1FD1237}"/>
              </a:ext>
            </a:extLst>
          </p:cNvPr>
          <p:cNvSpPr/>
          <p:nvPr/>
        </p:nvSpPr>
        <p:spPr>
          <a:xfrm>
            <a:off x="9643783" y="2862707"/>
            <a:ext cx="651286" cy="4733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2,1 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6DEF19-F25E-7E4B-95BB-345ECCB5D2EA}"/>
              </a:ext>
            </a:extLst>
          </p:cNvPr>
          <p:cNvSpPr/>
          <p:nvPr/>
        </p:nvSpPr>
        <p:spPr>
          <a:xfrm>
            <a:off x="10376870" y="2862707"/>
            <a:ext cx="651286" cy="4733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4080A3-F76A-5A47-9A36-5D01637C5BDF}"/>
              </a:ext>
            </a:extLst>
          </p:cNvPr>
          <p:cNvSpPr/>
          <p:nvPr/>
        </p:nvSpPr>
        <p:spPr>
          <a:xfrm>
            <a:off x="11109956" y="2862707"/>
            <a:ext cx="651286" cy="4733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8965D4-85BA-4D42-BF4F-D5384239856A}"/>
              </a:ext>
            </a:extLst>
          </p:cNvPr>
          <p:cNvSpPr/>
          <p:nvPr/>
        </p:nvSpPr>
        <p:spPr>
          <a:xfrm>
            <a:off x="7971863" y="2874474"/>
            <a:ext cx="651286" cy="4733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981EFE-A307-F241-A3BD-E21490018B7A}"/>
              </a:ext>
            </a:extLst>
          </p:cNvPr>
          <p:cNvSpPr/>
          <p:nvPr/>
        </p:nvSpPr>
        <p:spPr>
          <a:xfrm>
            <a:off x="7054437" y="2874474"/>
            <a:ext cx="651286" cy="4733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2,1 p</a:t>
            </a:r>
          </a:p>
        </p:txBody>
      </p:sp>
      <p:sp>
        <p:nvSpPr>
          <p:cNvPr id="35" name="U-Turn Arrow 34">
            <a:extLst>
              <a:ext uri="{FF2B5EF4-FFF2-40B4-BE49-F238E27FC236}">
                <a16:creationId xmlns:a16="http://schemas.microsoft.com/office/drawing/2014/main" id="{F55BD660-FDC0-7940-8458-5513CB5889B6}"/>
              </a:ext>
            </a:extLst>
          </p:cNvPr>
          <p:cNvSpPr/>
          <p:nvPr/>
        </p:nvSpPr>
        <p:spPr>
          <a:xfrm flipH="1">
            <a:off x="7315199" y="2603352"/>
            <a:ext cx="2694791" cy="259355"/>
          </a:xfrm>
          <a:prstGeom prst="uturnArrow">
            <a:avLst>
              <a:gd name="adj1" fmla="val 30613"/>
              <a:gd name="adj2" fmla="val 25000"/>
              <a:gd name="adj3" fmla="val 31786"/>
              <a:gd name="adj4" fmla="val 50000"/>
              <a:gd name="adj5" fmla="val 10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7311B4-2B08-D041-B22B-C83AF33C0237}"/>
              </a:ext>
            </a:extLst>
          </p:cNvPr>
          <p:cNvSpPr/>
          <p:nvPr/>
        </p:nvSpPr>
        <p:spPr>
          <a:xfrm>
            <a:off x="9111736" y="3568194"/>
            <a:ext cx="651286" cy="4733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500839-A966-3846-8231-34E09BF41B01}"/>
              </a:ext>
            </a:extLst>
          </p:cNvPr>
          <p:cNvSpPr/>
          <p:nvPr/>
        </p:nvSpPr>
        <p:spPr>
          <a:xfrm>
            <a:off x="9763022" y="3568194"/>
            <a:ext cx="651286" cy="4733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2,1 p</a:t>
            </a:r>
          </a:p>
        </p:txBody>
      </p:sp>
      <p:sp>
        <p:nvSpPr>
          <p:cNvPr id="39" name="Bent Arrow 38">
            <a:extLst>
              <a:ext uri="{FF2B5EF4-FFF2-40B4-BE49-F238E27FC236}">
                <a16:creationId xmlns:a16="http://schemas.microsoft.com/office/drawing/2014/main" id="{8D72D065-FAF5-D546-B767-C81E36984FCD}"/>
              </a:ext>
            </a:extLst>
          </p:cNvPr>
          <p:cNvSpPr/>
          <p:nvPr/>
        </p:nvSpPr>
        <p:spPr>
          <a:xfrm rot="10800000" flipH="1">
            <a:off x="8278769" y="3359582"/>
            <a:ext cx="717747" cy="524159"/>
          </a:xfrm>
          <a:prstGeom prst="bentArrow">
            <a:avLst>
              <a:gd name="adj1" fmla="val 9409"/>
              <a:gd name="adj2" fmla="val 17849"/>
              <a:gd name="adj3" fmla="val 25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AFF86F-08BD-3B4C-BD07-C529A8C2751C}"/>
              </a:ext>
            </a:extLst>
          </p:cNvPr>
          <p:cNvSpPr txBox="1"/>
          <p:nvPr/>
        </p:nvSpPr>
        <p:spPr>
          <a:xfrm>
            <a:off x="8379824" y="3506196"/>
            <a:ext cx="565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.then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30972BC8-A47D-9746-95AF-B3B8669F1C5A}"/>
              </a:ext>
            </a:extLst>
          </p:cNvPr>
          <p:cNvSpPr/>
          <p:nvPr/>
        </p:nvSpPr>
        <p:spPr>
          <a:xfrm>
            <a:off x="10532713" y="3730751"/>
            <a:ext cx="821087" cy="166757"/>
          </a:xfrm>
          <a:prstGeom prst="rightArrow">
            <a:avLst>
              <a:gd name="adj1" fmla="val 26351"/>
              <a:gd name="adj2" fmla="val 6334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90A72C-4BD4-C24F-A489-D24FAFD23459}"/>
              </a:ext>
            </a:extLst>
          </p:cNvPr>
          <p:cNvSpPr txBox="1"/>
          <p:nvPr/>
        </p:nvSpPr>
        <p:spPr>
          <a:xfrm>
            <a:off x="10532714" y="3519964"/>
            <a:ext cx="64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54696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CE91-9491-9143-A1E4-2BA3F3AA7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2335"/>
          </a:xfrm>
        </p:spPr>
        <p:txBody>
          <a:bodyPr>
            <a:normAutofit/>
          </a:bodyPr>
          <a:lstStyle/>
          <a:p>
            <a:r>
              <a:rPr lang="en-US" dirty="0"/>
              <a:t>When read(2,1) is called on the</a:t>
            </a:r>
            <a:br>
              <a:rPr lang="en-US" dirty="0"/>
            </a:br>
            <a:r>
              <a:rPr lang="en-US" dirty="0"/>
              <a:t>orange rank:</a:t>
            </a:r>
          </a:p>
          <a:p>
            <a:pPr lvl="1"/>
            <a:r>
              <a:rPr lang="en-US" dirty="0"/>
              <a:t>If the shared future of 2,1 doesn’t exist:</a:t>
            </a:r>
          </a:p>
          <a:p>
            <a:pPr lvl="2"/>
            <a:r>
              <a:rPr lang="en-US" dirty="0"/>
              <a:t>a promise&lt;Tile&gt; “2,1 p” is created</a:t>
            </a:r>
          </a:p>
          <a:p>
            <a:pPr lvl="2"/>
            <a:r>
              <a:rPr lang="en-US" dirty="0"/>
              <a:t>the future&lt;Tile&gt; is replaced</a:t>
            </a:r>
            <a:br>
              <a:rPr lang="en-US" dirty="0"/>
            </a:br>
            <a:r>
              <a:rPr lang="en-US" dirty="0"/>
              <a:t>by the future of the promise “2,1 n”</a:t>
            </a:r>
          </a:p>
          <a:p>
            <a:pPr lvl="2"/>
            <a:r>
              <a:rPr lang="en-US" dirty="0"/>
              <a:t>a </a:t>
            </a:r>
            <a:r>
              <a:rPr lang="en-US" dirty="0" err="1"/>
              <a:t>shared_future</a:t>
            </a:r>
            <a:r>
              <a:rPr lang="en-US" dirty="0"/>
              <a:t>&lt;Wrapper&lt;Tile&gt;&gt; “2,1 sf” is created</a:t>
            </a:r>
            <a:br>
              <a:rPr lang="en-US" dirty="0"/>
            </a:br>
            <a:r>
              <a:rPr lang="en-US" dirty="0"/>
              <a:t>from the “old” future&lt;Tile&gt; stored in the pointer and returned.</a:t>
            </a:r>
          </a:p>
          <a:p>
            <a:pPr lvl="1"/>
            <a:r>
              <a:rPr lang="en-US" dirty="0"/>
              <a:t>Otherwise the shared future is returned</a:t>
            </a:r>
          </a:p>
          <a:p>
            <a:pPr lvl="2"/>
            <a:r>
              <a:rPr lang="en-US" dirty="0"/>
              <a:t>The copy of the </a:t>
            </a:r>
            <a:r>
              <a:rPr lang="en-US" dirty="0" err="1"/>
              <a:t>shared_future</a:t>
            </a:r>
            <a:r>
              <a:rPr lang="en-US" dirty="0"/>
              <a:t> stored in the Matrix is destroyed when operator() is called for the same tile.</a:t>
            </a:r>
          </a:p>
          <a:p>
            <a:pPr lvl="1"/>
            <a:r>
              <a:rPr lang="en-US" dirty="0"/>
              <a:t>After </a:t>
            </a:r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the task that read the Tile 2,1 are finished, the destructor of Wrapper&lt;Tile&gt; is called. It sets the value of “2,1 p” moving the modified Tile. </a:t>
            </a:r>
          </a:p>
          <a:p>
            <a:pPr lvl="1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CCCAE9-F67B-2142-BFE0-F99ADDD1A6CB}"/>
              </a:ext>
            </a:extLst>
          </p:cNvPr>
          <p:cNvSpPr/>
          <p:nvPr/>
        </p:nvSpPr>
        <p:spPr>
          <a:xfrm>
            <a:off x="9075174" y="2519192"/>
            <a:ext cx="1524000" cy="6489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F46F3-BC9F-5644-AD8F-0CC76BAA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read() orange rank: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54EB16-7A5B-8A43-9817-9997554CD933}"/>
              </a:ext>
            </a:extLst>
          </p:cNvPr>
          <p:cNvSpPr/>
          <p:nvPr/>
        </p:nvSpPr>
        <p:spPr>
          <a:xfrm>
            <a:off x="8967947" y="609563"/>
            <a:ext cx="651286" cy="4733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613E89-3C6D-834E-A737-1A05FB110829}"/>
              </a:ext>
            </a:extLst>
          </p:cNvPr>
          <p:cNvSpPr/>
          <p:nvPr/>
        </p:nvSpPr>
        <p:spPr>
          <a:xfrm>
            <a:off x="9722441" y="597796"/>
            <a:ext cx="651286" cy="4733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77B2CB-A14F-7647-90C7-D2F4420145D2}"/>
              </a:ext>
            </a:extLst>
          </p:cNvPr>
          <p:cNvSpPr/>
          <p:nvPr/>
        </p:nvSpPr>
        <p:spPr>
          <a:xfrm>
            <a:off x="10455528" y="597796"/>
            <a:ext cx="651286" cy="4733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DA06FB-82C0-B24B-858E-FC6EDBA48007}"/>
              </a:ext>
            </a:extLst>
          </p:cNvPr>
          <p:cNvSpPr/>
          <p:nvPr/>
        </p:nvSpPr>
        <p:spPr>
          <a:xfrm>
            <a:off x="11188615" y="597796"/>
            <a:ext cx="651286" cy="4733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E9BA96-A704-5A46-981D-5FB6B3A42990}"/>
              </a:ext>
            </a:extLst>
          </p:cNvPr>
          <p:cNvSpPr/>
          <p:nvPr/>
        </p:nvSpPr>
        <p:spPr>
          <a:xfrm>
            <a:off x="8967947" y="1910913"/>
            <a:ext cx="651286" cy="4733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7FF820-0492-8C4D-9818-CE60A1FD1237}"/>
              </a:ext>
            </a:extLst>
          </p:cNvPr>
          <p:cNvSpPr/>
          <p:nvPr/>
        </p:nvSpPr>
        <p:spPr>
          <a:xfrm>
            <a:off x="9722441" y="1899146"/>
            <a:ext cx="651286" cy="4733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2,1 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6DEF19-F25E-7E4B-95BB-345ECCB5D2EA}"/>
              </a:ext>
            </a:extLst>
          </p:cNvPr>
          <p:cNvSpPr/>
          <p:nvPr/>
        </p:nvSpPr>
        <p:spPr>
          <a:xfrm>
            <a:off x="10455528" y="1899146"/>
            <a:ext cx="651286" cy="4733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4080A3-F76A-5A47-9A36-5D01637C5BDF}"/>
              </a:ext>
            </a:extLst>
          </p:cNvPr>
          <p:cNvSpPr/>
          <p:nvPr/>
        </p:nvSpPr>
        <p:spPr>
          <a:xfrm>
            <a:off x="11188614" y="1899146"/>
            <a:ext cx="651286" cy="4733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8965D4-85BA-4D42-BF4F-D5384239856A}"/>
              </a:ext>
            </a:extLst>
          </p:cNvPr>
          <p:cNvSpPr/>
          <p:nvPr/>
        </p:nvSpPr>
        <p:spPr>
          <a:xfrm>
            <a:off x="8050521" y="1910913"/>
            <a:ext cx="651286" cy="4733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981EFE-A307-F241-A3BD-E21490018B7A}"/>
              </a:ext>
            </a:extLst>
          </p:cNvPr>
          <p:cNvSpPr/>
          <p:nvPr/>
        </p:nvSpPr>
        <p:spPr>
          <a:xfrm>
            <a:off x="7133095" y="1910913"/>
            <a:ext cx="651286" cy="4733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2,1 p</a:t>
            </a:r>
          </a:p>
        </p:txBody>
      </p:sp>
      <p:sp>
        <p:nvSpPr>
          <p:cNvPr id="35" name="U-Turn Arrow 34">
            <a:extLst>
              <a:ext uri="{FF2B5EF4-FFF2-40B4-BE49-F238E27FC236}">
                <a16:creationId xmlns:a16="http://schemas.microsoft.com/office/drawing/2014/main" id="{F55BD660-FDC0-7940-8458-5513CB5889B6}"/>
              </a:ext>
            </a:extLst>
          </p:cNvPr>
          <p:cNvSpPr/>
          <p:nvPr/>
        </p:nvSpPr>
        <p:spPr>
          <a:xfrm flipH="1">
            <a:off x="7393857" y="1639791"/>
            <a:ext cx="2694791" cy="259355"/>
          </a:xfrm>
          <a:prstGeom prst="uturnArrow">
            <a:avLst>
              <a:gd name="adj1" fmla="val 30613"/>
              <a:gd name="adj2" fmla="val 25000"/>
              <a:gd name="adj3" fmla="val 31786"/>
              <a:gd name="adj4" fmla="val 50000"/>
              <a:gd name="adj5" fmla="val 10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7311B4-2B08-D041-B22B-C83AF33C0237}"/>
              </a:ext>
            </a:extLst>
          </p:cNvPr>
          <p:cNvSpPr/>
          <p:nvPr/>
        </p:nvSpPr>
        <p:spPr>
          <a:xfrm>
            <a:off x="9190394" y="2604633"/>
            <a:ext cx="651286" cy="4733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500839-A966-3846-8231-34E09BF41B01}"/>
              </a:ext>
            </a:extLst>
          </p:cNvPr>
          <p:cNvSpPr/>
          <p:nvPr/>
        </p:nvSpPr>
        <p:spPr>
          <a:xfrm>
            <a:off x="9841680" y="2604633"/>
            <a:ext cx="651286" cy="4733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2,1 p</a:t>
            </a:r>
          </a:p>
        </p:txBody>
      </p:sp>
      <p:sp>
        <p:nvSpPr>
          <p:cNvPr id="39" name="Bent Arrow 38">
            <a:extLst>
              <a:ext uri="{FF2B5EF4-FFF2-40B4-BE49-F238E27FC236}">
                <a16:creationId xmlns:a16="http://schemas.microsoft.com/office/drawing/2014/main" id="{8D72D065-FAF5-D546-B767-C81E36984FCD}"/>
              </a:ext>
            </a:extLst>
          </p:cNvPr>
          <p:cNvSpPr/>
          <p:nvPr/>
        </p:nvSpPr>
        <p:spPr>
          <a:xfrm rot="10800000" flipH="1">
            <a:off x="8357427" y="2396021"/>
            <a:ext cx="717747" cy="524159"/>
          </a:xfrm>
          <a:prstGeom prst="bentArrow">
            <a:avLst>
              <a:gd name="adj1" fmla="val 9409"/>
              <a:gd name="adj2" fmla="val 17849"/>
              <a:gd name="adj3" fmla="val 25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AFF86F-08BD-3B4C-BD07-C529A8C2751C}"/>
              </a:ext>
            </a:extLst>
          </p:cNvPr>
          <p:cNvSpPr txBox="1"/>
          <p:nvPr/>
        </p:nvSpPr>
        <p:spPr>
          <a:xfrm>
            <a:off x="8458482" y="2542635"/>
            <a:ext cx="565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.then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00785A-7B4F-1D49-8631-6407B513B99F}"/>
              </a:ext>
            </a:extLst>
          </p:cNvPr>
          <p:cNvSpPr/>
          <p:nvPr/>
        </p:nvSpPr>
        <p:spPr>
          <a:xfrm>
            <a:off x="9024021" y="3637190"/>
            <a:ext cx="651286" cy="4733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A681EC-1339-314B-9977-D3942BB9828E}"/>
              </a:ext>
            </a:extLst>
          </p:cNvPr>
          <p:cNvSpPr/>
          <p:nvPr/>
        </p:nvSpPr>
        <p:spPr>
          <a:xfrm>
            <a:off x="9778515" y="3625423"/>
            <a:ext cx="651286" cy="3711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2,1 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1BCFCF-81C4-A440-9343-75259EE19217}"/>
              </a:ext>
            </a:extLst>
          </p:cNvPr>
          <p:cNvSpPr/>
          <p:nvPr/>
        </p:nvSpPr>
        <p:spPr>
          <a:xfrm>
            <a:off x="10511602" y="3625423"/>
            <a:ext cx="651286" cy="4733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186A89-E97B-4042-9DEC-AEC3C6AAB225}"/>
              </a:ext>
            </a:extLst>
          </p:cNvPr>
          <p:cNvSpPr/>
          <p:nvPr/>
        </p:nvSpPr>
        <p:spPr>
          <a:xfrm>
            <a:off x="11244688" y="3625423"/>
            <a:ext cx="651286" cy="4733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746906-6AD5-1247-8D61-F1D80E89A3C2}"/>
              </a:ext>
            </a:extLst>
          </p:cNvPr>
          <p:cNvSpPr/>
          <p:nvPr/>
        </p:nvSpPr>
        <p:spPr>
          <a:xfrm>
            <a:off x="9778515" y="3996535"/>
            <a:ext cx="651286" cy="3711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2,1 sf</a:t>
            </a:r>
          </a:p>
        </p:txBody>
      </p:sp>
      <p:sp>
        <p:nvSpPr>
          <p:cNvPr id="31" name="Bent Arrow 30">
            <a:extLst>
              <a:ext uri="{FF2B5EF4-FFF2-40B4-BE49-F238E27FC236}">
                <a16:creationId xmlns:a16="http://schemas.microsoft.com/office/drawing/2014/main" id="{41F16E01-3D46-1D48-9D88-86BC0922E525}"/>
              </a:ext>
            </a:extLst>
          </p:cNvPr>
          <p:cNvSpPr/>
          <p:nvPr/>
        </p:nvSpPr>
        <p:spPr>
          <a:xfrm rot="10800000" flipH="1">
            <a:off x="10088648" y="4367647"/>
            <a:ext cx="717747" cy="524159"/>
          </a:xfrm>
          <a:prstGeom prst="bentArrow">
            <a:avLst>
              <a:gd name="adj1" fmla="val 9409"/>
              <a:gd name="adj2" fmla="val 17849"/>
              <a:gd name="adj3" fmla="val 25000"/>
              <a:gd name="adj4" fmla="val 4375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CB8B16-3399-9841-9814-A4FD836C7C41}"/>
              </a:ext>
            </a:extLst>
          </p:cNvPr>
          <p:cNvSpPr txBox="1"/>
          <p:nvPr/>
        </p:nvSpPr>
        <p:spPr>
          <a:xfrm>
            <a:off x="10138485" y="4500103"/>
            <a:ext cx="64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return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07D18EF-ACCC-4542-A7E7-53EE0892AFE2}"/>
              </a:ext>
            </a:extLst>
          </p:cNvPr>
          <p:cNvSpPr/>
          <p:nvPr/>
        </p:nvSpPr>
        <p:spPr>
          <a:xfrm>
            <a:off x="10599173" y="2743600"/>
            <a:ext cx="1472373" cy="176580"/>
          </a:xfrm>
          <a:prstGeom prst="rightArrow">
            <a:avLst>
              <a:gd name="adj1" fmla="val 26351"/>
              <a:gd name="adj2" fmla="val 6334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E8F2E6-35BE-624E-B414-D322D77472C6}"/>
              </a:ext>
            </a:extLst>
          </p:cNvPr>
          <p:cNvSpPr txBox="1"/>
          <p:nvPr/>
        </p:nvSpPr>
        <p:spPr>
          <a:xfrm>
            <a:off x="10599174" y="2542635"/>
            <a:ext cx="1387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store and return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0C30E-D824-5945-8C7E-3440F2042D4C}"/>
              </a:ext>
            </a:extLst>
          </p:cNvPr>
          <p:cNvSpPr txBox="1"/>
          <p:nvPr/>
        </p:nvSpPr>
        <p:spPr>
          <a:xfrm>
            <a:off x="7058210" y="1301465"/>
            <a:ext cx="289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time (no shared future):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0BBB34-4D66-2241-A163-24B0EDB33458}"/>
              </a:ext>
            </a:extLst>
          </p:cNvPr>
          <p:cNvSpPr txBox="1"/>
          <p:nvPr/>
        </p:nvSpPr>
        <p:spPr>
          <a:xfrm>
            <a:off x="7137661" y="3241139"/>
            <a:ext cx="345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time (shared future exists):</a:t>
            </a:r>
          </a:p>
        </p:txBody>
      </p:sp>
    </p:spTree>
    <p:extLst>
      <p:ext uri="{BB962C8B-B14F-4D97-AF65-F5344CB8AC3E}">
        <p14:creationId xmlns:p14="http://schemas.microsoft.com/office/powerpoint/2010/main" val="273274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46F3-BC9F-5644-AD8F-0CC76BAA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MatrixRead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CE91-9491-9143-A1E4-2BA3F3AA7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MatrixRead</a:t>
            </a:r>
            <a:r>
              <a:rPr lang="en-US" sz="2400" dirty="0"/>
              <a:t> and </a:t>
            </a:r>
            <a:r>
              <a:rPr lang="en-US" sz="2400" dirty="0" err="1"/>
              <a:t>MatrixRW</a:t>
            </a:r>
            <a:r>
              <a:rPr lang="en-US" sz="2400" dirty="0"/>
              <a:t> allow a routine to schedule the computation tasks in a different task.</a:t>
            </a:r>
          </a:p>
          <a:p>
            <a:r>
              <a:rPr lang="en-US" sz="2400" dirty="0" err="1"/>
              <a:t>MatrixRead</a:t>
            </a:r>
            <a:r>
              <a:rPr lang="en-US" sz="2400" dirty="0"/>
              <a:t> creates all the shared futures and store a copy of them.</a:t>
            </a:r>
          </a:p>
          <a:p>
            <a:r>
              <a:rPr lang="en-US" sz="2400" dirty="0"/>
              <a:t>When the </a:t>
            </a:r>
            <a:r>
              <a:rPr lang="en-US" sz="2400" dirty="0" err="1"/>
              <a:t>MatrixRead</a:t>
            </a:r>
            <a:r>
              <a:rPr lang="en-US" sz="2400" dirty="0"/>
              <a:t> object is destructed (or done() is called) the local copy of the shared future is destroyed (Note: the Wrapper is destroyed only when all </a:t>
            </a:r>
            <a:r>
              <a:rPr lang="en-US" sz="2400" dirty="0" err="1"/>
              <a:t>shared_future</a:t>
            </a:r>
            <a:r>
              <a:rPr lang="en-US" sz="2400" dirty="0"/>
              <a:t> instances are destroyed).</a:t>
            </a:r>
          </a:p>
          <a:p>
            <a:r>
              <a:rPr lang="en-US" sz="2400" dirty="0"/>
              <a:t>Therefore:</a:t>
            </a:r>
          </a:p>
          <a:p>
            <a:pPr lvl="1"/>
            <a:r>
              <a:rPr lang="en-US" dirty="0"/>
              <a:t>Reads of the original Matrix and of </a:t>
            </a:r>
            <a:r>
              <a:rPr lang="en-US" dirty="0" err="1"/>
              <a:t>MatrixRead</a:t>
            </a:r>
            <a:r>
              <a:rPr lang="en-US" dirty="0"/>
              <a:t> can be concurrent</a:t>
            </a:r>
          </a:p>
          <a:p>
            <a:pPr lvl="1"/>
            <a:r>
              <a:rPr lang="en-US" dirty="0"/>
              <a:t>Writes of the original Matrix needs to wait the end of all read operation. (when no more shared future of the given Tile exists)</a:t>
            </a:r>
          </a:p>
        </p:txBody>
      </p:sp>
    </p:spTree>
    <p:extLst>
      <p:ext uri="{BB962C8B-B14F-4D97-AF65-F5344CB8AC3E}">
        <p14:creationId xmlns:p14="http://schemas.microsoft.com/office/powerpoint/2010/main" val="85847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46F3-BC9F-5644-AD8F-0CC76BAA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MatrixRW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CE91-9491-9143-A1E4-2BA3F3AA7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MatrixRW</a:t>
            </a:r>
            <a:r>
              <a:rPr lang="en-US" sz="2400" dirty="0"/>
              <a:t> moves all the futures and shared future of the original Matrix and replace them with promise futures which are stored by </a:t>
            </a:r>
            <a:r>
              <a:rPr lang="en-US" sz="2400" dirty="0" err="1"/>
              <a:t>MatrixRW</a:t>
            </a:r>
            <a:r>
              <a:rPr lang="en-US" sz="2400" dirty="0"/>
              <a:t>.</a:t>
            </a:r>
          </a:p>
          <a:p>
            <a:r>
              <a:rPr lang="en-US" sz="2400" dirty="0"/>
              <a:t>When the </a:t>
            </a:r>
            <a:r>
              <a:rPr lang="en-US" sz="2400" dirty="0" err="1"/>
              <a:t>MatrixRW</a:t>
            </a:r>
            <a:r>
              <a:rPr lang="en-US" sz="2400" dirty="0"/>
              <a:t> object is destructed (or done() is called) the local copy of the shared future is destroyed and the future of the original Matrix will be set with the value of </a:t>
            </a:r>
            <a:r>
              <a:rPr lang="en-US" sz="2400" dirty="0" err="1"/>
              <a:t>MatrixRW</a:t>
            </a:r>
            <a:r>
              <a:rPr lang="en-US" sz="2400" dirty="0"/>
              <a:t> current future.</a:t>
            </a:r>
          </a:p>
          <a:p>
            <a:r>
              <a:rPr lang="en-US" sz="2400" dirty="0"/>
              <a:t>Therefore:</a:t>
            </a:r>
          </a:p>
          <a:p>
            <a:pPr lvl="1"/>
            <a:r>
              <a:rPr lang="en-US" dirty="0"/>
              <a:t>Reads of the original Matrix and reads of </a:t>
            </a:r>
            <a:r>
              <a:rPr lang="en-US" dirty="0" err="1"/>
              <a:t>MatrixRW</a:t>
            </a:r>
            <a:r>
              <a:rPr lang="en-US" dirty="0"/>
              <a:t> after </a:t>
            </a:r>
            <a:r>
              <a:rPr lang="en-US" dirty="0" err="1"/>
              <a:t>doneWrite</a:t>
            </a:r>
            <a:r>
              <a:rPr lang="en-US" dirty="0"/>
              <a:t>() is called can be concurrent.</a:t>
            </a:r>
          </a:p>
          <a:p>
            <a:pPr lvl="1"/>
            <a:r>
              <a:rPr lang="en-US" dirty="0"/>
              <a:t>Writes of the original Matrix needs to wait the end of all operation scheduled using </a:t>
            </a:r>
            <a:r>
              <a:rPr lang="en-US" dirty="0" err="1"/>
              <a:t>MatrixRW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957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B6C6E0-6D3C-1043-9968-EB800F818D8C}"/>
              </a:ext>
            </a:extLst>
          </p:cNvPr>
          <p:cNvSpPr/>
          <p:nvPr/>
        </p:nvSpPr>
        <p:spPr>
          <a:xfrm>
            <a:off x="7655963" y="4983479"/>
            <a:ext cx="1097279" cy="5486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308D4CD-D92B-FA41-BFD5-D029AC29A548}"/>
              </a:ext>
            </a:extLst>
          </p:cNvPr>
          <p:cNvSpPr/>
          <p:nvPr/>
        </p:nvSpPr>
        <p:spPr>
          <a:xfrm>
            <a:off x="3067828" y="4434841"/>
            <a:ext cx="2568386" cy="5486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2D grid communicator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E6398F-8A3C-5E4B-98E2-AA00F3B22920}"/>
              </a:ext>
            </a:extLst>
          </p:cNvPr>
          <p:cNvSpPr/>
          <p:nvPr/>
        </p:nvSpPr>
        <p:spPr>
          <a:xfrm>
            <a:off x="3067828" y="4983482"/>
            <a:ext cx="2568386" cy="5486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 communicator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40EDD4-8186-BD4E-98A8-7118BA9D1695}"/>
              </a:ext>
            </a:extLst>
          </p:cNvPr>
          <p:cNvSpPr/>
          <p:nvPr/>
        </p:nvSpPr>
        <p:spPr>
          <a:xfrm>
            <a:off x="7006075" y="3891794"/>
            <a:ext cx="1645919" cy="5486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Tile Wrapper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0ED708-59FC-AA4D-9FFC-6A2EFF38F6E7}"/>
              </a:ext>
            </a:extLst>
          </p:cNvPr>
          <p:cNvSpPr/>
          <p:nvPr/>
        </p:nvSpPr>
        <p:spPr>
          <a:xfrm>
            <a:off x="2738374" y="6080762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77BA5CD-6922-6649-9820-B6C35E1407C5}"/>
              </a:ext>
            </a:extLst>
          </p:cNvPr>
          <p:cNvSpPr/>
          <p:nvPr/>
        </p:nvSpPr>
        <p:spPr>
          <a:xfrm>
            <a:off x="5471488" y="6080757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HPX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5188C33-3913-8F4D-8CB4-C1C818655955}"/>
              </a:ext>
            </a:extLst>
          </p:cNvPr>
          <p:cNvSpPr/>
          <p:nvPr/>
        </p:nvSpPr>
        <p:spPr>
          <a:xfrm>
            <a:off x="8258888" y="6080750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BLAS / LAPACK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650BEC3-1374-0D45-ACDF-A9E67C70F31D}"/>
              </a:ext>
            </a:extLst>
          </p:cNvPr>
          <p:cNvSpPr/>
          <p:nvPr/>
        </p:nvSpPr>
        <p:spPr>
          <a:xfrm>
            <a:off x="345588" y="6080761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35F533-2500-8644-A9F7-5BCF21B8DC09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7829035" y="4440433"/>
            <a:ext cx="375568" cy="54304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5560A2-0DCD-8A42-91D4-A595BD9FD572}"/>
              </a:ext>
            </a:extLst>
          </p:cNvPr>
          <p:cNvCxnSpPr>
            <a:cxnSpLocks/>
          </p:cNvCxnSpPr>
          <p:nvPr/>
        </p:nvCxnSpPr>
        <p:spPr>
          <a:xfrm flipH="1">
            <a:off x="6756468" y="4434830"/>
            <a:ext cx="741833" cy="16459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D586DA3-D2BF-AF47-A16C-E307B2942F8E}"/>
              </a:ext>
            </a:extLst>
          </p:cNvPr>
          <p:cNvSpPr/>
          <p:nvPr/>
        </p:nvSpPr>
        <p:spPr>
          <a:xfrm>
            <a:off x="5983146" y="2788921"/>
            <a:ext cx="2463500" cy="5486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matrix of futures of tiles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8D1FDF-95C7-C848-BAFE-950CD46623F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801195" y="3337778"/>
            <a:ext cx="27840" cy="5540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EF6489-FBE6-4E4B-BBD2-6E6448350C70}"/>
              </a:ext>
            </a:extLst>
          </p:cNvPr>
          <p:cNvCxnSpPr>
            <a:cxnSpLocks/>
          </p:cNvCxnSpPr>
          <p:nvPr/>
        </p:nvCxnSpPr>
        <p:spPr>
          <a:xfrm flipH="1">
            <a:off x="5129402" y="3337560"/>
            <a:ext cx="1057473" cy="108899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935503-360D-3C4E-B048-0870E08898F9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407404" y="3337560"/>
            <a:ext cx="220421" cy="274319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AE9CAC6-1BBF-7A49-A3B2-36743D438377}"/>
              </a:ext>
            </a:extLst>
          </p:cNvPr>
          <p:cNvSpPr/>
          <p:nvPr/>
        </p:nvSpPr>
        <p:spPr>
          <a:xfrm>
            <a:off x="5138672" y="1686272"/>
            <a:ext cx="4346092" cy="5486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Cholesky fact.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26C9EA-03A4-1A44-8E9C-CDD4BFA68689}"/>
              </a:ext>
            </a:extLst>
          </p:cNvPr>
          <p:cNvCxnSpPr>
            <a:cxnSpLocks/>
          </p:cNvCxnSpPr>
          <p:nvPr/>
        </p:nvCxnSpPr>
        <p:spPr>
          <a:xfrm>
            <a:off x="5610330" y="2251479"/>
            <a:ext cx="576544" cy="38292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95C0BC-9089-904D-B097-1515345B86CD}"/>
              </a:ext>
            </a:extLst>
          </p:cNvPr>
          <p:cNvCxnSpPr>
            <a:cxnSpLocks/>
          </p:cNvCxnSpPr>
          <p:nvPr/>
        </p:nvCxnSpPr>
        <p:spPr>
          <a:xfrm>
            <a:off x="7093594" y="2251479"/>
            <a:ext cx="1" cy="53206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0B643F2-9388-4C4D-8A7A-73893945D0C5}"/>
              </a:ext>
            </a:extLst>
          </p:cNvPr>
          <p:cNvCxnSpPr>
            <a:cxnSpLocks/>
            <a:stCxn id="39" idx="2"/>
            <a:endCxn id="35" idx="0"/>
          </p:cNvCxnSpPr>
          <p:nvPr/>
        </p:nvCxnSpPr>
        <p:spPr>
          <a:xfrm>
            <a:off x="10349797" y="3337560"/>
            <a:ext cx="322029" cy="164591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91502EB-A1EF-2E47-BCFD-C1A1C6122485}"/>
              </a:ext>
            </a:extLst>
          </p:cNvPr>
          <p:cNvCxnSpPr>
            <a:cxnSpLocks/>
          </p:cNvCxnSpPr>
          <p:nvPr/>
        </p:nvCxnSpPr>
        <p:spPr>
          <a:xfrm flipH="1">
            <a:off x="4744343" y="2251479"/>
            <a:ext cx="619514" cy="218336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695ACC4-FBBF-D949-A7F2-AA3AE615260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164573" y="5532123"/>
            <a:ext cx="187448" cy="54863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F219CED-0460-164C-810E-9F6B31DF0911}"/>
              </a:ext>
            </a:extLst>
          </p:cNvPr>
          <p:cNvCxnSpPr>
            <a:cxnSpLocks/>
          </p:cNvCxnSpPr>
          <p:nvPr/>
        </p:nvCxnSpPr>
        <p:spPr>
          <a:xfrm flipH="1">
            <a:off x="8468779" y="2234911"/>
            <a:ext cx="151505" cy="165688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88A25EF-6173-BC4B-91B3-3746EED8E17C}"/>
              </a:ext>
            </a:extLst>
          </p:cNvPr>
          <p:cNvSpPr/>
          <p:nvPr/>
        </p:nvSpPr>
        <p:spPr>
          <a:xfrm>
            <a:off x="3129192" y="250120"/>
            <a:ext cx="2258209" cy="5486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Miniapp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CF21696-785E-2743-B62A-582523619DDF}"/>
              </a:ext>
            </a:extLst>
          </p:cNvPr>
          <p:cNvCxnSpPr>
            <a:cxnSpLocks/>
          </p:cNvCxnSpPr>
          <p:nvPr/>
        </p:nvCxnSpPr>
        <p:spPr>
          <a:xfrm>
            <a:off x="4759237" y="815327"/>
            <a:ext cx="1868588" cy="88459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3994A0D-88B5-2040-A8AB-2E708D65A1C0}"/>
              </a:ext>
            </a:extLst>
          </p:cNvPr>
          <p:cNvCxnSpPr>
            <a:cxnSpLocks/>
          </p:cNvCxnSpPr>
          <p:nvPr/>
        </p:nvCxnSpPr>
        <p:spPr>
          <a:xfrm flipH="1">
            <a:off x="3750939" y="815327"/>
            <a:ext cx="34039" cy="3619503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5A41EC68-D72A-9041-AFA2-E6761697086C}"/>
              </a:ext>
            </a:extLst>
          </p:cNvPr>
          <p:cNvSpPr/>
          <p:nvPr/>
        </p:nvSpPr>
        <p:spPr>
          <a:xfrm>
            <a:off x="462192" y="250120"/>
            <a:ext cx="1590338" cy="5486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tests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03E2E6B-0D3B-8343-9DB4-6C1BC9A3CA95}"/>
              </a:ext>
            </a:extLst>
          </p:cNvPr>
          <p:cNvCxnSpPr>
            <a:cxnSpLocks/>
            <a:stCxn id="116" idx="2"/>
            <a:endCxn id="13" idx="0"/>
          </p:cNvCxnSpPr>
          <p:nvPr/>
        </p:nvCxnSpPr>
        <p:spPr>
          <a:xfrm>
            <a:off x="1257361" y="798759"/>
            <a:ext cx="24143" cy="52820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9FB4AE7-2097-164B-B686-850EDA6C458D}"/>
              </a:ext>
            </a:extLst>
          </p:cNvPr>
          <p:cNvCxnSpPr>
            <a:cxnSpLocks/>
          </p:cNvCxnSpPr>
          <p:nvPr/>
        </p:nvCxnSpPr>
        <p:spPr>
          <a:xfrm>
            <a:off x="1548480" y="798759"/>
            <a:ext cx="214489" cy="81269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635AA91-1D49-1947-8297-81435F7A3E8A}"/>
              </a:ext>
            </a:extLst>
          </p:cNvPr>
          <p:cNvCxnSpPr>
            <a:cxnSpLocks/>
          </p:cNvCxnSpPr>
          <p:nvPr/>
        </p:nvCxnSpPr>
        <p:spPr>
          <a:xfrm>
            <a:off x="1548480" y="798759"/>
            <a:ext cx="431566" cy="7073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420C8EE-E465-364B-832E-A335435DDB05}"/>
              </a:ext>
            </a:extLst>
          </p:cNvPr>
          <p:cNvCxnSpPr>
            <a:cxnSpLocks/>
          </p:cNvCxnSpPr>
          <p:nvPr/>
        </p:nvCxnSpPr>
        <p:spPr>
          <a:xfrm>
            <a:off x="1591261" y="851448"/>
            <a:ext cx="565153" cy="4959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B158725-F6AE-154D-93BD-764576B819D8}"/>
              </a:ext>
            </a:extLst>
          </p:cNvPr>
          <p:cNvCxnSpPr>
            <a:cxnSpLocks/>
          </p:cNvCxnSpPr>
          <p:nvPr/>
        </p:nvCxnSpPr>
        <p:spPr>
          <a:xfrm>
            <a:off x="1588931" y="798759"/>
            <a:ext cx="700872" cy="3536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F986FE2-37D9-994E-984B-D843550FCB7C}"/>
              </a:ext>
            </a:extLst>
          </p:cNvPr>
          <p:cNvCxnSpPr>
            <a:cxnSpLocks/>
          </p:cNvCxnSpPr>
          <p:nvPr/>
        </p:nvCxnSpPr>
        <p:spPr>
          <a:xfrm>
            <a:off x="1547753" y="798759"/>
            <a:ext cx="814534" cy="17682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DD0AA87-795B-6A46-978F-87EB6217FD7A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4258297" y="798759"/>
            <a:ext cx="1923133" cy="198478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F1AA77-569C-8947-969C-D9A7BC4AED9D}"/>
              </a:ext>
            </a:extLst>
          </p:cNvPr>
          <p:cNvSpPr/>
          <p:nvPr/>
        </p:nvSpPr>
        <p:spPr>
          <a:xfrm>
            <a:off x="9735910" y="4983479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BLASpp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LAPACKpp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7AA6318-A5A8-244C-AF4E-345B6C3AA9D5}"/>
              </a:ext>
            </a:extLst>
          </p:cNvPr>
          <p:cNvSpPr/>
          <p:nvPr/>
        </p:nvSpPr>
        <p:spPr>
          <a:xfrm>
            <a:off x="10234704" y="6080750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CUBLAS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2E64062-FA63-7F4E-8818-FF585BCC134E}"/>
              </a:ext>
            </a:extLst>
          </p:cNvPr>
          <p:cNvSpPr/>
          <p:nvPr/>
        </p:nvSpPr>
        <p:spPr>
          <a:xfrm>
            <a:off x="9440208" y="2788921"/>
            <a:ext cx="1819178" cy="5486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Tile operations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F89205-C41E-AB4D-86EF-64CC5296DA50}"/>
              </a:ext>
            </a:extLst>
          </p:cNvPr>
          <p:cNvCxnSpPr>
            <a:cxnSpLocks/>
          </p:cNvCxnSpPr>
          <p:nvPr/>
        </p:nvCxnSpPr>
        <p:spPr>
          <a:xfrm flipH="1">
            <a:off x="8671672" y="3340357"/>
            <a:ext cx="1337211" cy="164312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65E2E5-127F-BF4B-B520-F89A59B4A82A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192900" y="2234911"/>
            <a:ext cx="1156897" cy="5540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FD440-7B6E-BB47-AFA4-F53724A31C82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10671826" y="5532119"/>
            <a:ext cx="498794" cy="5486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F282E2-0001-6149-8F02-9FBB2B4904D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9194804" y="5532118"/>
            <a:ext cx="1039900" cy="54863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3EACEA8-A998-CB4B-9503-90403A88B8A5}"/>
              </a:ext>
            </a:extLst>
          </p:cNvPr>
          <p:cNvCxnSpPr>
            <a:cxnSpLocks/>
          </p:cNvCxnSpPr>
          <p:nvPr/>
        </p:nvCxnSpPr>
        <p:spPr>
          <a:xfrm flipH="1">
            <a:off x="8575290" y="3348748"/>
            <a:ext cx="954583" cy="54561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70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A5DFD94-7CB3-5345-8025-CCF06C6FA21F}"/>
              </a:ext>
            </a:extLst>
          </p:cNvPr>
          <p:cNvSpPr/>
          <p:nvPr/>
        </p:nvSpPr>
        <p:spPr>
          <a:xfrm>
            <a:off x="5202218" y="2430304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CMAKE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BB86C4-C400-9744-B619-B9334E1AED3F}"/>
              </a:ext>
            </a:extLst>
          </p:cNvPr>
          <p:cNvSpPr/>
          <p:nvPr/>
        </p:nvSpPr>
        <p:spPr>
          <a:xfrm>
            <a:off x="458990" y="5090160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B57FAED-9DE0-C943-8DE4-C87E8414A39D}"/>
              </a:ext>
            </a:extLst>
          </p:cNvPr>
          <p:cNvSpPr/>
          <p:nvPr/>
        </p:nvSpPr>
        <p:spPr>
          <a:xfrm>
            <a:off x="2832845" y="5090160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HPX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C56EC6A-82E8-A249-B38D-52105F3A506D}"/>
              </a:ext>
            </a:extLst>
          </p:cNvPr>
          <p:cNvSpPr/>
          <p:nvPr/>
        </p:nvSpPr>
        <p:spPr>
          <a:xfrm>
            <a:off x="5206700" y="5090160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BLAS / LAPACK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048F6C-4821-2445-99B5-1D8EE7C110CE}"/>
              </a:ext>
            </a:extLst>
          </p:cNvPr>
          <p:cNvSpPr/>
          <p:nvPr/>
        </p:nvSpPr>
        <p:spPr>
          <a:xfrm>
            <a:off x="344915" y="3094155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GTEST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4742FDF-7CEA-AA4F-ADFA-DB225D96D5D3}"/>
              </a:ext>
            </a:extLst>
          </p:cNvPr>
          <p:cNvSpPr/>
          <p:nvPr/>
        </p:nvSpPr>
        <p:spPr>
          <a:xfrm>
            <a:off x="9954410" y="3099989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Doxygen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BC65F9-9514-4248-97B9-F321CCF47E4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394906" y="2978944"/>
            <a:ext cx="3970022" cy="2111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7A9EE3-37EB-DC4C-83B0-E8A8614737B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768761" y="2978944"/>
            <a:ext cx="1960135" cy="2111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8CB6BA-7A4A-564E-AC79-123E1A8F7C4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480585" y="2977637"/>
            <a:ext cx="2080709" cy="2112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5A3439-613A-D14A-A6AC-186B9AA274F6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280831" y="2704624"/>
            <a:ext cx="3921387" cy="389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CF227A-783C-9C4F-B8AC-B2F8E5AFDD6A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>
            <a:off x="7074049" y="2704624"/>
            <a:ext cx="3816277" cy="395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23FEED-26EA-DD42-8163-1D41EF4950E4}"/>
              </a:ext>
            </a:extLst>
          </p:cNvPr>
          <p:cNvSpPr txBox="1"/>
          <p:nvPr/>
        </p:nvSpPr>
        <p:spPr>
          <a:xfrm>
            <a:off x="9954409" y="3744530"/>
            <a:ext cx="1990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build include</a:t>
            </a:r>
          </a:p>
          <a:p>
            <a:r>
              <a:rPr lang="en-US" dirty="0"/>
              <a:t>the documentation</a:t>
            </a:r>
          </a:p>
          <a:p>
            <a:r>
              <a:rPr lang="en-US" dirty="0"/>
              <a:t>as well.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50C878-94E9-F949-A4DB-F9783AE5B5A4}"/>
              </a:ext>
            </a:extLst>
          </p:cNvPr>
          <p:cNvSpPr txBox="1"/>
          <p:nvPr/>
        </p:nvSpPr>
        <p:spPr>
          <a:xfrm>
            <a:off x="309031" y="5873674"/>
            <a:ext cx="2193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MPI wrapper</a:t>
            </a:r>
          </a:p>
          <a:p>
            <a:r>
              <a:rPr lang="en-US" dirty="0"/>
              <a:t>are used as compiler.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3B6C58-A890-2F40-A06D-6D70CACD8ED6}"/>
              </a:ext>
            </a:extLst>
          </p:cNvPr>
          <p:cNvSpPr txBox="1"/>
          <p:nvPr/>
        </p:nvSpPr>
        <p:spPr>
          <a:xfrm>
            <a:off x="2689233" y="5873674"/>
            <a:ext cx="2159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possible check that</a:t>
            </a:r>
          </a:p>
          <a:p>
            <a:r>
              <a:rPr lang="en-US" dirty="0"/>
              <a:t>”Networking” is off.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B18758-D474-1444-B359-3CB079910777}"/>
              </a:ext>
            </a:extLst>
          </p:cNvPr>
          <p:cNvSpPr txBox="1"/>
          <p:nvPr/>
        </p:nvSpPr>
        <p:spPr>
          <a:xfrm>
            <a:off x="4949884" y="5873673"/>
            <a:ext cx="238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to DLA interface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D49CB0-1252-6444-BADA-6549778D7927}"/>
              </a:ext>
            </a:extLst>
          </p:cNvPr>
          <p:cNvSpPr txBox="1"/>
          <p:nvPr/>
        </p:nvSpPr>
        <p:spPr>
          <a:xfrm>
            <a:off x="133532" y="3743204"/>
            <a:ext cx="238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to DLA interface</a:t>
            </a: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F86FF90E-06D1-974A-8512-60787123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 structure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038B6F-1D65-F64E-95A3-98BD7AB002CE}"/>
              </a:ext>
            </a:extLst>
          </p:cNvPr>
          <p:cNvSpPr/>
          <p:nvPr/>
        </p:nvSpPr>
        <p:spPr>
          <a:xfrm>
            <a:off x="7580554" y="5090160"/>
            <a:ext cx="1961479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BLASpp</a:t>
            </a:r>
            <a:r>
              <a:rPr lang="en-US" sz="1600" dirty="0">
                <a:solidFill>
                  <a:schemeClr val="tx1"/>
                </a:solidFill>
              </a:rPr>
              <a:t> / </a:t>
            </a:r>
            <a:r>
              <a:rPr lang="en-US" sz="1600" dirty="0" err="1">
                <a:solidFill>
                  <a:schemeClr val="tx1"/>
                </a:solidFill>
              </a:rPr>
              <a:t>LAPACKpp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AC1A48-4A8C-C843-AEB2-F1FFA499667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38134" y="2978944"/>
            <a:ext cx="4482" cy="2111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23C5777-6A46-EA4B-9FD6-EE2505D558ED}"/>
              </a:ext>
            </a:extLst>
          </p:cNvPr>
          <p:cNvSpPr/>
          <p:nvPr/>
        </p:nvSpPr>
        <p:spPr>
          <a:xfrm>
            <a:off x="9954409" y="5091900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CUDA / CUBLAS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B6EAD6-4831-234F-8AC2-5FEDB30D22DF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894305" y="2977637"/>
            <a:ext cx="3996020" cy="21142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1F53271-0DD0-3A40-9C8D-45E27DB1EACF}"/>
              </a:ext>
            </a:extLst>
          </p:cNvPr>
          <p:cNvSpPr txBox="1"/>
          <p:nvPr/>
        </p:nvSpPr>
        <p:spPr>
          <a:xfrm>
            <a:off x="10198468" y="5873673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Builds with</a:t>
            </a:r>
          </a:p>
          <a:p>
            <a:r>
              <a:rPr lang="en-US" dirty="0"/>
              <a:t>GPU support</a:t>
            </a:r>
          </a:p>
        </p:txBody>
      </p:sp>
    </p:spTree>
    <p:extLst>
      <p:ext uri="{BB962C8B-B14F-4D97-AF65-F5344CB8AC3E}">
        <p14:creationId xmlns:p14="http://schemas.microsoft.com/office/powerpoint/2010/main" val="224675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84E7-5D9E-9346-833F-A4072593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8DC1-47FE-BA47-8D29-43C988349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2295"/>
          </a:xfrm>
        </p:spPr>
        <p:txBody>
          <a:bodyPr>
            <a:normAutofit/>
          </a:bodyPr>
          <a:lstStyle/>
          <a:p>
            <a:r>
              <a:rPr lang="en-US" dirty="0"/>
              <a:t>Changes </a:t>
            </a:r>
            <a:r>
              <a:rPr lang="en-US" dirty="0" err="1"/>
              <a:t>w.r.t</a:t>
            </a:r>
            <a:r>
              <a:rPr lang="en-US" dirty="0"/>
              <a:t>. prototype: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MPI_Comm_split</a:t>
            </a:r>
            <a:r>
              <a:rPr lang="en-US" dirty="0"/>
              <a:t> instead of MPI grid functions for 2d grids:</a:t>
            </a:r>
          </a:p>
          <a:p>
            <a:pPr lvl="2"/>
            <a:r>
              <a:rPr lang="en-US" dirty="0"/>
              <a:t>Compute row and col index </a:t>
            </a:r>
            <a:r>
              <a:rPr lang="en-US" dirty="0" err="1"/>
              <a:t>w.r.t</a:t>
            </a:r>
            <a:r>
              <a:rPr lang="en-US" dirty="0"/>
              <a:t>. the ordering (row/col major)</a:t>
            </a:r>
          </a:p>
          <a:p>
            <a:pPr lvl="2"/>
            <a:r>
              <a:rPr lang="en-US" dirty="0"/>
              <a:t>Create row comm. using </a:t>
            </a:r>
            <a:r>
              <a:rPr lang="en-US" dirty="0" err="1"/>
              <a:t>MPI_Comm_split</a:t>
            </a:r>
            <a:r>
              <a:rPr lang="en-US" dirty="0"/>
              <a:t> with color = row index and key = col index,</a:t>
            </a:r>
          </a:p>
          <a:p>
            <a:pPr lvl="2"/>
            <a:r>
              <a:rPr lang="en-US" dirty="0"/>
              <a:t>Create col comm. in a similar way.</a:t>
            </a:r>
          </a:p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Construction</a:t>
            </a:r>
          </a:p>
          <a:p>
            <a:pPr lvl="1"/>
            <a:r>
              <a:rPr lang="en-US" dirty="0"/>
              <a:t>Construction from existing MPI </a:t>
            </a:r>
            <a:r>
              <a:rPr lang="en-US" dirty="0" err="1"/>
              <a:t>comms</a:t>
            </a:r>
            <a:endParaRPr lang="en-US" dirty="0"/>
          </a:p>
          <a:p>
            <a:pPr lvl="1"/>
            <a:r>
              <a:rPr lang="en-US" dirty="0"/>
              <a:t>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1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A647-CA60-274C-B904-34FBCCE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21EF-D58B-C248-BC9B-BDF641D5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Templated on type and device</a:t>
            </a:r>
          </a:p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Construction from (m, n, pointer, leading dimension)</a:t>
            </a:r>
          </a:p>
          <a:p>
            <a:pPr lvl="1"/>
            <a:r>
              <a:rPr lang="en-US" dirty="0"/>
              <a:t>Move constructor/ move assignment</a:t>
            </a:r>
          </a:p>
          <a:p>
            <a:pPr lvl="1"/>
            <a:r>
              <a:rPr lang="en-US" dirty="0"/>
              <a:t>Copy constructor / copy assignment (only if really needed)</a:t>
            </a:r>
          </a:p>
          <a:p>
            <a:pPr lvl="1"/>
            <a:r>
              <a:rPr lang="en-US" dirty="0"/>
              <a:t>Get pointer of (</a:t>
            </a:r>
            <a:r>
              <a:rPr lang="en-US" dirty="0" err="1"/>
              <a:t>i</a:t>
            </a:r>
            <a:r>
              <a:rPr lang="en-US" dirty="0"/>
              <a:t>, j) element</a:t>
            </a:r>
          </a:p>
          <a:p>
            <a:pPr lvl="1"/>
            <a:r>
              <a:rPr lang="en-US" dirty="0"/>
              <a:t>Get value of (</a:t>
            </a:r>
            <a:r>
              <a:rPr lang="en-US" dirty="0" err="1"/>
              <a:t>i</a:t>
            </a:r>
            <a:r>
              <a:rPr lang="en-US" dirty="0"/>
              <a:t>, j) element (operator())</a:t>
            </a:r>
          </a:p>
          <a:p>
            <a:pPr lvl="1"/>
            <a:r>
              <a:rPr lang="en-US" dirty="0"/>
              <a:t>Get size</a:t>
            </a:r>
          </a:p>
          <a:p>
            <a:pPr lvl="1"/>
            <a:r>
              <a:rPr lang="en-US" dirty="0"/>
              <a:t>Get leading dimension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9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6E1B-CFC0-A24D-958F-D65F2216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044E-D4C2-EF4B-8444-F9FF17EC2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</a:t>
            </a:r>
            <a:r>
              <a:rPr lang="en-US" dirty="0" err="1"/>
              <a:t>blas</a:t>
            </a:r>
            <a:r>
              <a:rPr lang="en-US" dirty="0"/>
              <a:t> operations with the correct pointers, sizes and leading dimensions of the involved tiles.</a:t>
            </a:r>
          </a:p>
          <a:p>
            <a:r>
              <a:rPr lang="en-US" dirty="0"/>
              <a:t>E.g. </a:t>
            </a:r>
            <a:r>
              <a:rPr lang="en-US" dirty="0" err="1"/>
              <a:t>gemm</a:t>
            </a:r>
            <a:r>
              <a:rPr lang="en-US" dirty="0"/>
              <a:t>(alpha, </a:t>
            </a:r>
            <a:r>
              <a:rPr lang="en-US" dirty="0" err="1"/>
              <a:t>tile_a</a:t>
            </a:r>
            <a:r>
              <a:rPr lang="en-US" dirty="0"/>
              <a:t>, </a:t>
            </a:r>
            <a:r>
              <a:rPr lang="en-US" dirty="0" err="1"/>
              <a:t>tile_b</a:t>
            </a:r>
            <a:r>
              <a:rPr lang="en-US" dirty="0"/>
              <a:t>, beta, </a:t>
            </a:r>
            <a:r>
              <a:rPr lang="en-US" dirty="0" err="1"/>
              <a:t>tile_c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tile_a</a:t>
            </a:r>
            <a:r>
              <a:rPr lang="en-US" dirty="0"/>
              <a:t>, </a:t>
            </a:r>
            <a:r>
              <a:rPr lang="en-US" dirty="0" err="1"/>
              <a:t>tile_b</a:t>
            </a:r>
            <a:r>
              <a:rPr lang="en-US" dirty="0"/>
              <a:t> are </a:t>
            </a:r>
            <a:r>
              <a:rPr lang="en-US" dirty="0" err="1"/>
              <a:t>const</a:t>
            </a:r>
            <a:r>
              <a:rPr lang="en-US" dirty="0"/>
              <a:t> Tile&amp; and </a:t>
            </a:r>
            <a:r>
              <a:rPr lang="en-US" dirty="0" err="1"/>
              <a:t>tile_c</a:t>
            </a:r>
            <a:r>
              <a:rPr lang="en-US" dirty="0"/>
              <a:t> is Tile&amp;</a:t>
            </a:r>
          </a:p>
          <a:p>
            <a:pPr lvl="1"/>
            <a:r>
              <a:rPr lang="en-US" dirty="0" err="1"/>
              <a:t>tile_a</a:t>
            </a:r>
            <a:r>
              <a:rPr lang="en-US" dirty="0"/>
              <a:t>, </a:t>
            </a:r>
            <a:r>
              <a:rPr lang="en-US" dirty="0" err="1"/>
              <a:t>tile_b</a:t>
            </a:r>
            <a:r>
              <a:rPr lang="en-US" dirty="0"/>
              <a:t> are </a:t>
            </a:r>
            <a:r>
              <a:rPr lang="en-US" dirty="0" err="1"/>
              <a:t>const</a:t>
            </a:r>
            <a:r>
              <a:rPr lang="en-US" dirty="0"/>
              <a:t> Wrapper&lt;</a:t>
            </a:r>
            <a:r>
              <a:rPr lang="en-US"/>
              <a:t>Tile&gt;&amp; </a:t>
            </a:r>
            <a:r>
              <a:rPr lang="en-US" dirty="0"/>
              <a:t>and </a:t>
            </a:r>
            <a:r>
              <a:rPr lang="en-US" dirty="0" err="1"/>
              <a:t>tile_c</a:t>
            </a:r>
            <a:r>
              <a:rPr lang="en-US" dirty="0"/>
              <a:t> is Wrapper&lt;Tile&gt;&amp;&amp;.</a:t>
            </a:r>
          </a:p>
          <a:p>
            <a:r>
              <a:rPr lang="en-US" dirty="0"/>
              <a:t>Operations:</a:t>
            </a:r>
          </a:p>
          <a:p>
            <a:pPr lvl="1"/>
            <a:r>
              <a:rPr lang="en-US" dirty="0" err="1"/>
              <a:t>gemm</a:t>
            </a:r>
            <a:endParaRPr lang="en-US" dirty="0"/>
          </a:p>
          <a:p>
            <a:pPr lvl="1"/>
            <a:r>
              <a:rPr lang="en-US" dirty="0" err="1"/>
              <a:t>trsm</a:t>
            </a:r>
            <a:endParaRPr lang="en-US" dirty="0"/>
          </a:p>
          <a:p>
            <a:pPr lvl="1"/>
            <a:r>
              <a:rPr lang="en-US" dirty="0"/>
              <a:t>Others as needed</a:t>
            </a:r>
          </a:p>
          <a:p>
            <a:pPr lvl="1"/>
            <a:r>
              <a:rPr lang="en-US" dirty="0"/>
              <a:t>tests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7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6E1B-CFC0-A24D-958F-D65F2216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 wrapper, distributed matrix of futures,</a:t>
            </a:r>
            <a:br>
              <a:rPr lang="en-US" dirty="0"/>
            </a:br>
            <a:r>
              <a:rPr lang="en-US" dirty="0" err="1"/>
              <a:t>MatrixRead</a:t>
            </a:r>
            <a:r>
              <a:rPr lang="en-US" dirty="0"/>
              <a:t> and </a:t>
            </a:r>
            <a:r>
              <a:rPr lang="en-US" dirty="0" err="1"/>
              <a:t>MatrixRW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044E-D4C2-EF4B-8444-F9FF17EC2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m.h</a:t>
            </a:r>
            <a:r>
              <a:rPr lang="en-US" dirty="0"/>
              <a:t> for a 1D local example with single element tiles.</a:t>
            </a:r>
          </a:p>
          <a:p>
            <a:r>
              <a:rPr lang="en-US" dirty="0"/>
              <a:t>Dist. Matrix of futures requirements:</a:t>
            </a:r>
          </a:p>
          <a:p>
            <a:pPr lvl="1"/>
            <a:r>
              <a:rPr lang="en-US" dirty="0"/>
              <a:t>Constructor (allocates memory and created ready futures of tiles)</a:t>
            </a:r>
          </a:p>
          <a:p>
            <a:pPr lvl="1"/>
            <a:r>
              <a:rPr lang="en-US" dirty="0"/>
              <a:t>Constructor (for existing memory)</a:t>
            </a:r>
          </a:p>
          <a:p>
            <a:pPr lvl="1"/>
            <a:r>
              <a:rPr lang="en-US" dirty="0"/>
              <a:t>Move constructor / assignment</a:t>
            </a:r>
          </a:p>
          <a:p>
            <a:pPr lvl="1"/>
            <a:r>
              <a:rPr lang="en-US" dirty="0"/>
              <a:t>Operator(</a:t>
            </a:r>
            <a:r>
              <a:rPr lang="en-US" dirty="0" err="1"/>
              <a:t>tile_i</a:t>
            </a:r>
            <a:r>
              <a:rPr lang="en-US" dirty="0"/>
              <a:t>, </a:t>
            </a:r>
            <a:r>
              <a:rPr lang="en-US" dirty="0" err="1"/>
              <a:t>tile_j</a:t>
            </a:r>
            <a:r>
              <a:rPr lang="en-US" dirty="0"/>
              <a:t>)  (</a:t>
            </a:r>
            <a:r>
              <a:rPr lang="en-US" dirty="0" err="1"/>
              <a:t>tile_i</a:t>
            </a:r>
            <a:r>
              <a:rPr lang="en-US" dirty="0"/>
              <a:t> and </a:t>
            </a:r>
            <a:r>
              <a:rPr lang="en-US" dirty="0" err="1"/>
              <a:t>tile_j</a:t>
            </a:r>
            <a:r>
              <a:rPr lang="en-US" dirty="0"/>
              <a:t> are global tile indices)</a:t>
            </a:r>
          </a:p>
          <a:p>
            <a:pPr lvl="1"/>
            <a:r>
              <a:rPr lang="en-US" dirty="0"/>
              <a:t>Read(</a:t>
            </a:r>
            <a:r>
              <a:rPr lang="en-US" dirty="0" err="1"/>
              <a:t>tile_i</a:t>
            </a:r>
            <a:r>
              <a:rPr lang="en-US" dirty="0"/>
              <a:t>, </a:t>
            </a:r>
            <a:r>
              <a:rPr lang="en-US" dirty="0" err="1"/>
              <a:t>tile_j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tests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7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6E1B-CFC0-A24D-958F-D65F2216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Cholesky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044E-D4C2-EF4B-8444-F9FF17EC2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 should be </a:t>
            </a:r>
            <a:r>
              <a:rPr lang="en-US" dirty="0" err="1"/>
              <a:t>MatrixRW</a:t>
            </a:r>
            <a:r>
              <a:rPr lang="en-US" dirty="0"/>
              <a:t>&amp;&amp;</a:t>
            </a:r>
          </a:p>
          <a:p>
            <a:endParaRPr lang="en-US" dirty="0"/>
          </a:p>
          <a:p>
            <a:r>
              <a:rPr lang="en-US" dirty="0"/>
              <a:t>Using read and operator() of </a:t>
            </a:r>
            <a:r>
              <a:rPr lang="en-US" dirty="0" err="1"/>
              <a:t>MatrixRW</a:t>
            </a:r>
            <a:r>
              <a:rPr lang="en-US" dirty="0"/>
              <a:t> the code should be simpler.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9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46F3-BC9F-5644-AD8F-0CC76BAA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the matrix of 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CE91-9491-9143-A1E4-2BA3F3AA7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is 2D block cyclic distributed.</a:t>
            </a:r>
          </a:p>
          <a:p>
            <a:r>
              <a:rPr lang="en-US" dirty="0"/>
              <a:t>Each local tile is represented by a future</a:t>
            </a:r>
            <a:br>
              <a:rPr lang="en-US" dirty="0"/>
            </a:br>
            <a:r>
              <a:rPr lang="en-US" dirty="0"/>
              <a:t>and a pointer to a shared future</a:t>
            </a:r>
            <a:br>
              <a:rPr lang="en-US" dirty="0"/>
            </a:br>
            <a:r>
              <a:rPr lang="en-US" dirty="0"/>
              <a:t>(used when the task only reads the tile)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AF247-8642-434D-8553-48D6201BE1F4}"/>
              </a:ext>
            </a:extLst>
          </p:cNvPr>
          <p:cNvSpPr/>
          <p:nvPr/>
        </p:nvSpPr>
        <p:spPr>
          <a:xfrm>
            <a:off x="7702475" y="2151528"/>
            <a:ext cx="774551" cy="71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54EB16-7A5B-8A43-9817-9997554CD933}"/>
              </a:ext>
            </a:extLst>
          </p:cNvPr>
          <p:cNvSpPr/>
          <p:nvPr/>
        </p:nvSpPr>
        <p:spPr>
          <a:xfrm>
            <a:off x="8477025" y="2151523"/>
            <a:ext cx="774551" cy="710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B16CE-0AC4-E347-9F4C-14C29B21D3DD}"/>
              </a:ext>
            </a:extLst>
          </p:cNvPr>
          <p:cNvSpPr/>
          <p:nvPr/>
        </p:nvSpPr>
        <p:spPr>
          <a:xfrm>
            <a:off x="7702475" y="2861532"/>
            <a:ext cx="774551" cy="7100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A19E98-8515-AD4A-84A7-D5229B7D201D}"/>
              </a:ext>
            </a:extLst>
          </p:cNvPr>
          <p:cNvSpPr/>
          <p:nvPr/>
        </p:nvSpPr>
        <p:spPr>
          <a:xfrm>
            <a:off x="8477025" y="2861532"/>
            <a:ext cx="774551" cy="7100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FF41B5-E3B9-9A41-8361-7C03E09A597F}"/>
              </a:ext>
            </a:extLst>
          </p:cNvPr>
          <p:cNvSpPr/>
          <p:nvPr/>
        </p:nvSpPr>
        <p:spPr>
          <a:xfrm>
            <a:off x="7702475" y="3571538"/>
            <a:ext cx="774551" cy="71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613E89-3C6D-834E-A737-1A05FB110829}"/>
              </a:ext>
            </a:extLst>
          </p:cNvPr>
          <p:cNvSpPr/>
          <p:nvPr/>
        </p:nvSpPr>
        <p:spPr>
          <a:xfrm>
            <a:off x="8477026" y="3571537"/>
            <a:ext cx="774551" cy="710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E0E322-42B6-D346-888E-85A96DB605E1}"/>
              </a:ext>
            </a:extLst>
          </p:cNvPr>
          <p:cNvSpPr/>
          <p:nvPr/>
        </p:nvSpPr>
        <p:spPr>
          <a:xfrm>
            <a:off x="7702475" y="4281542"/>
            <a:ext cx="774551" cy="7100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3,0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E44F78-E3B6-5348-8054-E25E23989708}"/>
              </a:ext>
            </a:extLst>
          </p:cNvPr>
          <p:cNvSpPr/>
          <p:nvPr/>
        </p:nvSpPr>
        <p:spPr>
          <a:xfrm>
            <a:off x="8477025" y="4281542"/>
            <a:ext cx="774551" cy="7100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3,1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6ADD26-335B-544E-A791-0EB9B95F0F88}"/>
              </a:ext>
            </a:extLst>
          </p:cNvPr>
          <p:cNvSpPr/>
          <p:nvPr/>
        </p:nvSpPr>
        <p:spPr>
          <a:xfrm>
            <a:off x="9251576" y="2151526"/>
            <a:ext cx="774551" cy="71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77B2CB-A14F-7647-90C7-D2F4420145D2}"/>
              </a:ext>
            </a:extLst>
          </p:cNvPr>
          <p:cNvSpPr/>
          <p:nvPr/>
        </p:nvSpPr>
        <p:spPr>
          <a:xfrm>
            <a:off x="10026127" y="2151525"/>
            <a:ext cx="774551" cy="710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22E31C-7749-0645-A684-DCADD3DD6178}"/>
              </a:ext>
            </a:extLst>
          </p:cNvPr>
          <p:cNvSpPr/>
          <p:nvPr/>
        </p:nvSpPr>
        <p:spPr>
          <a:xfrm>
            <a:off x="9251576" y="2861530"/>
            <a:ext cx="774551" cy="7100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853174-E321-8D4C-89AB-018ADA3B694A}"/>
              </a:ext>
            </a:extLst>
          </p:cNvPr>
          <p:cNvSpPr/>
          <p:nvPr/>
        </p:nvSpPr>
        <p:spPr>
          <a:xfrm>
            <a:off x="10026126" y="2861530"/>
            <a:ext cx="774551" cy="7100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ACEE7-A2F6-D948-AB44-FB7F5DA47714}"/>
              </a:ext>
            </a:extLst>
          </p:cNvPr>
          <p:cNvSpPr/>
          <p:nvPr/>
        </p:nvSpPr>
        <p:spPr>
          <a:xfrm>
            <a:off x="9251575" y="3571537"/>
            <a:ext cx="774551" cy="71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DA06FB-82C0-B24B-858E-FC6EDBA48007}"/>
              </a:ext>
            </a:extLst>
          </p:cNvPr>
          <p:cNvSpPr/>
          <p:nvPr/>
        </p:nvSpPr>
        <p:spPr>
          <a:xfrm>
            <a:off x="10026126" y="3571536"/>
            <a:ext cx="774551" cy="7100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866E09-2982-754B-B23B-E09E92980CE6}"/>
              </a:ext>
            </a:extLst>
          </p:cNvPr>
          <p:cNvSpPr/>
          <p:nvPr/>
        </p:nvSpPr>
        <p:spPr>
          <a:xfrm>
            <a:off x="9251575" y="4281541"/>
            <a:ext cx="774551" cy="7100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D4A8A4-A091-914A-9D1A-98979A6E529B}"/>
              </a:ext>
            </a:extLst>
          </p:cNvPr>
          <p:cNvSpPr/>
          <p:nvPr/>
        </p:nvSpPr>
        <p:spPr>
          <a:xfrm>
            <a:off x="10026125" y="4281541"/>
            <a:ext cx="774551" cy="7100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3,3</a:t>
            </a:r>
          </a:p>
        </p:txBody>
      </p:sp>
    </p:spTree>
    <p:extLst>
      <p:ext uri="{BB962C8B-B14F-4D97-AF65-F5344CB8AC3E}">
        <p14:creationId xmlns:p14="http://schemas.microsoft.com/office/powerpoint/2010/main" val="7641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781</Words>
  <Application>Microsoft Macintosh PowerPoint</Application>
  <PresentationFormat>Widescreen</PresentationFormat>
  <Paragraphs>171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Code structure</vt:lpstr>
      <vt:lpstr>PowerPoint Presentation</vt:lpstr>
      <vt:lpstr>CMAKE structure</vt:lpstr>
      <vt:lpstr>Communicators</vt:lpstr>
      <vt:lpstr>Tile</vt:lpstr>
      <vt:lpstr>Tile operations</vt:lpstr>
      <vt:lpstr>Tile wrapper, distributed matrix of futures, MatrixRead and MatrixRW</vt:lpstr>
      <vt:lpstr>Cholesky</vt:lpstr>
      <vt:lpstr>How the matrix of future works</vt:lpstr>
      <vt:lpstr>Example operator() orange rank:</vt:lpstr>
      <vt:lpstr>Example read() orange rank:</vt:lpstr>
      <vt:lpstr>MatrixRead</vt:lpstr>
      <vt:lpstr>MatrixRW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Raffaele</dc:creator>
  <cp:lastModifiedBy>Raffaele</cp:lastModifiedBy>
  <cp:revision>31</cp:revision>
  <cp:lastPrinted>2019-07-22T15:16:08Z</cp:lastPrinted>
  <dcterms:created xsi:type="dcterms:W3CDTF">2019-07-22T09:39:16Z</dcterms:created>
  <dcterms:modified xsi:type="dcterms:W3CDTF">2019-07-24T11:45:30Z</dcterms:modified>
</cp:coreProperties>
</file>