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4" r:id="rId2"/>
    <p:sldId id="257" r:id="rId3"/>
    <p:sldId id="256" r:id="rId4"/>
    <p:sldId id="258" r:id="rId5"/>
    <p:sldId id="260" r:id="rId6"/>
    <p:sldId id="261" r:id="rId7"/>
    <p:sldId id="262" r:id="rId8"/>
    <p:sldId id="265" r:id="rId9"/>
    <p:sldId id="267"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p:restoredTop sz="94674"/>
  </p:normalViewPr>
  <p:slideViewPr>
    <p:cSldViewPr snapToGrid="0" snapToObjects="1">
      <p:cViewPr varScale="1">
        <p:scale>
          <a:sx n="119" d="100"/>
          <a:sy n="119" d="100"/>
        </p:scale>
        <p:origin x="6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AB2E6-51C4-F441-A568-A22ABBC589BB}" type="datetimeFigureOut">
              <a:rPr lang="en-US" smtClean="0"/>
              <a:t>9/11/19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DF3DB-6D47-1F43-A449-839840CEEE50}" type="slidenum">
              <a:rPr lang="en-US" smtClean="0"/>
              <a:t>‹#›</a:t>
            </a:fld>
            <a:endParaRPr lang="en-US"/>
          </a:p>
        </p:txBody>
      </p:sp>
    </p:spTree>
    <p:extLst>
      <p:ext uri="{BB962C8B-B14F-4D97-AF65-F5344CB8AC3E}">
        <p14:creationId xmlns:p14="http://schemas.microsoft.com/office/powerpoint/2010/main" val="1429326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6DF3DB-6D47-1F43-A449-839840CEEE50}" type="slidenum">
              <a:rPr lang="en-US" smtClean="0"/>
              <a:t>10</a:t>
            </a:fld>
            <a:endParaRPr lang="en-US"/>
          </a:p>
        </p:txBody>
      </p:sp>
    </p:spTree>
    <p:extLst>
      <p:ext uri="{BB962C8B-B14F-4D97-AF65-F5344CB8AC3E}">
        <p14:creationId xmlns:p14="http://schemas.microsoft.com/office/powerpoint/2010/main" val="134762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6DF3DB-6D47-1F43-A449-839840CEEE50}" type="slidenum">
              <a:rPr lang="en-US" smtClean="0"/>
              <a:t>11</a:t>
            </a:fld>
            <a:endParaRPr lang="en-US"/>
          </a:p>
        </p:txBody>
      </p:sp>
    </p:spTree>
    <p:extLst>
      <p:ext uri="{BB962C8B-B14F-4D97-AF65-F5344CB8AC3E}">
        <p14:creationId xmlns:p14="http://schemas.microsoft.com/office/powerpoint/2010/main" val="304550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A2D7-AE1A-7047-A601-88F5C15B2A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2C13A6-B02D-0742-A112-734CA87C0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F4B70D-D400-1146-A997-F69D87835050}"/>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E975329F-F9F3-3F48-A8C8-038778E29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31FF9-F294-6249-A2EE-7ECEA7B4A097}"/>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110679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3675-53CA-8B4D-9573-8A425C1FE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4E346-861F-224E-8906-A294C73449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9F9A57-2AC3-4341-9C7D-88F4CF940C95}"/>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2D8DE737-1891-6F41-982C-6B0786765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F3CBB-8C6A-1746-B89C-3B075C82895D}"/>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16357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D537D-2D7E-B641-86C6-560CC3E599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20DE1F-71B1-0847-A808-CC2B24F529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3F09E-EB0F-BC44-851B-921A94763080}"/>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95CD3FFB-97E1-9446-AD33-559E08ACA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21B55-D594-E24D-B6F8-EA594BAFD88A}"/>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41084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1D6F-993B-9C4F-9C1B-BD656ED40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BF7FF-E095-3246-8FC1-814C323BC7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4D1C2-5642-4044-86FD-87FCC20FF1B9}"/>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998E1F12-2A46-F249-9339-EC6CB3D5D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04A47-13A0-3245-9ED3-FAA7A9E7BF6F}"/>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247698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E32-5421-2C4A-A5C3-C71862BCC6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87DB5-FC1D-CB4A-BE48-A460C039D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6444FF-0020-3E4C-AAE5-FA3D039D8412}"/>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3438447A-AE17-B144-AC5C-568A794C8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07E6D-B0A1-3744-AA9B-7D60FE656786}"/>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343381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F5D-727F-634D-9E4D-680E6809A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88081-FB5A-F54E-995A-517A957599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6930E-844A-BB4D-86BB-EE4AA76C22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389142-8803-0B44-B5EC-E303220D752F}"/>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6" name="Footer Placeholder 5">
            <a:extLst>
              <a:ext uri="{FF2B5EF4-FFF2-40B4-BE49-F238E27FC236}">
                <a16:creationId xmlns:a16="http://schemas.microsoft.com/office/drawing/2014/main" id="{0A06B3F0-987C-764E-A5C6-56CD86A8A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3832A-B366-CE46-B029-3CD357A816E6}"/>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27128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2F0D-B51E-1242-8E27-5E4461ED23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6A9C8A-E4E3-3145-BF6C-04EDA75F4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C216F7-0A02-9C46-8BF7-AE00658C57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A3066C-0138-654E-9864-CFCB73830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EB079E-4C76-5E4C-A852-4F4ACE8725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EC2A7-3465-B04A-97B2-B26D34CB6BBA}"/>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8" name="Footer Placeholder 7">
            <a:extLst>
              <a:ext uri="{FF2B5EF4-FFF2-40B4-BE49-F238E27FC236}">
                <a16:creationId xmlns:a16="http://schemas.microsoft.com/office/drawing/2014/main" id="{1541908C-7E28-154C-B78B-3ECF9A063A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9864B8-4475-C240-8270-12D6372C6EF4}"/>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1445926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D9EA-7E8C-F142-A7C8-567CA50826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ABF1F-BB11-F74D-A83E-75B6982FC79C}"/>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4" name="Footer Placeholder 3">
            <a:extLst>
              <a:ext uri="{FF2B5EF4-FFF2-40B4-BE49-F238E27FC236}">
                <a16:creationId xmlns:a16="http://schemas.microsoft.com/office/drawing/2014/main" id="{786F2035-B4E9-6D49-8A77-A58E696C7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873C4-8EC3-1C47-8F38-4C29E1F8717F}"/>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278552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A877F-D892-3546-9C9F-5B9E61421C60}"/>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3" name="Footer Placeholder 2">
            <a:extLst>
              <a:ext uri="{FF2B5EF4-FFF2-40B4-BE49-F238E27FC236}">
                <a16:creationId xmlns:a16="http://schemas.microsoft.com/office/drawing/2014/main" id="{98F97E1B-C758-3B4C-BD15-E3A949139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35F726-3EE5-D942-BBB3-D0914906A750}"/>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3605613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440A-A668-B649-8F81-5EBA254C2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0DC3DB-5395-C749-A52A-25EA69DA42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F5523-5BF4-EF4A-865B-C2B654DFC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4C90A8-5AB7-7145-8B6E-196C3E967AC3}"/>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6" name="Footer Placeholder 5">
            <a:extLst>
              <a:ext uri="{FF2B5EF4-FFF2-40B4-BE49-F238E27FC236}">
                <a16:creationId xmlns:a16="http://schemas.microsoft.com/office/drawing/2014/main" id="{1BE3DE67-36C9-234A-8D93-F3BA30FAC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8FC86-7F71-BB42-98D2-C614813634D8}"/>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298080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8226-3858-AD42-987D-947B72FCE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EC7E2B-7F03-3144-85E7-8017E7BDE3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6AA56-A245-004F-A2B2-97E21426E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F8CB65-D192-B047-BA1D-EBCDC40ACF55}"/>
              </a:ext>
            </a:extLst>
          </p:cNvPr>
          <p:cNvSpPr>
            <a:spLocks noGrp="1"/>
          </p:cNvSpPr>
          <p:nvPr>
            <p:ph type="dt" sz="half" idx="10"/>
          </p:nvPr>
        </p:nvSpPr>
        <p:spPr/>
        <p:txBody>
          <a:bodyPr/>
          <a:lstStyle/>
          <a:p>
            <a:fld id="{23976DF3-A641-B846-B3EA-AE95BED74287}" type="datetimeFigureOut">
              <a:rPr lang="en-US" smtClean="0"/>
              <a:t>9/11/19</a:t>
            </a:fld>
            <a:endParaRPr lang="en-US"/>
          </a:p>
        </p:txBody>
      </p:sp>
      <p:sp>
        <p:nvSpPr>
          <p:cNvPr id="6" name="Footer Placeholder 5">
            <a:extLst>
              <a:ext uri="{FF2B5EF4-FFF2-40B4-BE49-F238E27FC236}">
                <a16:creationId xmlns:a16="http://schemas.microsoft.com/office/drawing/2014/main" id="{2F3C8BC6-56C1-FA46-A833-7FD11C566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515A5-B268-EE4F-B575-2C8A9EE3C547}"/>
              </a:ext>
            </a:extLst>
          </p:cNvPr>
          <p:cNvSpPr>
            <a:spLocks noGrp="1"/>
          </p:cNvSpPr>
          <p:nvPr>
            <p:ph type="sldNum" sz="quarter" idx="12"/>
          </p:nvPr>
        </p:nvSpPr>
        <p:spPr/>
        <p:txBody>
          <a:bodyPr/>
          <a:lstStyle/>
          <a:p>
            <a:fld id="{BC35CEFC-F5CF-5345-B331-D2F8A33B314A}" type="slidenum">
              <a:rPr lang="en-US" smtClean="0"/>
              <a:t>‹#›</a:t>
            </a:fld>
            <a:endParaRPr lang="en-US"/>
          </a:p>
        </p:txBody>
      </p:sp>
    </p:spTree>
    <p:extLst>
      <p:ext uri="{BB962C8B-B14F-4D97-AF65-F5344CB8AC3E}">
        <p14:creationId xmlns:p14="http://schemas.microsoft.com/office/powerpoint/2010/main" val="425617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5C5008-DD7D-3A4F-B3F5-F1C196DBDF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69377C-643A-594E-999F-683907DA3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D6947-9E2E-A045-A045-7BAB153BFF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976DF3-A641-B846-B3EA-AE95BED74287}" type="datetimeFigureOut">
              <a:rPr lang="en-US" smtClean="0"/>
              <a:t>9/11/19</a:t>
            </a:fld>
            <a:endParaRPr lang="en-US"/>
          </a:p>
        </p:txBody>
      </p:sp>
      <p:sp>
        <p:nvSpPr>
          <p:cNvPr id="5" name="Footer Placeholder 4">
            <a:extLst>
              <a:ext uri="{FF2B5EF4-FFF2-40B4-BE49-F238E27FC236}">
                <a16:creationId xmlns:a16="http://schemas.microsoft.com/office/drawing/2014/main" id="{D651EB4D-1CED-574C-ABD9-6F0EB9C55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BD9685-EFF3-7249-949A-D495E3609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5CEFC-F5CF-5345-B331-D2F8A33B314A}" type="slidenum">
              <a:rPr lang="en-US" smtClean="0"/>
              <a:t>‹#›</a:t>
            </a:fld>
            <a:endParaRPr lang="en-US"/>
          </a:p>
        </p:txBody>
      </p:sp>
    </p:spTree>
    <p:extLst>
      <p:ext uri="{BB962C8B-B14F-4D97-AF65-F5344CB8AC3E}">
        <p14:creationId xmlns:p14="http://schemas.microsoft.com/office/powerpoint/2010/main" val="2539221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84E7-5D9E-9346-833F-A407259366A2}"/>
              </a:ext>
            </a:extLst>
          </p:cNvPr>
          <p:cNvSpPr>
            <a:spLocks noGrp="1"/>
          </p:cNvSpPr>
          <p:nvPr>
            <p:ph type="title"/>
          </p:nvPr>
        </p:nvSpPr>
        <p:spPr/>
        <p:txBody>
          <a:bodyPr/>
          <a:lstStyle/>
          <a:p>
            <a:r>
              <a:rPr lang="en-US" dirty="0"/>
              <a:t>Code structure</a:t>
            </a:r>
          </a:p>
        </p:txBody>
      </p:sp>
      <p:sp>
        <p:nvSpPr>
          <p:cNvPr id="3" name="Content Placeholder 2">
            <a:extLst>
              <a:ext uri="{FF2B5EF4-FFF2-40B4-BE49-F238E27FC236}">
                <a16:creationId xmlns:a16="http://schemas.microsoft.com/office/drawing/2014/main" id="{EB518DC1-47FE-BA47-8D29-43C988349008}"/>
              </a:ext>
            </a:extLst>
          </p:cNvPr>
          <p:cNvSpPr>
            <a:spLocks noGrp="1"/>
          </p:cNvSpPr>
          <p:nvPr>
            <p:ph idx="1"/>
          </p:nvPr>
        </p:nvSpPr>
        <p:spPr/>
        <p:txBody>
          <a:bodyPr/>
          <a:lstStyle/>
          <a:p>
            <a:r>
              <a:rPr lang="en-US" dirty="0"/>
              <a:t>See Coding style (</a:t>
            </a:r>
            <a:r>
              <a:rPr lang="en-US" dirty="0" err="1"/>
              <a:t>coding.md</a:t>
            </a:r>
            <a:r>
              <a:rPr lang="en-US" dirty="0"/>
              <a:t>)</a:t>
            </a:r>
          </a:p>
          <a:p>
            <a:pPr lvl="1"/>
            <a:r>
              <a:rPr lang="en-US" dirty="0"/>
              <a:t>Use clang-format (only version 8) with the given .clang-format file</a:t>
            </a:r>
          </a:p>
          <a:p>
            <a:endParaRPr lang="en-US" dirty="0"/>
          </a:p>
        </p:txBody>
      </p:sp>
    </p:spTree>
    <p:extLst>
      <p:ext uri="{BB962C8B-B14F-4D97-AF65-F5344CB8AC3E}">
        <p14:creationId xmlns:p14="http://schemas.microsoft.com/office/powerpoint/2010/main" val="2488197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5CE91-9491-9143-A1E4-2BA3F3AA7BDA}"/>
              </a:ext>
            </a:extLst>
          </p:cNvPr>
          <p:cNvSpPr>
            <a:spLocks noGrp="1"/>
          </p:cNvSpPr>
          <p:nvPr>
            <p:ph idx="1"/>
          </p:nvPr>
        </p:nvSpPr>
        <p:spPr>
          <a:xfrm>
            <a:off x="838200" y="1825624"/>
            <a:ext cx="10515600" cy="4747297"/>
          </a:xfrm>
        </p:spPr>
        <p:txBody>
          <a:bodyPr>
            <a:normAutofit/>
          </a:bodyPr>
          <a:lstStyle/>
          <a:p>
            <a:r>
              <a:rPr lang="en-US" dirty="0"/>
              <a:t>When operator()(2,1) is called on the orange</a:t>
            </a:r>
            <a:br>
              <a:rPr lang="en-US" dirty="0"/>
            </a:br>
            <a:r>
              <a:rPr lang="en-US" dirty="0"/>
              <a:t>rank:</a:t>
            </a:r>
          </a:p>
          <a:p>
            <a:pPr lvl="1"/>
            <a:r>
              <a:rPr lang="en-US" sz="2000" dirty="0"/>
              <a:t>a promise&lt;Tile&gt; “2,1 p” is created</a:t>
            </a:r>
          </a:p>
          <a:p>
            <a:pPr lvl="1"/>
            <a:r>
              <a:rPr lang="en-US" sz="2000" dirty="0"/>
              <a:t>the future&lt;Tile&gt; is replaced</a:t>
            </a:r>
            <a:br>
              <a:rPr lang="en-US" sz="2000" dirty="0"/>
            </a:br>
            <a:r>
              <a:rPr lang="en-US" sz="2000" dirty="0"/>
              <a:t>by the future of the promise “2,1 n”</a:t>
            </a:r>
          </a:p>
          <a:p>
            <a:pPr lvl="1"/>
            <a:r>
              <a:rPr lang="en-US" sz="2000" dirty="0"/>
              <a:t>If the shared future “2,1 sf” (next slide) exist the copy stored</a:t>
            </a:r>
            <a:br>
              <a:rPr lang="en-US" sz="2000" dirty="0"/>
            </a:br>
            <a:r>
              <a:rPr lang="en-US" sz="2000" dirty="0"/>
              <a:t>in the matrix is destroyed.</a:t>
            </a:r>
            <a:br>
              <a:rPr lang="en-US" sz="2000" dirty="0"/>
            </a:br>
            <a:endParaRPr lang="en-US" sz="2000" dirty="0"/>
          </a:p>
          <a:p>
            <a:pPr lvl="1"/>
            <a:r>
              <a:rPr lang="en-US" sz="2000" dirty="0"/>
              <a:t>a future&lt;Tile&gt; is created from the “old” future&lt;Tile&gt; and the promise and returned.</a:t>
            </a:r>
            <a:br>
              <a:rPr lang="en-US" sz="2000" dirty="0"/>
            </a:br>
            <a:r>
              <a:rPr lang="en-US" sz="2000" dirty="0"/>
              <a:t>(a synchronous .then is used, therefore the task is executed immediately if the future&lt;Tile&gt; is ready, otherwise the task is executed immediately after the “old” future&lt;Tile&gt; gets ready.</a:t>
            </a:r>
            <a:br>
              <a:rPr lang="en-US" sz="2000" dirty="0"/>
            </a:br>
            <a:endParaRPr lang="en-US" sz="2000" dirty="0"/>
          </a:p>
          <a:p>
            <a:pPr lvl="1"/>
            <a:r>
              <a:rPr lang="en-US" sz="2000" dirty="0"/>
              <a:t>After the task that modify the Tile 2,1 is finished, the destructor of Tile is called. It sets the value of “2,1 p” with the current Tile, making the future “2,1 n” ready. </a:t>
            </a:r>
          </a:p>
        </p:txBody>
      </p:sp>
      <p:sp>
        <p:nvSpPr>
          <p:cNvPr id="38" name="Rectangle 37">
            <a:extLst>
              <a:ext uri="{FF2B5EF4-FFF2-40B4-BE49-F238E27FC236}">
                <a16:creationId xmlns:a16="http://schemas.microsoft.com/office/drawing/2014/main" id="{2ECCCAE9-F67B-2142-BFE0-F99ADDD1A6CB}"/>
              </a:ext>
            </a:extLst>
          </p:cNvPr>
          <p:cNvSpPr/>
          <p:nvPr/>
        </p:nvSpPr>
        <p:spPr>
          <a:xfrm>
            <a:off x="8996516" y="3482753"/>
            <a:ext cx="1524000" cy="6489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F46F3-BC9F-5644-AD8F-0CC76BAA1902}"/>
              </a:ext>
            </a:extLst>
          </p:cNvPr>
          <p:cNvSpPr>
            <a:spLocks noGrp="1"/>
          </p:cNvSpPr>
          <p:nvPr>
            <p:ph type="title"/>
          </p:nvPr>
        </p:nvSpPr>
        <p:spPr>
          <a:xfrm>
            <a:off x="838200" y="365125"/>
            <a:ext cx="10515600" cy="1325563"/>
          </a:xfrm>
        </p:spPr>
        <p:txBody>
          <a:bodyPr/>
          <a:lstStyle/>
          <a:p>
            <a:r>
              <a:rPr lang="en-US" dirty="0"/>
              <a:t>Example operator() orange rank:</a:t>
            </a:r>
          </a:p>
        </p:txBody>
      </p:sp>
      <p:sp>
        <p:nvSpPr>
          <p:cNvPr id="5" name="Rectangle 4">
            <a:extLst>
              <a:ext uri="{FF2B5EF4-FFF2-40B4-BE49-F238E27FC236}">
                <a16:creationId xmlns:a16="http://schemas.microsoft.com/office/drawing/2014/main" id="{3B54EB16-7A5B-8A43-9817-9997554CD933}"/>
              </a:ext>
            </a:extLst>
          </p:cNvPr>
          <p:cNvSpPr/>
          <p:nvPr/>
        </p:nvSpPr>
        <p:spPr>
          <a:xfrm>
            <a:off x="8889289" y="1837392"/>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10" name="Rectangle 9">
            <a:extLst>
              <a:ext uri="{FF2B5EF4-FFF2-40B4-BE49-F238E27FC236}">
                <a16:creationId xmlns:a16="http://schemas.microsoft.com/office/drawing/2014/main" id="{F9613E89-3C6D-834E-A737-1A05FB110829}"/>
              </a:ext>
            </a:extLst>
          </p:cNvPr>
          <p:cNvSpPr/>
          <p:nvPr/>
        </p:nvSpPr>
        <p:spPr>
          <a:xfrm>
            <a:off x="9643783" y="1825625"/>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14" name="Rectangle 13">
            <a:extLst>
              <a:ext uri="{FF2B5EF4-FFF2-40B4-BE49-F238E27FC236}">
                <a16:creationId xmlns:a16="http://schemas.microsoft.com/office/drawing/2014/main" id="{8377B2CB-A14F-7647-90C7-D2F4420145D2}"/>
              </a:ext>
            </a:extLst>
          </p:cNvPr>
          <p:cNvSpPr/>
          <p:nvPr/>
        </p:nvSpPr>
        <p:spPr>
          <a:xfrm>
            <a:off x="10376870" y="1825625"/>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18" name="Rectangle 17">
            <a:extLst>
              <a:ext uri="{FF2B5EF4-FFF2-40B4-BE49-F238E27FC236}">
                <a16:creationId xmlns:a16="http://schemas.microsoft.com/office/drawing/2014/main" id="{14DA06FB-82C0-B24B-858E-FC6EDBA48007}"/>
              </a:ext>
            </a:extLst>
          </p:cNvPr>
          <p:cNvSpPr/>
          <p:nvPr/>
        </p:nvSpPr>
        <p:spPr>
          <a:xfrm>
            <a:off x="11109957" y="1825625"/>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25" name="Rectangle 24">
            <a:extLst>
              <a:ext uri="{FF2B5EF4-FFF2-40B4-BE49-F238E27FC236}">
                <a16:creationId xmlns:a16="http://schemas.microsoft.com/office/drawing/2014/main" id="{96E9BA96-A704-5A46-981D-5FB6B3A42990}"/>
              </a:ext>
            </a:extLst>
          </p:cNvPr>
          <p:cNvSpPr/>
          <p:nvPr/>
        </p:nvSpPr>
        <p:spPr>
          <a:xfrm>
            <a:off x="8889289" y="2874474"/>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26" name="Rectangle 25">
            <a:extLst>
              <a:ext uri="{FF2B5EF4-FFF2-40B4-BE49-F238E27FC236}">
                <a16:creationId xmlns:a16="http://schemas.microsoft.com/office/drawing/2014/main" id="{6F7FF820-0492-8C4D-9818-CE60A1FD1237}"/>
              </a:ext>
            </a:extLst>
          </p:cNvPr>
          <p:cNvSpPr/>
          <p:nvPr/>
        </p:nvSpPr>
        <p:spPr>
          <a:xfrm>
            <a:off x="9643783" y="2862707"/>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n</a:t>
            </a:r>
          </a:p>
        </p:txBody>
      </p:sp>
      <p:sp>
        <p:nvSpPr>
          <p:cNvPr id="27" name="Rectangle 26">
            <a:extLst>
              <a:ext uri="{FF2B5EF4-FFF2-40B4-BE49-F238E27FC236}">
                <a16:creationId xmlns:a16="http://schemas.microsoft.com/office/drawing/2014/main" id="{286DEF19-F25E-7E4B-95BB-345ECCB5D2EA}"/>
              </a:ext>
            </a:extLst>
          </p:cNvPr>
          <p:cNvSpPr/>
          <p:nvPr/>
        </p:nvSpPr>
        <p:spPr>
          <a:xfrm>
            <a:off x="10376870" y="2862707"/>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28" name="Rectangle 27">
            <a:extLst>
              <a:ext uri="{FF2B5EF4-FFF2-40B4-BE49-F238E27FC236}">
                <a16:creationId xmlns:a16="http://schemas.microsoft.com/office/drawing/2014/main" id="{AD4080A3-F76A-5A47-9A36-5D01637C5BDF}"/>
              </a:ext>
            </a:extLst>
          </p:cNvPr>
          <p:cNvSpPr/>
          <p:nvPr/>
        </p:nvSpPr>
        <p:spPr>
          <a:xfrm>
            <a:off x="11109956" y="2862707"/>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29" name="Rectangle 28">
            <a:extLst>
              <a:ext uri="{FF2B5EF4-FFF2-40B4-BE49-F238E27FC236}">
                <a16:creationId xmlns:a16="http://schemas.microsoft.com/office/drawing/2014/main" id="{E18965D4-85BA-4D42-BF4F-D5384239856A}"/>
              </a:ext>
            </a:extLst>
          </p:cNvPr>
          <p:cNvSpPr/>
          <p:nvPr/>
        </p:nvSpPr>
        <p:spPr>
          <a:xfrm>
            <a:off x="7971863" y="2874474"/>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30" name="Rectangle 29">
            <a:extLst>
              <a:ext uri="{FF2B5EF4-FFF2-40B4-BE49-F238E27FC236}">
                <a16:creationId xmlns:a16="http://schemas.microsoft.com/office/drawing/2014/main" id="{21981EFE-A307-F241-A3BD-E21490018B7A}"/>
              </a:ext>
            </a:extLst>
          </p:cNvPr>
          <p:cNvSpPr/>
          <p:nvPr/>
        </p:nvSpPr>
        <p:spPr>
          <a:xfrm>
            <a:off x="7054437" y="2874474"/>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p</a:t>
            </a:r>
          </a:p>
        </p:txBody>
      </p:sp>
      <p:sp>
        <p:nvSpPr>
          <p:cNvPr id="35" name="U-Turn Arrow 34">
            <a:extLst>
              <a:ext uri="{FF2B5EF4-FFF2-40B4-BE49-F238E27FC236}">
                <a16:creationId xmlns:a16="http://schemas.microsoft.com/office/drawing/2014/main" id="{F55BD660-FDC0-7940-8458-5513CB5889B6}"/>
              </a:ext>
            </a:extLst>
          </p:cNvPr>
          <p:cNvSpPr/>
          <p:nvPr/>
        </p:nvSpPr>
        <p:spPr>
          <a:xfrm flipH="1">
            <a:off x="7315199" y="2603352"/>
            <a:ext cx="2694791" cy="259355"/>
          </a:xfrm>
          <a:prstGeom prst="uturnArrow">
            <a:avLst>
              <a:gd name="adj1" fmla="val 30613"/>
              <a:gd name="adj2" fmla="val 25000"/>
              <a:gd name="adj3" fmla="val 31786"/>
              <a:gd name="adj4" fmla="val 50000"/>
              <a:gd name="adj5" fmla="val 10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A97311B4-2B08-D041-B22B-C83AF33C0237}"/>
              </a:ext>
            </a:extLst>
          </p:cNvPr>
          <p:cNvSpPr/>
          <p:nvPr/>
        </p:nvSpPr>
        <p:spPr>
          <a:xfrm>
            <a:off x="9111736" y="3568194"/>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37" name="Rectangle 36">
            <a:extLst>
              <a:ext uri="{FF2B5EF4-FFF2-40B4-BE49-F238E27FC236}">
                <a16:creationId xmlns:a16="http://schemas.microsoft.com/office/drawing/2014/main" id="{5D500839-A966-3846-8231-34E09BF41B01}"/>
              </a:ext>
            </a:extLst>
          </p:cNvPr>
          <p:cNvSpPr/>
          <p:nvPr/>
        </p:nvSpPr>
        <p:spPr>
          <a:xfrm>
            <a:off x="9763022" y="3568194"/>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p</a:t>
            </a:r>
          </a:p>
        </p:txBody>
      </p:sp>
      <p:sp>
        <p:nvSpPr>
          <p:cNvPr id="39" name="Bent Arrow 38">
            <a:extLst>
              <a:ext uri="{FF2B5EF4-FFF2-40B4-BE49-F238E27FC236}">
                <a16:creationId xmlns:a16="http://schemas.microsoft.com/office/drawing/2014/main" id="{8D72D065-FAF5-D546-B767-C81E36984FCD}"/>
              </a:ext>
            </a:extLst>
          </p:cNvPr>
          <p:cNvSpPr/>
          <p:nvPr/>
        </p:nvSpPr>
        <p:spPr>
          <a:xfrm rot="10800000" flipH="1">
            <a:off x="8278769" y="3359582"/>
            <a:ext cx="717747" cy="524159"/>
          </a:xfrm>
          <a:prstGeom prst="bentArrow">
            <a:avLst>
              <a:gd name="adj1" fmla="val 9409"/>
              <a:gd name="adj2" fmla="val 17849"/>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3EAFF86F-08BD-3B4C-BD07-C529A8C2751C}"/>
              </a:ext>
            </a:extLst>
          </p:cNvPr>
          <p:cNvSpPr txBox="1"/>
          <p:nvPr/>
        </p:nvSpPr>
        <p:spPr>
          <a:xfrm>
            <a:off x="8379824" y="3506196"/>
            <a:ext cx="565539" cy="307777"/>
          </a:xfrm>
          <a:prstGeom prst="rect">
            <a:avLst/>
          </a:prstGeom>
          <a:noFill/>
        </p:spPr>
        <p:txBody>
          <a:bodyPr wrap="none" rtlCol="0">
            <a:spAutoFit/>
          </a:bodyPr>
          <a:lstStyle/>
          <a:p>
            <a:r>
              <a:rPr lang="en-US" sz="1400" dirty="0"/>
              <a:t>.then</a:t>
            </a:r>
          </a:p>
        </p:txBody>
      </p:sp>
      <p:sp>
        <p:nvSpPr>
          <p:cNvPr id="41" name="Right Arrow 40">
            <a:extLst>
              <a:ext uri="{FF2B5EF4-FFF2-40B4-BE49-F238E27FC236}">
                <a16:creationId xmlns:a16="http://schemas.microsoft.com/office/drawing/2014/main" id="{30972BC8-A47D-9746-95AF-B3B8669F1C5A}"/>
              </a:ext>
            </a:extLst>
          </p:cNvPr>
          <p:cNvSpPr/>
          <p:nvPr/>
        </p:nvSpPr>
        <p:spPr>
          <a:xfrm>
            <a:off x="10532713" y="3730751"/>
            <a:ext cx="821087" cy="166757"/>
          </a:xfrm>
          <a:prstGeom prst="rightArrow">
            <a:avLst>
              <a:gd name="adj1" fmla="val 26351"/>
              <a:gd name="adj2" fmla="val 6334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A90A72C-4BD4-C24F-A489-D24FAFD23459}"/>
              </a:ext>
            </a:extLst>
          </p:cNvPr>
          <p:cNvSpPr txBox="1"/>
          <p:nvPr/>
        </p:nvSpPr>
        <p:spPr>
          <a:xfrm>
            <a:off x="10532714" y="3519964"/>
            <a:ext cx="646203" cy="307777"/>
          </a:xfrm>
          <a:prstGeom prst="rect">
            <a:avLst/>
          </a:prstGeom>
          <a:noFill/>
        </p:spPr>
        <p:txBody>
          <a:bodyPr wrap="none" rtlCol="0">
            <a:spAutoFit/>
          </a:bodyPr>
          <a:lstStyle/>
          <a:p>
            <a:r>
              <a:rPr lang="en-US" sz="1400" dirty="0"/>
              <a:t>return</a:t>
            </a:r>
          </a:p>
        </p:txBody>
      </p:sp>
    </p:spTree>
    <p:extLst>
      <p:ext uri="{BB962C8B-B14F-4D97-AF65-F5344CB8AC3E}">
        <p14:creationId xmlns:p14="http://schemas.microsoft.com/office/powerpoint/2010/main" val="354696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5CE91-9491-9143-A1E4-2BA3F3AA7BDA}"/>
              </a:ext>
            </a:extLst>
          </p:cNvPr>
          <p:cNvSpPr>
            <a:spLocks noGrp="1"/>
          </p:cNvSpPr>
          <p:nvPr>
            <p:ph idx="1"/>
          </p:nvPr>
        </p:nvSpPr>
        <p:spPr>
          <a:xfrm>
            <a:off x="838200" y="1825624"/>
            <a:ext cx="10515600" cy="4712335"/>
          </a:xfrm>
        </p:spPr>
        <p:txBody>
          <a:bodyPr>
            <a:normAutofit/>
          </a:bodyPr>
          <a:lstStyle/>
          <a:p>
            <a:r>
              <a:rPr lang="en-US" dirty="0"/>
              <a:t>When read(2,1) is called on the</a:t>
            </a:r>
            <a:br>
              <a:rPr lang="en-US" dirty="0"/>
            </a:br>
            <a:r>
              <a:rPr lang="en-US" dirty="0"/>
              <a:t>orange rank:</a:t>
            </a:r>
          </a:p>
          <a:p>
            <a:pPr lvl="1"/>
            <a:r>
              <a:rPr lang="en-US" sz="2000" dirty="0"/>
              <a:t>If the shared future of 2,1 doesn’t exist:</a:t>
            </a:r>
          </a:p>
          <a:p>
            <a:pPr lvl="2"/>
            <a:r>
              <a:rPr lang="en-US" dirty="0"/>
              <a:t>a promise&lt;Tile&gt; “2,1 p” is created</a:t>
            </a:r>
          </a:p>
          <a:p>
            <a:pPr lvl="2"/>
            <a:r>
              <a:rPr lang="en-US" dirty="0"/>
              <a:t>the future&lt;Tile&gt; is replaced</a:t>
            </a:r>
            <a:br>
              <a:rPr lang="en-US" dirty="0"/>
            </a:br>
            <a:r>
              <a:rPr lang="en-US" dirty="0"/>
              <a:t>by the future of the promise “2,1 n”</a:t>
            </a:r>
          </a:p>
          <a:p>
            <a:pPr lvl="2"/>
            <a:r>
              <a:rPr lang="en-US" dirty="0"/>
              <a:t>a </a:t>
            </a:r>
            <a:r>
              <a:rPr lang="en-US" dirty="0" err="1"/>
              <a:t>shared_future</a:t>
            </a:r>
            <a:r>
              <a:rPr lang="en-US" dirty="0"/>
              <a:t>&lt;Tile&lt;</a:t>
            </a:r>
            <a:r>
              <a:rPr lang="en-US" dirty="0" err="1"/>
              <a:t>const</a:t>
            </a:r>
            <a:r>
              <a:rPr lang="en-US" dirty="0"/>
              <a:t>&gt;&gt; “2,1 sf” is created</a:t>
            </a:r>
            <a:br>
              <a:rPr lang="en-US" dirty="0"/>
            </a:br>
            <a:r>
              <a:rPr lang="en-US" dirty="0"/>
              <a:t>from the “old” future&lt;Tile&gt; and the promise.</a:t>
            </a:r>
          </a:p>
          <a:p>
            <a:pPr lvl="2"/>
            <a:r>
              <a:rPr lang="en-US" dirty="0"/>
              <a:t>The shared future is stored (see below) and returned.</a:t>
            </a:r>
          </a:p>
          <a:p>
            <a:pPr lvl="1"/>
            <a:r>
              <a:rPr lang="en-US" sz="2000" dirty="0"/>
              <a:t>Otherwise the shared future is returned</a:t>
            </a:r>
          </a:p>
          <a:p>
            <a:pPr lvl="2"/>
            <a:r>
              <a:rPr lang="en-US" dirty="0"/>
              <a:t>The copy of the </a:t>
            </a:r>
            <a:r>
              <a:rPr lang="en-US" dirty="0" err="1"/>
              <a:t>shared_future</a:t>
            </a:r>
            <a:r>
              <a:rPr lang="en-US" dirty="0"/>
              <a:t> stored in the Matrix is destroyed when operator() is called for the same tile.</a:t>
            </a:r>
          </a:p>
          <a:p>
            <a:pPr lvl="1"/>
            <a:r>
              <a:rPr lang="en-US" sz="2000" dirty="0"/>
              <a:t>After </a:t>
            </a:r>
            <a:r>
              <a:rPr lang="en-US" sz="2000" dirty="0">
                <a:solidFill>
                  <a:srgbClr val="FF0000"/>
                </a:solidFill>
              </a:rPr>
              <a:t>all</a:t>
            </a:r>
            <a:r>
              <a:rPr lang="en-US" sz="2000" dirty="0"/>
              <a:t> the task that read the Tile 2,1 are finished, the destructor of Tile is called, which sets the value of “2,1 p” with the current Tile, making the future “2,1 n” ready. </a:t>
            </a:r>
          </a:p>
          <a:p>
            <a:pPr lvl="1"/>
            <a:endParaRPr lang="en-US" dirty="0"/>
          </a:p>
        </p:txBody>
      </p:sp>
      <p:sp>
        <p:nvSpPr>
          <p:cNvPr id="38" name="Rectangle 37">
            <a:extLst>
              <a:ext uri="{FF2B5EF4-FFF2-40B4-BE49-F238E27FC236}">
                <a16:creationId xmlns:a16="http://schemas.microsoft.com/office/drawing/2014/main" id="{2ECCCAE9-F67B-2142-BFE0-F99ADDD1A6CB}"/>
              </a:ext>
            </a:extLst>
          </p:cNvPr>
          <p:cNvSpPr/>
          <p:nvPr/>
        </p:nvSpPr>
        <p:spPr>
          <a:xfrm>
            <a:off x="9075174" y="2519192"/>
            <a:ext cx="1524000" cy="6489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F46F3-BC9F-5644-AD8F-0CC76BAA1902}"/>
              </a:ext>
            </a:extLst>
          </p:cNvPr>
          <p:cNvSpPr>
            <a:spLocks noGrp="1"/>
          </p:cNvSpPr>
          <p:nvPr>
            <p:ph type="title"/>
          </p:nvPr>
        </p:nvSpPr>
        <p:spPr>
          <a:xfrm>
            <a:off x="838200" y="365125"/>
            <a:ext cx="10515600" cy="1325563"/>
          </a:xfrm>
        </p:spPr>
        <p:txBody>
          <a:bodyPr/>
          <a:lstStyle/>
          <a:p>
            <a:r>
              <a:rPr lang="en-US" dirty="0"/>
              <a:t>Example read() orange rank:</a:t>
            </a:r>
          </a:p>
        </p:txBody>
      </p:sp>
      <p:sp>
        <p:nvSpPr>
          <p:cNvPr id="5" name="Rectangle 4">
            <a:extLst>
              <a:ext uri="{FF2B5EF4-FFF2-40B4-BE49-F238E27FC236}">
                <a16:creationId xmlns:a16="http://schemas.microsoft.com/office/drawing/2014/main" id="{3B54EB16-7A5B-8A43-9817-9997554CD933}"/>
              </a:ext>
            </a:extLst>
          </p:cNvPr>
          <p:cNvSpPr/>
          <p:nvPr/>
        </p:nvSpPr>
        <p:spPr>
          <a:xfrm>
            <a:off x="8967947" y="60956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10" name="Rectangle 9">
            <a:extLst>
              <a:ext uri="{FF2B5EF4-FFF2-40B4-BE49-F238E27FC236}">
                <a16:creationId xmlns:a16="http://schemas.microsoft.com/office/drawing/2014/main" id="{F9613E89-3C6D-834E-A737-1A05FB110829}"/>
              </a:ext>
            </a:extLst>
          </p:cNvPr>
          <p:cNvSpPr/>
          <p:nvPr/>
        </p:nvSpPr>
        <p:spPr>
          <a:xfrm>
            <a:off x="9722441" y="597796"/>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14" name="Rectangle 13">
            <a:extLst>
              <a:ext uri="{FF2B5EF4-FFF2-40B4-BE49-F238E27FC236}">
                <a16:creationId xmlns:a16="http://schemas.microsoft.com/office/drawing/2014/main" id="{8377B2CB-A14F-7647-90C7-D2F4420145D2}"/>
              </a:ext>
            </a:extLst>
          </p:cNvPr>
          <p:cNvSpPr/>
          <p:nvPr/>
        </p:nvSpPr>
        <p:spPr>
          <a:xfrm>
            <a:off x="10455528" y="597796"/>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18" name="Rectangle 17">
            <a:extLst>
              <a:ext uri="{FF2B5EF4-FFF2-40B4-BE49-F238E27FC236}">
                <a16:creationId xmlns:a16="http://schemas.microsoft.com/office/drawing/2014/main" id="{14DA06FB-82C0-B24B-858E-FC6EDBA48007}"/>
              </a:ext>
            </a:extLst>
          </p:cNvPr>
          <p:cNvSpPr/>
          <p:nvPr/>
        </p:nvSpPr>
        <p:spPr>
          <a:xfrm>
            <a:off x="11188615" y="597796"/>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25" name="Rectangle 24">
            <a:extLst>
              <a:ext uri="{FF2B5EF4-FFF2-40B4-BE49-F238E27FC236}">
                <a16:creationId xmlns:a16="http://schemas.microsoft.com/office/drawing/2014/main" id="{96E9BA96-A704-5A46-981D-5FB6B3A42990}"/>
              </a:ext>
            </a:extLst>
          </p:cNvPr>
          <p:cNvSpPr/>
          <p:nvPr/>
        </p:nvSpPr>
        <p:spPr>
          <a:xfrm>
            <a:off x="8967947" y="191091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26" name="Rectangle 25">
            <a:extLst>
              <a:ext uri="{FF2B5EF4-FFF2-40B4-BE49-F238E27FC236}">
                <a16:creationId xmlns:a16="http://schemas.microsoft.com/office/drawing/2014/main" id="{6F7FF820-0492-8C4D-9818-CE60A1FD1237}"/>
              </a:ext>
            </a:extLst>
          </p:cNvPr>
          <p:cNvSpPr/>
          <p:nvPr/>
        </p:nvSpPr>
        <p:spPr>
          <a:xfrm>
            <a:off x="9722441" y="1899146"/>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n</a:t>
            </a:r>
          </a:p>
        </p:txBody>
      </p:sp>
      <p:sp>
        <p:nvSpPr>
          <p:cNvPr id="27" name="Rectangle 26">
            <a:extLst>
              <a:ext uri="{FF2B5EF4-FFF2-40B4-BE49-F238E27FC236}">
                <a16:creationId xmlns:a16="http://schemas.microsoft.com/office/drawing/2014/main" id="{286DEF19-F25E-7E4B-95BB-345ECCB5D2EA}"/>
              </a:ext>
            </a:extLst>
          </p:cNvPr>
          <p:cNvSpPr/>
          <p:nvPr/>
        </p:nvSpPr>
        <p:spPr>
          <a:xfrm>
            <a:off x="10455528" y="1899146"/>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28" name="Rectangle 27">
            <a:extLst>
              <a:ext uri="{FF2B5EF4-FFF2-40B4-BE49-F238E27FC236}">
                <a16:creationId xmlns:a16="http://schemas.microsoft.com/office/drawing/2014/main" id="{AD4080A3-F76A-5A47-9A36-5D01637C5BDF}"/>
              </a:ext>
            </a:extLst>
          </p:cNvPr>
          <p:cNvSpPr/>
          <p:nvPr/>
        </p:nvSpPr>
        <p:spPr>
          <a:xfrm>
            <a:off x="11188614" y="1899146"/>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29" name="Rectangle 28">
            <a:extLst>
              <a:ext uri="{FF2B5EF4-FFF2-40B4-BE49-F238E27FC236}">
                <a16:creationId xmlns:a16="http://schemas.microsoft.com/office/drawing/2014/main" id="{E18965D4-85BA-4D42-BF4F-D5384239856A}"/>
              </a:ext>
            </a:extLst>
          </p:cNvPr>
          <p:cNvSpPr/>
          <p:nvPr/>
        </p:nvSpPr>
        <p:spPr>
          <a:xfrm>
            <a:off x="8050521" y="191091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30" name="Rectangle 29">
            <a:extLst>
              <a:ext uri="{FF2B5EF4-FFF2-40B4-BE49-F238E27FC236}">
                <a16:creationId xmlns:a16="http://schemas.microsoft.com/office/drawing/2014/main" id="{21981EFE-A307-F241-A3BD-E21490018B7A}"/>
              </a:ext>
            </a:extLst>
          </p:cNvPr>
          <p:cNvSpPr/>
          <p:nvPr/>
        </p:nvSpPr>
        <p:spPr>
          <a:xfrm>
            <a:off x="7133095" y="1910913"/>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p</a:t>
            </a:r>
          </a:p>
        </p:txBody>
      </p:sp>
      <p:sp>
        <p:nvSpPr>
          <p:cNvPr id="35" name="U-Turn Arrow 34">
            <a:extLst>
              <a:ext uri="{FF2B5EF4-FFF2-40B4-BE49-F238E27FC236}">
                <a16:creationId xmlns:a16="http://schemas.microsoft.com/office/drawing/2014/main" id="{F55BD660-FDC0-7940-8458-5513CB5889B6}"/>
              </a:ext>
            </a:extLst>
          </p:cNvPr>
          <p:cNvSpPr/>
          <p:nvPr/>
        </p:nvSpPr>
        <p:spPr>
          <a:xfrm flipH="1">
            <a:off x="7393857" y="1639791"/>
            <a:ext cx="2694791" cy="259355"/>
          </a:xfrm>
          <a:prstGeom prst="uturnArrow">
            <a:avLst>
              <a:gd name="adj1" fmla="val 30613"/>
              <a:gd name="adj2" fmla="val 25000"/>
              <a:gd name="adj3" fmla="val 31786"/>
              <a:gd name="adj4" fmla="val 50000"/>
              <a:gd name="adj5" fmla="val 1000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A97311B4-2B08-D041-B22B-C83AF33C0237}"/>
              </a:ext>
            </a:extLst>
          </p:cNvPr>
          <p:cNvSpPr/>
          <p:nvPr/>
        </p:nvSpPr>
        <p:spPr>
          <a:xfrm>
            <a:off x="9190394" y="260463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37" name="Rectangle 36">
            <a:extLst>
              <a:ext uri="{FF2B5EF4-FFF2-40B4-BE49-F238E27FC236}">
                <a16:creationId xmlns:a16="http://schemas.microsoft.com/office/drawing/2014/main" id="{5D500839-A966-3846-8231-34E09BF41B01}"/>
              </a:ext>
            </a:extLst>
          </p:cNvPr>
          <p:cNvSpPr/>
          <p:nvPr/>
        </p:nvSpPr>
        <p:spPr>
          <a:xfrm>
            <a:off x="9841680" y="2604633"/>
            <a:ext cx="651286" cy="4733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p</a:t>
            </a:r>
          </a:p>
        </p:txBody>
      </p:sp>
      <p:sp>
        <p:nvSpPr>
          <p:cNvPr id="39" name="Bent Arrow 38">
            <a:extLst>
              <a:ext uri="{FF2B5EF4-FFF2-40B4-BE49-F238E27FC236}">
                <a16:creationId xmlns:a16="http://schemas.microsoft.com/office/drawing/2014/main" id="{8D72D065-FAF5-D546-B767-C81E36984FCD}"/>
              </a:ext>
            </a:extLst>
          </p:cNvPr>
          <p:cNvSpPr/>
          <p:nvPr/>
        </p:nvSpPr>
        <p:spPr>
          <a:xfrm rot="10800000" flipH="1">
            <a:off x="8357427" y="2396021"/>
            <a:ext cx="717747" cy="524159"/>
          </a:xfrm>
          <a:prstGeom prst="bentArrow">
            <a:avLst>
              <a:gd name="adj1" fmla="val 9409"/>
              <a:gd name="adj2" fmla="val 17849"/>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3EAFF86F-08BD-3B4C-BD07-C529A8C2751C}"/>
              </a:ext>
            </a:extLst>
          </p:cNvPr>
          <p:cNvSpPr txBox="1"/>
          <p:nvPr/>
        </p:nvSpPr>
        <p:spPr>
          <a:xfrm>
            <a:off x="8458482" y="2542635"/>
            <a:ext cx="565539" cy="307777"/>
          </a:xfrm>
          <a:prstGeom prst="rect">
            <a:avLst/>
          </a:prstGeom>
          <a:noFill/>
        </p:spPr>
        <p:txBody>
          <a:bodyPr wrap="none" rtlCol="0">
            <a:spAutoFit/>
          </a:bodyPr>
          <a:lstStyle/>
          <a:p>
            <a:r>
              <a:rPr lang="en-US" sz="1400" dirty="0"/>
              <a:t>.then</a:t>
            </a:r>
          </a:p>
        </p:txBody>
      </p:sp>
      <p:sp>
        <p:nvSpPr>
          <p:cNvPr id="20" name="Rectangle 19">
            <a:extLst>
              <a:ext uri="{FF2B5EF4-FFF2-40B4-BE49-F238E27FC236}">
                <a16:creationId xmlns:a16="http://schemas.microsoft.com/office/drawing/2014/main" id="{5600785A-7B4F-1D49-8631-6407B513B99F}"/>
              </a:ext>
            </a:extLst>
          </p:cNvPr>
          <p:cNvSpPr/>
          <p:nvPr/>
        </p:nvSpPr>
        <p:spPr>
          <a:xfrm>
            <a:off x="9024021" y="3637190"/>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21" name="Rectangle 20">
            <a:extLst>
              <a:ext uri="{FF2B5EF4-FFF2-40B4-BE49-F238E27FC236}">
                <a16:creationId xmlns:a16="http://schemas.microsoft.com/office/drawing/2014/main" id="{11A681EC-1339-314B-9977-D3942BB9828E}"/>
              </a:ext>
            </a:extLst>
          </p:cNvPr>
          <p:cNvSpPr/>
          <p:nvPr/>
        </p:nvSpPr>
        <p:spPr>
          <a:xfrm>
            <a:off x="9778515" y="3625423"/>
            <a:ext cx="651286" cy="371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2,1 n</a:t>
            </a:r>
          </a:p>
        </p:txBody>
      </p:sp>
      <p:sp>
        <p:nvSpPr>
          <p:cNvPr id="22" name="Rectangle 21">
            <a:extLst>
              <a:ext uri="{FF2B5EF4-FFF2-40B4-BE49-F238E27FC236}">
                <a16:creationId xmlns:a16="http://schemas.microsoft.com/office/drawing/2014/main" id="{601BCFCF-81C4-A440-9343-75259EE19217}"/>
              </a:ext>
            </a:extLst>
          </p:cNvPr>
          <p:cNvSpPr/>
          <p:nvPr/>
        </p:nvSpPr>
        <p:spPr>
          <a:xfrm>
            <a:off x="10511602" y="362542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23" name="Rectangle 22">
            <a:extLst>
              <a:ext uri="{FF2B5EF4-FFF2-40B4-BE49-F238E27FC236}">
                <a16:creationId xmlns:a16="http://schemas.microsoft.com/office/drawing/2014/main" id="{C2186A89-E97B-4042-9DEC-AEC3C6AAB225}"/>
              </a:ext>
            </a:extLst>
          </p:cNvPr>
          <p:cNvSpPr/>
          <p:nvPr/>
        </p:nvSpPr>
        <p:spPr>
          <a:xfrm>
            <a:off x="11244688" y="3625423"/>
            <a:ext cx="651286" cy="4733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24" name="Rectangle 23">
            <a:extLst>
              <a:ext uri="{FF2B5EF4-FFF2-40B4-BE49-F238E27FC236}">
                <a16:creationId xmlns:a16="http://schemas.microsoft.com/office/drawing/2014/main" id="{61746906-6AD5-1247-8D61-F1D80E89A3C2}"/>
              </a:ext>
            </a:extLst>
          </p:cNvPr>
          <p:cNvSpPr/>
          <p:nvPr/>
        </p:nvSpPr>
        <p:spPr>
          <a:xfrm>
            <a:off x="9778515" y="3996535"/>
            <a:ext cx="651286" cy="3711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2,1 sf</a:t>
            </a:r>
          </a:p>
        </p:txBody>
      </p:sp>
      <p:sp>
        <p:nvSpPr>
          <p:cNvPr id="31" name="Bent Arrow 30">
            <a:extLst>
              <a:ext uri="{FF2B5EF4-FFF2-40B4-BE49-F238E27FC236}">
                <a16:creationId xmlns:a16="http://schemas.microsoft.com/office/drawing/2014/main" id="{41F16E01-3D46-1D48-9D88-86BC0922E525}"/>
              </a:ext>
            </a:extLst>
          </p:cNvPr>
          <p:cNvSpPr/>
          <p:nvPr/>
        </p:nvSpPr>
        <p:spPr>
          <a:xfrm rot="10800000" flipH="1">
            <a:off x="10088648" y="4367647"/>
            <a:ext cx="717747" cy="524159"/>
          </a:xfrm>
          <a:prstGeom prst="bentArrow">
            <a:avLst>
              <a:gd name="adj1" fmla="val 9409"/>
              <a:gd name="adj2" fmla="val 17849"/>
              <a:gd name="adj3" fmla="val 25000"/>
              <a:gd name="adj4" fmla="val 437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9BCB8B16-3399-9841-9814-A4FD836C7C41}"/>
              </a:ext>
            </a:extLst>
          </p:cNvPr>
          <p:cNvSpPr txBox="1"/>
          <p:nvPr/>
        </p:nvSpPr>
        <p:spPr>
          <a:xfrm>
            <a:off x="10138485" y="4500103"/>
            <a:ext cx="646203" cy="307777"/>
          </a:xfrm>
          <a:prstGeom prst="rect">
            <a:avLst/>
          </a:prstGeom>
          <a:noFill/>
        </p:spPr>
        <p:txBody>
          <a:bodyPr wrap="none" rtlCol="0">
            <a:spAutoFit/>
          </a:bodyPr>
          <a:lstStyle/>
          <a:p>
            <a:r>
              <a:rPr lang="en-US" sz="1400" dirty="0"/>
              <a:t>return</a:t>
            </a:r>
          </a:p>
        </p:txBody>
      </p:sp>
      <p:sp>
        <p:nvSpPr>
          <p:cNvPr id="7" name="Right Arrow 6">
            <a:extLst>
              <a:ext uri="{FF2B5EF4-FFF2-40B4-BE49-F238E27FC236}">
                <a16:creationId xmlns:a16="http://schemas.microsoft.com/office/drawing/2014/main" id="{607D18EF-ACCC-4542-A7E7-53EE0892AFE2}"/>
              </a:ext>
            </a:extLst>
          </p:cNvPr>
          <p:cNvSpPr/>
          <p:nvPr/>
        </p:nvSpPr>
        <p:spPr>
          <a:xfrm>
            <a:off x="10599173" y="2743600"/>
            <a:ext cx="1472373" cy="176580"/>
          </a:xfrm>
          <a:prstGeom prst="rightArrow">
            <a:avLst>
              <a:gd name="adj1" fmla="val 26351"/>
              <a:gd name="adj2" fmla="val 6334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1E8F2E6-35BE-624E-B414-D322D77472C6}"/>
              </a:ext>
            </a:extLst>
          </p:cNvPr>
          <p:cNvSpPr txBox="1"/>
          <p:nvPr/>
        </p:nvSpPr>
        <p:spPr>
          <a:xfrm>
            <a:off x="10599174" y="2542635"/>
            <a:ext cx="1387496" cy="307777"/>
          </a:xfrm>
          <a:prstGeom prst="rect">
            <a:avLst/>
          </a:prstGeom>
          <a:noFill/>
        </p:spPr>
        <p:txBody>
          <a:bodyPr wrap="none" rtlCol="0">
            <a:spAutoFit/>
          </a:bodyPr>
          <a:lstStyle/>
          <a:p>
            <a:r>
              <a:rPr lang="en-US" sz="1400" dirty="0"/>
              <a:t>store and return</a:t>
            </a:r>
          </a:p>
        </p:txBody>
      </p:sp>
      <p:sp>
        <p:nvSpPr>
          <p:cNvPr id="8" name="TextBox 7">
            <a:extLst>
              <a:ext uri="{FF2B5EF4-FFF2-40B4-BE49-F238E27FC236}">
                <a16:creationId xmlns:a16="http://schemas.microsoft.com/office/drawing/2014/main" id="{E190C30E-D824-5945-8C7E-3440F2042D4C}"/>
              </a:ext>
            </a:extLst>
          </p:cNvPr>
          <p:cNvSpPr txBox="1"/>
          <p:nvPr/>
        </p:nvSpPr>
        <p:spPr>
          <a:xfrm>
            <a:off x="7058210" y="1301465"/>
            <a:ext cx="2892395" cy="369332"/>
          </a:xfrm>
          <a:prstGeom prst="rect">
            <a:avLst/>
          </a:prstGeom>
          <a:noFill/>
        </p:spPr>
        <p:txBody>
          <a:bodyPr wrap="none" rtlCol="0">
            <a:spAutoFit/>
          </a:bodyPr>
          <a:lstStyle/>
          <a:p>
            <a:r>
              <a:rPr lang="en-US" dirty="0"/>
              <a:t>First time (no shared future):</a:t>
            </a:r>
          </a:p>
        </p:txBody>
      </p:sp>
      <p:sp>
        <p:nvSpPr>
          <p:cNvPr id="34" name="TextBox 33">
            <a:extLst>
              <a:ext uri="{FF2B5EF4-FFF2-40B4-BE49-F238E27FC236}">
                <a16:creationId xmlns:a16="http://schemas.microsoft.com/office/drawing/2014/main" id="{D40BBB34-4D66-2241-A163-24B0EDB33458}"/>
              </a:ext>
            </a:extLst>
          </p:cNvPr>
          <p:cNvSpPr txBox="1"/>
          <p:nvPr/>
        </p:nvSpPr>
        <p:spPr>
          <a:xfrm>
            <a:off x="7137661" y="3241139"/>
            <a:ext cx="3450432" cy="369332"/>
          </a:xfrm>
          <a:prstGeom prst="rect">
            <a:avLst/>
          </a:prstGeom>
          <a:noFill/>
        </p:spPr>
        <p:txBody>
          <a:bodyPr wrap="none" rtlCol="0">
            <a:spAutoFit/>
          </a:bodyPr>
          <a:lstStyle/>
          <a:p>
            <a:r>
              <a:rPr lang="en-US" dirty="0"/>
              <a:t>Second time (shared future exists):</a:t>
            </a:r>
          </a:p>
        </p:txBody>
      </p:sp>
    </p:spTree>
    <p:extLst>
      <p:ext uri="{BB962C8B-B14F-4D97-AF65-F5344CB8AC3E}">
        <p14:creationId xmlns:p14="http://schemas.microsoft.com/office/powerpoint/2010/main" val="27327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46F3-BC9F-5644-AD8F-0CC76BAA1902}"/>
              </a:ext>
            </a:extLst>
          </p:cNvPr>
          <p:cNvSpPr>
            <a:spLocks noGrp="1"/>
          </p:cNvSpPr>
          <p:nvPr>
            <p:ph type="title"/>
          </p:nvPr>
        </p:nvSpPr>
        <p:spPr>
          <a:xfrm>
            <a:off x="838200" y="365125"/>
            <a:ext cx="10515600" cy="1325563"/>
          </a:xfrm>
        </p:spPr>
        <p:txBody>
          <a:bodyPr/>
          <a:lstStyle/>
          <a:p>
            <a:r>
              <a:rPr lang="en-US" dirty="0" err="1"/>
              <a:t>MatrixRead</a:t>
            </a:r>
            <a:endParaRPr lang="en-US" dirty="0"/>
          </a:p>
        </p:txBody>
      </p:sp>
      <p:sp>
        <p:nvSpPr>
          <p:cNvPr id="3" name="Content Placeholder 2">
            <a:extLst>
              <a:ext uri="{FF2B5EF4-FFF2-40B4-BE49-F238E27FC236}">
                <a16:creationId xmlns:a16="http://schemas.microsoft.com/office/drawing/2014/main" id="{8065CE91-9491-9143-A1E4-2BA3F3AA7BDA}"/>
              </a:ext>
            </a:extLst>
          </p:cNvPr>
          <p:cNvSpPr>
            <a:spLocks noGrp="1"/>
          </p:cNvSpPr>
          <p:nvPr>
            <p:ph idx="1"/>
          </p:nvPr>
        </p:nvSpPr>
        <p:spPr/>
        <p:txBody>
          <a:bodyPr>
            <a:normAutofit/>
          </a:bodyPr>
          <a:lstStyle/>
          <a:p>
            <a:r>
              <a:rPr lang="en-US" sz="2400" dirty="0" err="1"/>
              <a:t>MatrixRead</a:t>
            </a:r>
            <a:r>
              <a:rPr lang="en-US" sz="2400" dirty="0"/>
              <a:t> and </a:t>
            </a:r>
            <a:r>
              <a:rPr lang="en-US" sz="2400" dirty="0" err="1"/>
              <a:t>MatrixRW</a:t>
            </a:r>
            <a:r>
              <a:rPr lang="en-US" sz="2400" dirty="0"/>
              <a:t> allow a routine to schedule the computation tasks in a different task.</a:t>
            </a:r>
          </a:p>
          <a:p>
            <a:r>
              <a:rPr lang="en-US" sz="2400" dirty="0" err="1"/>
              <a:t>MatrixRead</a:t>
            </a:r>
            <a:r>
              <a:rPr lang="en-US" sz="2400" dirty="0"/>
              <a:t> creates all the shared futures and store a copy of them.</a:t>
            </a:r>
          </a:p>
          <a:p>
            <a:r>
              <a:rPr lang="en-US" sz="2400" dirty="0"/>
              <a:t>When the </a:t>
            </a:r>
            <a:r>
              <a:rPr lang="en-US" sz="2400" dirty="0" err="1"/>
              <a:t>MatrixRead</a:t>
            </a:r>
            <a:r>
              <a:rPr lang="en-US" sz="2400" dirty="0"/>
              <a:t> object is destructed (or done() is called) the local copy of the shared future is destroyed (Note: the Tile is destroyed only when all </a:t>
            </a:r>
            <a:r>
              <a:rPr lang="en-US" sz="2400" dirty="0" err="1"/>
              <a:t>shared_future</a:t>
            </a:r>
            <a:r>
              <a:rPr lang="en-US" sz="2400" dirty="0"/>
              <a:t> instances are destroyed).</a:t>
            </a:r>
          </a:p>
          <a:p>
            <a:r>
              <a:rPr lang="en-US" sz="2400" dirty="0"/>
              <a:t>Therefore:</a:t>
            </a:r>
          </a:p>
          <a:p>
            <a:pPr lvl="1"/>
            <a:r>
              <a:rPr lang="en-US" dirty="0"/>
              <a:t>Reads of the original Matrix and of </a:t>
            </a:r>
            <a:r>
              <a:rPr lang="en-US" dirty="0" err="1"/>
              <a:t>MatrixRead</a:t>
            </a:r>
            <a:r>
              <a:rPr lang="en-US" dirty="0"/>
              <a:t> can be concurrent</a:t>
            </a:r>
          </a:p>
          <a:p>
            <a:pPr lvl="1"/>
            <a:r>
              <a:rPr lang="en-US" dirty="0"/>
              <a:t>Writes of the original Matrix needs to wait the end of all read operation. (when no more shared future of the given Tile exists)</a:t>
            </a:r>
          </a:p>
        </p:txBody>
      </p:sp>
    </p:spTree>
    <p:extLst>
      <p:ext uri="{BB962C8B-B14F-4D97-AF65-F5344CB8AC3E}">
        <p14:creationId xmlns:p14="http://schemas.microsoft.com/office/powerpoint/2010/main" val="85847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46F3-BC9F-5644-AD8F-0CC76BAA1902}"/>
              </a:ext>
            </a:extLst>
          </p:cNvPr>
          <p:cNvSpPr>
            <a:spLocks noGrp="1"/>
          </p:cNvSpPr>
          <p:nvPr>
            <p:ph type="title"/>
          </p:nvPr>
        </p:nvSpPr>
        <p:spPr>
          <a:xfrm>
            <a:off x="838200" y="365125"/>
            <a:ext cx="10515600" cy="1325563"/>
          </a:xfrm>
        </p:spPr>
        <p:txBody>
          <a:bodyPr/>
          <a:lstStyle/>
          <a:p>
            <a:r>
              <a:rPr lang="en-US" dirty="0" err="1"/>
              <a:t>MatrixRW</a:t>
            </a:r>
            <a:endParaRPr lang="en-US" dirty="0"/>
          </a:p>
        </p:txBody>
      </p:sp>
      <p:sp>
        <p:nvSpPr>
          <p:cNvPr id="3" name="Content Placeholder 2">
            <a:extLst>
              <a:ext uri="{FF2B5EF4-FFF2-40B4-BE49-F238E27FC236}">
                <a16:creationId xmlns:a16="http://schemas.microsoft.com/office/drawing/2014/main" id="{8065CE91-9491-9143-A1E4-2BA3F3AA7BDA}"/>
              </a:ext>
            </a:extLst>
          </p:cNvPr>
          <p:cNvSpPr>
            <a:spLocks noGrp="1"/>
          </p:cNvSpPr>
          <p:nvPr>
            <p:ph idx="1"/>
          </p:nvPr>
        </p:nvSpPr>
        <p:spPr/>
        <p:txBody>
          <a:bodyPr>
            <a:normAutofit/>
          </a:bodyPr>
          <a:lstStyle/>
          <a:p>
            <a:r>
              <a:rPr lang="en-US" sz="2400" dirty="0" err="1"/>
              <a:t>MatrixRW</a:t>
            </a:r>
            <a:r>
              <a:rPr lang="en-US" sz="2400" dirty="0"/>
              <a:t> moves all the futures and shared future of the original Matrix and replace them with promise futures which are stored by </a:t>
            </a:r>
            <a:r>
              <a:rPr lang="en-US" sz="2400" dirty="0" err="1"/>
              <a:t>MatrixRW</a:t>
            </a:r>
            <a:r>
              <a:rPr lang="en-US" sz="2400" dirty="0"/>
              <a:t>.</a:t>
            </a:r>
          </a:p>
          <a:p>
            <a:r>
              <a:rPr lang="en-US" sz="2400" dirty="0"/>
              <a:t>When the </a:t>
            </a:r>
            <a:r>
              <a:rPr lang="en-US" sz="2400" dirty="0" err="1"/>
              <a:t>MatrixRW</a:t>
            </a:r>
            <a:r>
              <a:rPr lang="en-US" sz="2400" dirty="0"/>
              <a:t> object is destructed (or done() is called) the local copy of the shared future is destroyed and the future of the original Matrix will be set with the value of </a:t>
            </a:r>
            <a:r>
              <a:rPr lang="en-US" sz="2400" dirty="0" err="1"/>
              <a:t>MatrixRW</a:t>
            </a:r>
            <a:r>
              <a:rPr lang="en-US" sz="2400" dirty="0"/>
              <a:t> current future.</a:t>
            </a:r>
          </a:p>
          <a:p>
            <a:r>
              <a:rPr lang="en-US" sz="2400" dirty="0"/>
              <a:t>Therefore:</a:t>
            </a:r>
          </a:p>
          <a:p>
            <a:pPr lvl="1"/>
            <a:r>
              <a:rPr lang="en-US" dirty="0"/>
              <a:t>Reads of the original Matrix and reads of </a:t>
            </a:r>
            <a:r>
              <a:rPr lang="en-US" dirty="0" err="1"/>
              <a:t>MatrixRW</a:t>
            </a:r>
            <a:r>
              <a:rPr lang="en-US" dirty="0"/>
              <a:t> after </a:t>
            </a:r>
            <a:r>
              <a:rPr lang="en-US" dirty="0" err="1"/>
              <a:t>doneWrite</a:t>
            </a:r>
            <a:r>
              <a:rPr lang="en-US" dirty="0"/>
              <a:t>() is called can be concurrent.</a:t>
            </a:r>
          </a:p>
          <a:p>
            <a:pPr lvl="1"/>
            <a:r>
              <a:rPr lang="en-US" dirty="0"/>
              <a:t>Writes of the original Matrix needs to wait the end of all operation scheduled using </a:t>
            </a:r>
            <a:r>
              <a:rPr lang="en-US" dirty="0" err="1"/>
              <a:t>MatrixRW</a:t>
            </a:r>
            <a:r>
              <a:rPr lang="en-US" dirty="0"/>
              <a:t>.</a:t>
            </a:r>
          </a:p>
        </p:txBody>
      </p:sp>
    </p:spTree>
    <p:extLst>
      <p:ext uri="{BB962C8B-B14F-4D97-AF65-F5344CB8AC3E}">
        <p14:creationId xmlns:p14="http://schemas.microsoft.com/office/powerpoint/2010/main" val="125957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0308D4CD-D92B-FA41-BFD5-D029AC29A548}"/>
              </a:ext>
            </a:extLst>
          </p:cNvPr>
          <p:cNvSpPr/>
          <p:nvPr/>
        </p:nvSpPr>
        <p:spPr>
          <a:xfrm>
            <a:off x="3067828" y="4434841"/>
            <a:ext cx="2568386" cy="5486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2D grid communicator</a:t>
            </a:r>
          </a:p>
        </p:txBody>
      </p:sp>
      <p:sp>
        <p:nvSpPr>
          <p:cNvPr id="8" name="Rounded Rectangle 7">
            <a:extLst>
              <a:ext uri="{FF2B5EF4-FFF2-40B4-BE49-F238E27FC236}">
                <a16:creationId xmlns:a16="http://schemas.microsoft.com/office/drawing/2014/main" id="{09E6398F-8A3C-5E4B-98E2-AA00F3B22920}"/>
              </a:ext>
            </a:extLst>
          </p:cNvPr>
          <p:cNvSpPr/>
          <p:nvPr/>
        </p:nvSpPr>
        <p:spPr>
          <a:xfrm>
            <a:off x="3067828" y="4983482"/>
            <a:ext cx="2568386" cy="5486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1D communicator</a:t>
            </a:r>
          </a:p>
        </p:txBody>
      </p:sp>
      <p:sp>
        <p:nvSpPr>
          <p:cNvPr id="9" name="Rounded Rectangle 8">
            <a:extLst>
              <a:ext uri="{FF2B5EF4-FFF2-40B4-BE49-F238E27FC236}">
                <a16:creationId xmlns:a16="http://schemas.microsoft.com/office/drawing/2014/main" id="{7B40EDD4-8186-BD4E-98A8-7118BA9D1695}"/>
              </a:ext>
            </a:extLst>
          </p:cNvPr>
          <p:cNvSpPr/>
          <p:nvPr/>
        </p:nvSpPr>
        <p:spPr>
          <a:xfrm>
            <a:off x="7221915" y="4421294"/>
            <a:ext cx="1645919" cy="548639"/>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Tile</a:t>
            </a:r>
          </a:p>
        </p:txBody>
      </p:sp>
      <p:sp>
        <p:nvSpPr>
          <p:cNvPr id="10" name="Rounded Rectangle 9">
            <a:extLst>
              <a:ext uri="{FF2B5EF4-FFF2-40B4-BE49-F238E27FC236}">
                <a16:creationId xmlns:a16="http://schemas.microsoft.com/office/drawing/2014/main" id="{3E0ED708-59FC-AA4D-9FFC-6A2EFF38F6E7}"/>
              </a:ext>
            </a:extLst>
          </p:cNvPr>
          <p:cNvSpPr/>
          <p:nvPr/>
        </p:nvSpPr>
        <p:spPr>
          <a:xfrm>
            <a:off x="2738374" y="6080762"/>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MPI</a:t>
            </a:r>
          </a:p>
        </p:txBody>
      </p:sp>
      <p:sp>
        <p:nvSpPr>
          <p:cNvPr id="11" name="Rounded Rectangle 10">
            <a:extLst>
              <a:ext uri="{FF2B5EF4-FFF2-40B4-BE49-F238E27FC236}">
                <a16:creationId xmlns:a16="http://schemas.microsoft.com/office/drawing/2014/main" id="{E77BA5CD-6922-6649-9820-B6C35E1407C5}"/>
              </a:ext>
            </a:extLst>
          </p:cNvPr>
          <p:cNvSpPr/>
          <p:nvPr/>
        </p:nvSpPr>
        <p:spPr>
          <a:xfrm>
            <a:off x="5471488" y="6080757"/>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HPX</a:t>
            </a:r>
          </a:p>
        </p:txBody>
      </p:sp>
      <p:sp>
        <p:nvSpPr>
          <p:cNvPr id="12" name="Rounded Rectangle 11">
            <a:extLst>
              <a:ext uri="{FF2B5EF4-FFF2-40B4-BE49-F238E27FC236}">
                <a16:creationId xmlns:a16="http://schemas.microsoft.com/office/drawing/2014/main" id="{F5188C33-3913-8F4D-8CB4-C1C818655955}"/>
              </a:ext>
            </a:extLst>
          </p:cNvPr>
          <p:cNvSpPr/>
          <p:nvPr/>
        </p:nvSpPr>
        <p:spPr>
          <a:xfrm>
            <a:off x="8258888" y="608075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BLAS / LAPACK</a:t>
            </a:r>
          </a:p>
        </p:txBody>
      </p:sp>
      <p:sp>
        <p:nvSpPr>
          <p:cNvPr id="13" name="Rounded Rectangle 12">
            <a:extLst>
              <a:ext uri="{FF2B5EF4-FFF2-40B4-BE49-F238E27FC236}">
                <a16:creationId xmlns:a16="http://schemas.microsoft.com/office/drawing/2014/main" id="{E650BEC3-1374-0D45-ACDF-A9E67C70F31D}"/>
              </a:ext>
            </a:extLst>
          </p:cNvPr>
          <p:cNvSpPr/>
          <p:nvPr/>
        </p:nvSpPr>
        <p:spPr>
          <a:xfrm>
            <a:off x="345588" y="6080761"/>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GTEST</a:t>
            </a:r>
          </a:p>
        </p:txBody>
      </p:sp>
      <p:cxnSp>
        <p:nvCxnSpPr>
          <p:cNvPr id="18" name="Straight Arrow Connector 17">
            <a:extLst>
              <a:ext uri="{FF2B5EF4-FFF2-40B4-BE49-F238E27FC236}">
                <a16:creationId xmlns:a16="http://schemas.microsoft.com/office/drawing/2014/main" id="{475560A2-0DCD-8A42-91D4-A595BD9FD572}"/>
              </a:ext>
            </a:extLst>
          </p:cNvPr>
          <p:cNvCxnSpPr>
            <a:cxnSpLocks/>
            <a:stCxn id="9" idx="2"/>
          </p:cNvCxnSpPr>
          <p:nvPr/>
        </p:nvCxnSpPr>
        <p:spPr>
          <a:xfrm flipH="1">
            <a:off x="6756469" y="4969933"/>
            <a:ext cx="1288406" cy="111081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D586DA3-D2BF-AF47-A16C-E307B2942F8E}"/>
              </a:ext>
            </a:extLst>
          </p:cNvPr>
          <p:cNvSpPr/>
          <p:nvPr/>
        </p:nvSpPr>
        <p:spPr>
          <a:xfrm>
            <a:off x="5983146" y="2788921"/>
            <a:ext cx="2463500" cy="548639"/>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Distributed matrix of futures of tiles</a:t>
            </a:r>
          </a:p>
        </p:txBody>
      </p:sp>
      <p:cxnSp>
        <p:nvCxnSpPr>
          <p:cNvPr id="20" name="Straight Arrow Connector 19">
            <a:extLst>
              <a:ext uri="{FF2B5EF4-FFF2-40B4-BE49-F238E27FC236}">
                <a16:creationId xmlns:a16="http://schemas.microsoft.com/office/drawing/2014/main" id="{D08D1FDF-95C7-C848-BAFE-950CD46623F2}"/>
              </a:ext>
            </a:extLst>
          </p:cNvPr>
          <p:cNvCxnSpPr>
            <a:cxnSpLocks/>
            <a:endCxn id="9" idx="0"/>
          </p:cNvCxnSpPr>
          <p:nvPr/>
        </p:nvCxnSpPr>
        <p:spPr>
          <a:xfrm>
            <a:off x="7820389" y="3348748"/>
            <a:ext cx="224486" cy="107254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EF6489-FBE6-4E4B-BBD2-6E6448350C70}"/>
              </a:ext>
            </a:extLst>
          </p:cNvPr>
          <p:cNvCxnSpPr>
            <a:cxnSpLocks/>
          </p:cNvCxnSpPr>
          <p:nvPr/>
        </p:nvCxnSpPr>
        <p:spPr>
          <a:xfrm flipH="1">
            <a:off x="5129402" y="3337560"/>
            <a:ext cx="1057473" cy="108899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935503-360D-3C4E-B048-0870E08898F9}"/>
              </a:ext>
            </a:extLst>
          </p:cNvPr>
          <p:cNvCxnSpPr>
            <a:cxnSpLocks/>
            <a:endCxn id="11" idx="0"/>
          </p:cNvCxnSpPr>
          <p:nvPr/>
        </p:nvCxnSpPr>
        <p:spPr>
          <a:xfrm flipH="1">
            <a:off x="6407404" y="3337560"/>
            <a:ext cx="220421" cy="274319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9AE9CAC6-1BBF-7A49-A3B2-36743D438377}"/>
              </a:ext>
            </a:extLst>
          </p:cNvPr>
          <p:cNvSpPr/>
          <p:nvPr/>
        </p:nvSpPr>
        <p:spPr>
          <a:xfrm>
            <a:off x="5138672" y="1686272"/>
            <a:ext cx="4346092" cy="548639"/>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Cholesky fact.</a:t>
            </a:r>
          </a:p>
        </p:txBody>
      </p:sp>
      <p:cxnSp>
        <p:nvCxnSpPr>
          <p:cNvPr id="53" name="Straight Arrow Connector 52">
            <a:extLst>
              <a:ext uri="{FF2B5EF4-FFF2-40B4-BE49-F238E27FC236}">
                <a16:creationId xmlns:a16="http://schemas.microsoft.com/office/drawing/2014/main" id="{7D26C9EA-03A4-1A44-8E9C-CDD4BFA68689}"/>
              </a:ext>
            </a:extLst>
          </p:cNvPr>
          <p:cNvCxnSpPr>
            <a:cxnSpLocks/>
          </p:cNvCxnSpPr>
          <p:nvPr/>
        </p:nvCxnSpPr>
        <p:spPr>
          <a:xfrm>
            <a:off x="5610330" y="2251479"/>
            <a:ext cx="576544" cy="382927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495C0BC-9089-904D-B097-1515345B86CD}"/>
              </a:ext>
            </a:extLst>
          </p:cNvPr>
          <p:cNvCxnSpPr>
            <a:cxnSpLocks/>
          </p:cNvCxnSpPr>
          <p:nvPr/>
        </p:nvCxnSpPr>
        <p:spPr>
          <a:xfrm>
            <a:off x="7093594" y="2251479"/>
            <a:ext cx="1" cy="53206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0B643F2-9388-4C4D-8A7A-73893945D0C5}"/>
              </a:ext>
            </a:extLst>
          </p:cNvPr>
          <p:cNvCxnSpPr>
            <a:cxnSpLocks/>
            <a:stCxn id="39" idx="2"/>
            <a:endCxn id="35" idx="0"/>
          </p:cNvCxnSpPr>
          <p:nvPr/>
        </p:nvCxnSpPr>
        <p:spPr>
          <a:xfrm>
            <a:off x="10349797" y="3337560"/>
            <a:ext cx="322029" cy="164591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91502EB-A1EF-2E47-BCFD-C1A1C6122485}"/>
              </a:ext>
            </a:extLst>
          </p:cNvPr>
          <p:cNvCxnSpPr>
            <a:cxnSpLocks/>
          </p:cNvCxnSpPr>
          <p:nvPr/>
        </p:nvCxnSpPr>
        <p:spPr>
          <a:xfrm flipH="1">
            <a:off x="4744343" y="2251479"/>
            <a:ext cx="619514" cy="218336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695ACC4-FBBF-D949-A7F2-AA3AE6152608}"/>
              </a:ext>
            </a:extLst>
          </p:cNvPr>
          <p:cNvCxnSpPr>
            <a:cxnSpLocks/>
            <a:stCxn id="8" idx="2"/>
          </p:cNvCxnSpPr>
          <p:nvPr/>
        </p:nvCxnSpPr>
        <p:spPr>
          <a:xfrm flipH="1">
            <a:off x="4164573" y="5532123"/>
            <a:ext cx="187448" cy="54863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F219CED-0460-164C-810E-9F6B31DF0911}"/>
              </a:ext>
            </a:extLst>
          </p:cNvPr>
          <p:cNvCxnSpPr>
            <a:cxnSpLocks/>
          </p:cNvCxnSpPr>
          <p:nvPr/>
        </p:nvCxnSpPr>
        <p:spPr>
          <a:xfrm flipH="1">
            <a:off x="8379084" y="2234911"/>
            <a:ext cx="241201" cy="218207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5" name="Rounded Rectangle 94">
            <a:extLst>
              <a:ext uri="{FF2B5EF4-FFF2-40B4-BE49-F238E27FC236}">
                <a16:creationId xmlns:a16="http://schemas.microsoft.com/office/drawing/2014/main" id="{088A25EF-6173-BC4B-91B3-3746EED8E17C}"/>
              </a:ext>
            </a:extLst>
          </p:cNvPr>
          <p:cNvSpPr/>
          <p:nvPr/>
        </p:nvSpPr>
        <p:spPr>
          <a:xfrm>
            <a:off x="3129192" y="250120"/>
            <a:ext cx="2258209" cy="548639"/>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Miniapp</a:t>
            </a:r>
            <a:endParaRPr lang="en-US" dirty="0">
              <a:solidFill>
                <a:schemeClr val="tx1"/>
              </a:solidFill>
            </a:endParaRPr>
          </a:p>
        </p:txBody>
      </p:sp>
      <p:cxnSp>
        <p:nvCxnSpPr>
          <p:cNvPr id="96" name="Straight Arrow Connector 95">
            <a:extLst>
              <a:ext uri="{FF2B5EF4-FFF2-40B4-BE49-F238E27FC236}">
                <a16:creationId xmlns:a16="http://schemas.microsoft.com/office/drawing/2014/main" id="{3CF21696-785E-2743-B62A-582523619DDF}"/>
              </a:ext>
            </a:extLst>
          </p:cNvPr>
          <p:cNvCxnSpPr>
            <a:cxnSpLocks/>
          </p:cNvCxnSpPr>
          <p:nvPr/>
        </p:nvCxnSpPr>
        <p:spPr>
          <a:xfrm>
            <a:off x="4759237" y="815327"/>
            <a:ext cx="1868588" cy="884596"/>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13994A0D-88B5-2040-A8AB-2E708D65A1C0}"/>
              </a:ext>
            </a:extLst>
          </p:cNvPr>
          <p:cNvCxnSpPr>
            <a:cxnSpLocks/>
          </p:cNvCxnSpPr>
          <p:nvPr/>
        </p:nvCxnSpPr>
        <p:spPr>
          <a:xfrm flipH="1">
            <a:off x="3750939" y="815327"/>
            <a:ext cx="34039" cy="3619503"/>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Rounded Rectangle 115">
            <a:extLst>
              <a:ext uri="{FF2B5EF4-FFF2-40B4-BE49-F238E27FC236}">
                <a16:creationId xmlns:a16="http://schemas.microsoft.com/office/drawing/2014/main" id="{5A41EC68-D72A-9041-AFA2-E6761697086C}"/>
              </a:ext>
            </a:extLst>
          </p:cNvPr>
          <p:cNvSpPr/>
          <p:nvPr/>
        </p:nvSpPr>
        <p:spPr>
          <a:xfrm>
            <a:off x="462192" y="250120"/>
            <a:ext cx="1590338" cy="548639"/>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Unit tests</a:t>
            </a:r>
          </a:p>
        </p:txBody>
      </p:sp>
      <p:cxnSp>
        <p:nvCxnSpPr>
          <p:cNvPr id="117" name="Straight Arrow Connector 116">
            <a:extLst>
              <a:ext uri="{FF2B5EF4-FFF2-40B4-BE49-F238E27FC236}">
                <a16:creationId xmlns:a16="http://schemas.microsoft.com/office/drawing/2014/main" id="{A03E2E6B-0D3B-8343-9DB4-6C1BC9A3CA95}"/>
              </a:ext>
            </a:extLst>
          </p:cNvPr>
          <p:cNvCxnSpPr>
            <a:cxnSpLocks/>
            <a:stCxn id="116" idx="2"/>
            <a:endCxn id="13" idx="0"/>
          </p:cNvCxnSpPr>
          <p:nvPr/>
        </p:nvCxnSpPr>
        <p:spPr>
          <a:xfrm>
            <a:off x="1257361" y="798759"/>
            <a:ext cx="24143" cy="528200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9FB4AE7-2097-164B-B686-850EDA6C458D}"/>
              </a:ext>
            </a:extLst>
          </p:cNvPr>
          <p:cNvCxnSpPr>
            <a:cxnSpLocks/>
          </p:cNvCxnSpPr>
          <p:nvPr/>
        </p:nvCxnSpPr>
        <p:spPr>
          <a:xfrm>
            <a:off x="1548480" y="798759"/>
            <a:ext cx="214489" cy="81269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635AA91-1D49-1947-8297-81435F7A3E8A}"/>
              </a:ext>
            </a:extLst>
          </p:cNvPr>
          <p:cNvCxnSpPr>
            <a:cxnSpLocks/>
          </p:cNvCxnSpPr>
          <p:nvPr/>
        </p:nvCxnSpPr>
        <p:spPr>
          <a:xfrm>
            <a:off x="1548480" y="798759"/>
            <a:ext cx="431566" cy="70731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420C8EE-E465-364B-832E-A335435DDB05}"/>
              </a:ext>
            </a:extLst>
          </p:cNvPr>
          <p:cNvCxnSpPr>
            <a:cxnSpLocks/>
          </p:cNvCxnSpPr>
          <p:nvPr/>
        </p:nvCxnSpPr>
        <p:spPr>
          <a:xfrm>
            <a:off x="1591261" y="851448"/>
            <a:ext cx="565153" cy="49595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B158725-F6AE-154D-93BD-764576B819D8}"/>
              </a:ext>
            </a:extLst>
          </p:cNvPr>
          <p:cNvCxnSpPr>
            <a:cxnSpLocks/>
          </p:cNvCxnSpPr>
          <p:nvPr/>
        </p:nvCxnSpPr>
        <p:spPr>
          <a:xfrm>
            <a:off x="1588931" y="798759"/>
            <a:ext cx="700872" cy="3536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F986FE2-37D9-994E-984B-D843550FCB7C}"/>
              </a:ext>
            </a:extLst>
          </p:cNvPr>
          <p:cNvCxnSpPr>
            <a:cxnSpLocks/>
          </p:cNvCxnSpPr>
          <p:nvPr/>
        </p:nvCxnSpPr>
        <p:spPr>
          <a:xfrm>
            <a:off x="1547753" y="798759"/>
            <a:ext cx="814534" cy="17682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FDD0AA87-795B-6A46-978F-87EB6217FD7A}"/>
              </a:ext>
            </a:extLst>
          </p:cNvPr>
          <p:cNvCxnSpPr>
            <a:cxnSpLocks/>
            <a:stCxn id="95" idx="2"/>
          </p:cNvCxnSpPr>
          <p:nvPr/>
        </p:nvCxnSpPr>
        <p:spPr>
          <a:xfrm>
            <a:off x="4258297" y="798759"/>
            <a:ext cx="1923133" cy="1984786"/>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C6F1AA77-569C-8947-969C-D9A7BC4AED9D}"/>
              </a:ext>
            </a:extLst>
          </p:cNvPr>
          <p:cNvSpPr/>
          <p:nvPr/>
        </p:nvSpPr>
        <p:spPr>
          <a:xfrm>
            <a:off x="9735910" y="4983479"/>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BLASpp</a:t>
            </a:r>
            <a:r>
              <a:rPr lang="en-US" dirty="0">
                <a:solidFill>
                  <a:schemeClr val="tx1"/>
                </a:solidFill>
              </a:rPr>
              <a:t>  </a:t>
            </a:r>
            <a:r>
              <a:rPr lang="en-US" dirty="0" err="1">
                <a:solidFill>
                  <a:schemeClr val="tx1"/>
                </a:solidFill>
              </a:rPr>
              <a:t>LAPACKpp</a:t>
            </a:r>
            <a:endParaRPr lang="en-US" dirty="0">
              <a:solidFill>
                <a:schemeClr val="tx1"/>
              </a:solidFill>
            </a:endParaRPr>
          </a:p>
        </p:txBody>
      </p:sp>
      <p:sp>
        <p:nvSpPr>
          <p:cNvPr id="36" name="Rounded Rectangle 35">
            <a:extLst>
              <a:ext uri="{FF2B5EF4-FFF2-40B4-BE49-F238E27FC236}">
                <a16:creationId xmlns:a16="http://schemas.microsoft.com/office/drawing/2014/main" id="{27AA6318-A5A8-244C-AF4E-345B6C3AA9D5}"/>
              </a:ext>
            </a:extLst>
          </p:cNvPr>
          <p:cNvSpPr/>
          <p:nvPr/>
        </p:nvSpPr>
        <p:spPr>
          <a:xfrm>
            <a:off x="10234704" y="608075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CUBLAS</a:t>
            </a:r>
          </a:p>
        </p:txBody>
      </p:sp>
      <p:sp>
        <p:nvSpPr>
          <p:cNvPr id="39" name="Rounded Rectangle 38">
            <a:extLst>
              <a:ext uri="{FF2B5EF4-FFF2-40B4-BE49-F238E27FC236}">
                <a16:creationId xmlns:a16="http://schemas.microsoft.com/office/drawing/2014/main" id="{12E64062-FA63-7F4E-8818-FF585BCC134E}"/>
              </a:ext>
            </a:extLst>
          </p:cNvPr>
          <p:cNvSpPr/>
          <p:nvPr/>
        </p:nvSpPr>
        <p:spPr>
          <a:xfrm>
            <a:off x="9440208" y="2788921"/>
            <a:ext cx="1819178" cy="548639"/>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Tile operations</a:t>
            </a:r>
          </a:p>
        </p:txBody>
      </p:sp>
      <p:cxnSp>
        <p:nvCxnSpPr>
          <p:cNvPr id="46" name="Straight Arrow Connector 45">
            <a:extLst>
              <a:ext uri="{FF2B5EF4-FFF2-40B4-BE49-F238E27FC236}">
                <a16:creationId xmlns:a16="http://schemas.microsoft.com/office/drawing/2014/main" id="{0865E2E5-127F-BF4B-B520-F89A59B4A82A}"/>
              </a:ext>
            </a:extLst>
          </p:cNvPr>
          <p:cNvCxnSpPr>
            <a:cxnSpLocks/>
            <a:endCxn id="39" idx="0"/>
          </p:cNvCxnSpPr>
          <p:nvPr/>
        </p:nvCxnSpPr>
        <p:spPr>
          <a:xfrm>
            <a:off x="9192900" y="2234911"/>
            <a:ext cx="1156897" cy="55401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74FD440-7B6E-BB47-AFA4-F53724A31C82}"/>
              </a:ext>
            </a:extLst>
          </p:cNvPr>
          <p:cNvCxnSpPr>
            <a:cxnSpLocks/>
            <a:stCxn id="35" idx="2"/>
            <a:endCxn id="36" idx="0"/>
          </p:cNvCxnSpPr>
          <p:nvPr/>
        </p:nvCxnSpPr>
        <p:spPr>
          <a:xfrm>
            <a:off x="10671826" y="5532119"/>
            <a:ext cx="498794" cy="54863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6F282E2-0001-6149-8F02-9FBB2B4904D6}"/>
              </a:ext>
            </a:extLst>
          </p:cNvPr>
          <p:cNvCxnSpPr>
            <a:cxnSpLocks/>
            <a:endCxn id="12" idx="0"/>
          </p:cNvCxnSpPr>
          <p:nvPr/>
        </p:nvCxnSpPr>
        <p:spPr>
          <a:xfrm flipH="1">
            <a:off x="9194804" y="5532118"/>
            <a:ext cx="1039900" cy="5486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3EACEA8-A998-CB4B-9503-90403A88B8A5}"/>
              </a:ext>
            </a:extLst>
          </p:cNvPr>
          <p:cNvCxnSpPr>
            <a:cxnSpLocks/>
          </p:cNvCxnSpPr>
          <p:nvPr/>
        </p:nvCxnSpPr>
        <p:spPr>
          <a:xfrm flipH="1">
            <a:off x="8552955" y="3348748"/>
            <a:ext cx="976919" cy="106135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70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DA5DFD94-7CB3-5345-8025-CCF06C6FA21F}"/>
              </a:ext>
            </a:extLst>
          </p:cNvPr>
          <p:cNvSpPr/>
          <p:nvPr/>
        </p:nvSpPr>
        <p:spPr>
          <a:xfrm>
            <a:off x="5202218" y="2430304"/>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a:t>
            </a:r>
          </a:p>
        </p:txBody>
      </p:sp>
      <p:sp>
        <p:nvSpPr>
          <p:cNvPr id="5" name="Rounded Rectangle 4">
            <a:extLst>
              <a:ext uri="{FF2B5EF4-FFF2-40B4-BE49-F238E27FC236}">
                <a16:creationId xmlns:a16="http://schemas.microsoft.com/office/drawing/2014/main" id="{FCBB86C4-C400-9744-B619-B9334E1AED3F}"/>
              </a:ext>
            </a:extLst>
          </p:cNvPr>
          <p:cNvSpPr/>
          <p:nvPr/>
        </p:nvSpPr>
        <p:spPr>
          <a:xfrm>
            <a:off x="458990" y="509016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MPI</a:t>
            </a:r>
          </a:p>
        </p:txBody>
      </p:sp>
      <p:sp>
        <p:nvSpPr>
          <p:cNvPr id="6" name="Rounded Rectangle 5">
            <a:extLst>
              <a:ext uri="{FF2B5EF4-FFF2-40B4-BE49-F238E27FC236}">
                <a16:creationId xmlns:a16="http://schemas.microsoft.com/office/drawing/2014/main" id="{9B57FAED-9DE0-C943-8DE4-C87E8414A39D}"/>
              </a:ext>
            </a:extLst>
          </p:cNvPr>
          <p:cNvSpPr/>
          <p:nvPr/>
        </p:nvSpPr>
        <p:spPr>
          <a:xfrm>
            <a:off x="2832845" y="509016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HPX</a:t>
            </a:r>
          </a:p>
        </p:txBody>
      </p:sp>
      <p:sp>
        <p:nvSpPr>
          <p:cNvPr id="7" name="Rounded Rectangle 6">
            <a:extLst>
              <a:ext uri="{FF2B5EF4-FFF2-40B4-BE49-F238E27FC236}">
                <a16:creationId xmlns:a16="http://schemas.microsoft.com/office/drawing/2014/main" id="{2C56EC6A-82E8-A249-B38D-52105F3A506D}"/>
              </a:ext>
            </a:extLst>
          </p:cNvPr>
          <p:cNvSpPr/>
          <p:nvPr/>
        </p:nvSpPr>
        <p:spPr>
          <a:xfrm>
            <a:off x="5206700" y="509016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BLAS / LAPACK</a:t>
            </a:r>
          </a:p>
        </p:txBody>
      </p:sp>
      <p:sp>
        <p:nvSpPr>
          <p:cNvPr id="8" name="Rounded Rectangle 7">
            <a:extLst>
              <a:ext uri="{FF2B5EF4-FFF2-40B4-BE49-F238E27FC236}">
                <a16:creationId xmlns:a16="http://schemas.microsoft.com/office/drawing/2014/main" id="{93048F6C-4821-2445-99B5-1D8EE7C110CE}"/>
              </a:ext>
            </a:extLst>
          </p:cNvPr>
          <p:cNvSpPr/>
          <p:nvPr/>
        </p:nvSpPr>
        <p:spPr>
          <a:xfrm>
            <a:off x="344915" y="3094155"/>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GTEST</a:t>
            </a:r>
          </a:p>
        </p:txBody>
      </p:sp>
      <p:sp>
        <p:nvSpPr>
          <p:cNvPr id="9" name="Rounded Rectangle 8">
            <a:extLst>
              <a:ext uri="{FF2B5EF4-FFF2-40B4-BE49-F238E27FC236}">
                <a16:creationId xmlns:a16="http://schemas.microsoft.com/office/drawing/2014/main" id="{D4742FDF-7CEA-AA4F-ADFA-DB225D96D5D3}"/>
              </a:ext>
            </a:extLst>
          </p:cNvPr>
          <p:cNvSpPr/>
          <p:nvPr/>
        </p:nvSpPr>
        <p:spPr>
          <a:xfrm>
            <a:off x="9954410" y="3099989"/>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Doxygen</a:t>
            </a:r>
            <a:endParaRPr lang="en-US" dirty="0">
              <a:solidFill>
                <a:schemeClr val="tx1"/>
              </a:solidFill>
            </a:endParaRPr>
          </a:p>
        </p:txBody>
      </p:sp>
      <p:cxnSp>
        <p:nvCxnSpPr>
          <p:cNvPr id="11" name="Straight Arrow Connector 10">
            <a:extLst>
              <a:ext uri="{FF2B5EF4-FFF2-40B4-BE49-F238E27FC236}">
                <a16:creationId xmlns:a16="http://schemas.microsoft.com/office/drawing/2014/main" id="{9BBC65F9-9514-4248-97B9-F321CCF47E4D}"/>
              </a:ext>
            </a:extLst>
          </p:cNvPr>
          <p:cNvCxnSpPr>
            <a:cxnSpLocks/>
            <a:endCxn id="5" idx="0"/>
          </p:cNvCxnSpPr>
          <p:nvPr/>
        </p:nvCxnSpPr>
        <p:spPr>
          <a:xfrm flipH="1">
            <a:off x="1394906" y="2978944"/>
            <a:ext cx="3970022" cy="2111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7A9EE3-37EB-DC4C-83B0-E8A8614737B6}"/>
              </a:ext>
            </a:extLst>
          </p:cNvPr>
          <p:cNvCxnSpPr>
            <a:cxnSpLocks/>
            <a:endCxn id="6" idx="0"/>
          </p:cNvCxnSpPr>
          <p:nvPr/>
        </p:nvCxnSpPr>
        <p:spPr>
          <a:xfrm flipH="1">
            <a:off x="3768761" y="2978944"/>
            <a:ext cx="1960135" cy="2111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18CB6BA-7A4A-564E-AC79-123E1A8F7C4F}"/>
              </a:ext>
            </a:extLst>
          </p:cNvPr>
          <p:cNvCxnSpPr>
            <a:cxnSpLocks/>
            <a:endCxn id="19" idx="0"/>
          </p:cNvCxnSpPr>
          <p:nvPr/>
        </p:nvCxnSpPr>
        <p:spPr>
          <a:xfrm>
            <a:off x="6480585" y="2977637"/>
            <a:ext cx="2080709" cy="2112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5A3439-613A-D14A-A6AC-186B9AA274F6}"/>
              </a:ext>
            </a:extLst>
          </p:cNvPr>
          <p:cNvCxnSpPr>
            <a:cxnSpLocks/>
            <a:stCxn id="4" idx="1"/>
            <a:endCxn id="8" idx="0"/>
          </p:cNvCxnSpPr>
          <p:nvPr/>
        </p:nvCxnSpPr>
        <p:spPr>
          <a:xfrm flipH="1">
            <a:off x="1280831" y="2704624"/>
            <a:ext cx="3921387" cy="3895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CF227A-783C-9C4F-B8AC-B2F8E5AFDD6A}"/>
              </a:ext>
            </a:extLst>
          </p:cNvPr>
          <p:cNvCxnSpPr>
            <a:cxnSpLocks/>
            <a:stCxn id="4" idx="3"/>
            <a:endCxn id="9" idx="0"/>
          </p:cNvCxnSpPr>
          <p:nvPr/>
        </p:nvCxnSpPr>
        <p:spPr>
          <a:xfrm>
            <a:off x="7074049" y="2704624"/>
            <a:ext cx="3816277" cy="3953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D23FEED-26EA-DD42-8163-1D41EF4950E4}"/>
              </a:ext>
            </a:extLst>
          </p:cNvPr>
          <p:cNvSpPr txBox="1"/>
          <p:nvPr/>
        </p:nvSpPr>
        <p:spPr>
          <a:xfrm>
            <a:off x="9954409" y="3744530"/>
            <a:ext cx="1990610" cy="923330"/>
          </a:xfrm>
          <a:prstGeom prst="rect">
            <a:avLst/>
          </a:prstGeom>
          <a:noFill/>
        </p:spPr>
        <p:txBody>
          <a:bodyPr wrap="none" rtlCol="0">
            <a:spAutoFit/>
          </a:bodyPr>
          <a:lstStyle/>
          <a:p>
            <a:r>
              <a:rPr lang="en-US" dirty="0"/>
              <a:t>If the build include</a:t>
            </a:r>
          </a:p>
          <a:p>
            <a:r>
              <a:rPr lang="en-US" dirty="0"/>
              <a:t>the documentation</a:t>
            </a:r>
          </a:p>
          <a:p>
            <a:r>
              <a:rPr lang="en-US" dirty="0"/>
              <a:t>as well.</a:t>
            </a:r>
          </a:p>
        </p:txBody>
      </p:sp>
      <p:sp>
        <p:nvSpPr>
          <p:cNvPr id="29" name="TextBox 28">
            <a:extLst>
              <a:ext uri="{FF2B5EF4-FFF2-40B4-BE49-F238E27FC236}">
                <a16:creationId xmlns:a16="http://schemas.microsoft.com/office/drawing/2014/main" id="{6550C878-94E9-F949-A4DB-F9783AE5B5A4}"/>
              </a:ext>
            </a:extLst>
          </p:cNvPr>
          <p:cNvSpPr txBox="1"/>
          <p:nvPr/>
        </p:nvSpPr>
        <p:spPr>
          <a:xfrm>
            <a:off x="309031" y="5873674"/>
            <a:ext cx="2193293" cy="646331"/>
          </a:xfrm>
          <a:prstGeom prst="rect">
            <a:avLst/>
          </a:prstGeom>
          <a:noFill/>
        </p:spPr>
        <p:txBody>
          <a:bodyPr wrap="none" rtlCol="0">
            <a:spAutoFit/>
          </a:bodyPr>
          <a:lstStyle/>
          <a:p>
            <a:r>
              <a:rPr lang="en-US" dirty="0"/>
              <a:t>Check if MPI wrapper</a:t>
            </a:r>
          </a:p>
          <a:p>
            <a:r>
              <a:rPr lang="en-US" dirty="0"/>
              <a:t>are used as compiler.</a:t>
            </a:r>
          </a:p>
        </p:txBody>
      </p:sp>
      <p:sp>
        <p:nvSpPr>
          <p:cNvPr id="30" name="TextBox 29">
            <a:extLst>
              <a:ext uri="{FF2B5EF4-FFF2-40B4-BE49-F238E27FC236}">
                <a16:creationId xmlns:a16="http://schemas.microsoft.com/office/drawing/2014/main" id="{513B6C58-A890-2F40-A06D-6D70CACD8ED6}"/>
              </a:ext>
            </a:extLst>
          </p:cNvPr>
          <p:cNvSpPr txBox="1"/>
          <p:nvPr/>
        </p:nvSpPr>
        <p:spPr>
          <a:xfrm>
            <a:off x="2689233" y="5873674"/>
            <a:ext cx="2159053" cy="646331"/>
          </a:xfrm>
          <a:prstGeom prst="rect">
            <a:avLst/>
          </a:prstGeom>
          <a:noFill/>
        </p:spPr>
        <p:txBody>
          <a:bodyPr wrap="none" rtlCol="0">
            <a:spAutoFit/>
          </a:bodyPr>
          <a:lstStyle/>
          <a:p>
            <a:r>
              <a:rPr lang="en-US" dirty="0"/>
              <a:t>If possible check that</a:t>
            </a:r>
          </a:p>
          <a:p>
            <a:r>
              <a:rPr lang="en-US" dirty="0"/>
              <a:t>”Networking” is off.</a:t>
            </a:r>
          </a:p>
        </p:txBody>
      </p:sp>
      <p:sp>
        <p:nvSpPr>
          <p:cNvPr id="31" name="TextBox 30">
            <a:extLst>
              <a:ext uri="{FF2B5EF4-FFF2-40B4-BE49-F238E27FC236}">
                <a16:creationId xmlns:a16="http://schemas.microsoft.com/office/drawing/2014/main" id="{E8B18758-D474-1444-B359-3CB079910777}"/>
              </a:ext>
            </a:extLst>
          </p:cNvPr>
          <p:cNvSpPr txBox="1"/>
          <p:nvPr/>
        </p:nvSpPr>
        <p:spPr>
          <a:xfrm>
            <a:off x="4949884" y="5873673"/>
            <a:ext cx="2385461" cy="369332"/>
          </a:xfrm>
          <a:prstGeom prst="rect">
            <a:avLst/>
          </a:prstGeom>
          <a:noFill/>
        </p:spPr>
        <p:txBody>
          <a:bodyPr wrap="none" rtlCol="0">
            <a:spAutoFit/>
          </a:bodyPr>
          <a:lstStyle/>
          <a:p>
            <a:r>
              <a:rPr lang="en-US" dirty="0"/>
              <a:t>Similar to DLA interface</a:t>
            </a:r>
          </a:p>
        </p:txBody>
      </p:sp>
      <p:sp>
        <p:nvSpPr>
          <p:cNvPr id="32" name="TextBox 31">
            <a:extLst>
              <a:ext uri="{FF2B5EF4-FFF2-40B4-BE49-F238E27FC236}">
                <a16:creationId xmlns:a16="http://schemas.microsoft.com/office/drawing/2014/main" id="{0AD49CB0-1252-6444-BADA-6549778D7927}"/>
              </a:ext>
            </a:extLst>
          </p:cNvPr>
          <p:cNvSpPr txBox="1"/>
          <p:nvPr/>
        </p:nvSpPr>
        <p:spPr>
          <a:xfrm>
            <a:off x="133532" y="3743204"/>
            <a:ext cx="2385461" cy="369332"/>
          </a:xfrm>
          <a:prstGeom prst="rect">
            <a:avLst/>
          </a:prstGeom>
          <a:noFill/>
        </p:spPr>
        <p:txBody>
          <a:bodyPr wrap="none" rtlCol="0">
            <a:spAutoFit/>
          </a:bodyPr>
          <a:lstStyle/>
          <a:p>
            <a:r>
              <a:rPr lang="en-US" dirty="0"/>
              <a:t>Similar to DLA interface</a:t>
            </a:r>
          </a:p>
        </p:txBody>
      </p:sp>
      <p:sp>
        <p:nvSpPr>
          <p:cNvPr id="40" name="Title 39">
            <a:extLst>
              <a:ext uri="{FF2B5EF4-FFF2-40B4-BE49-F238E27FC236}">
                <a16:creationId xmlns:a16="http://schemas.microsoft.com/office/drawing/2014/main" id="{F86FF90E-06D1-974A-8512-6078712363AD}"/>
              </a:ext>
            </a:extLst>
          </p:cNvPr>
          <p:cNvSpPr>
            <a:spLocks noGrp="1"/>
          </p:cNvSpPr>
          <p:nvPr>
            <p:ph type="title"/>
          </p:nvPr>
        </p:nvSpPr>
        <p:spPr/>
        <p:txBody>
          <a:bodyPr/>
          <a:lstStyle/>
          <a:p>
            <a:r>
              <a:rPr lang="en-US" dirty="0"/>
              <a:t>CMAKE structure</a:t>
            </a:r>
          </a:p>
        </p:txBody>
      </p:sp>
      <p:sp>
        <p:nvSpPr>
          <p:cNvPr id="19" name="Rounded Rectangle 18">
            <a:extLst>
              <a:ext uri="{FF2B5EF4-FFF2-40B4-BE49-F238E27FC236}">
                <a16:creationId xmlns:a16="http://schemas.microsoft.com/office/drawing/2014/main" id="{7F038B6F-1D65-F64E-95A3-98BD7AB002CE}"/>
              </a:ext>
            </a:extLst>
          </p:cNvPr>
          <p:cNvSpPr/>
          <p:nvPr/>
        </p:nvSpPr>
        <p:spPr>
          <a:xfrm>
            <a:off x="7580554" y="5090160"/>
            <a:ext cx="1961479"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BLASpp</a:t>
            </a:r>
            <a:r>
              <a:rPr lang="en-US" sz="1600" dirty="0">
                <a:solidFill>
                  <a:schemeClr val="tx1"/>
                </a:solidFill>
              </a:rPr>
              <a:t> / </a:t>
            </a:r>
            <a:r>
              <a:rPr lang="en-US" sz="1600" dirty="0" err="1">
                <a:solidFill>
                  <a:schemeClr val="tx1"/>
                </a:solidFill>
              </a:rPr>
              <a:t>LAPACKpp</a:t>
            </a:r>
            <a:endParaRPr lang="en-US" sz="1600" dirty="0">
              <a:solidFill>
                <a:schemeClr val="tx1"/>
              </a:solidFill>
            </a:endParaRPr>
          </a:p>
        </p:txBody>
      </p:sp>
      <p:cxnSp>
        <p:nvCxnSpPr>
          <p:cNvPr id="22" name="Straight Arrow Connector 21">
            <a:extLst>
              <a:ext uri="{FF2B5EF4-FFF2-40B4-BE49-F238E27FC236}">
                <a16:creationId xmlns:a16="http://schemas.microsoft.com/office/drawing/2014/main" id="{BEAC1A48-4A8C-C843-AEB2-F1FFA499667D}"/>
              </a:ext>
            </a:extLst>
          </p:cNvPr>
          <p:cNvCxnSpPr>
            <a:cxnSpLocks/>
            <a:stCxn id="4" idx="2"/>
            <a:endCxn id="7" idx="0"/>
          </p:cNvCxnSpPr>
          <p:nvPr/>
        </p:nvCxnSpPr>
        <p:spPr>
          <a:xfrm>
            <a:off x="6138134" y="2978944"/>
            <a:ext cx="4482" cy="21112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323C5777-6A46-EA4B-9FD6-EE2505D558ED}"/>
              </a:ext>
            </a:extLst>
          </p:cNvPr>
          <p:cNvSpPr/>
          <p:nvPr/>
        </p:nvSpPr>
        <p:spPr>
          <a:xfrm>
            <a:off x="9954409" y="5091900"/>
            <a:ext cx="1871831" cy="54864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CUDA / CUBLAS</a:t>
            </a:r>
          </a:p>
        </p:txBody>
      </p:sp>
      <p:cxnSp>
        <p:nvCxnSpPr>
          <p:cNvPr id="35" name="Straight Arrow Connector 34">
            <a:extLst>
              <a:ext uri="{FF2B5EF4-FFF2-40B4-BE49-F238E27FC236}">
                <a16:creationId xmlns:a16="http://schemas.microsoft.com/office/drawing/2014/main" id="{C8B6EAD6-4831-234F-8AC2-5FEDB30D22DF}"/>
              </a:ext>
            </a:extLst>
          </p:cNvPr>
          <p:cNvCxnSpPr>
            <a:cxnSpLocks/>
            <a:endCxn id="34" idx="0"/>
          </p:cNvCxnSpPr>
          <p:nvPr/>
        </p:nvCxnSpPr>
        <p:spPr>
          <a:xfrm>
            <a:off x="6894305" y="2977637"/>
            <a:ext cx="3996020" cy="21142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1F53271-0DD0-3A40-9C8D-45E27DB1EACF}"/>
              </a:ext>
            </a:extLst>
          </p:cNvPr>
          <p:cNvSpPr txBox="1"/>
          <p:nvPr/>
        </p:nvSpPr>
        <p:spPr>
          <a:xfrm>
            <a:off x="10198468" y="5873673"/>
            <a:ext cx="1383712" cy="646331"/>
          </a:xfrm>
          <a:prstGeom prst="rect">
            <a:avLst/>
          </a:prstGeom>
          <a:noFill/>
        </p:spPr>
        <p:txBody>
          <a:bodyPr wrap="none" rtlCol="0">
            <a:spAutoFit/>
          </a:bodyPr>
          <a:lstStyle/>
          <a:p>
            <a:r>
              <a:rPr lang="en-US" dirty="0"/>
              <a:t>Builds with</a:t>
            </a:r>
          </a:p>
          <a:p>
            <a:r>
              <a:rPr lang="en-US" dirty="0"/>
              <a:t>GPU support</a:t>
            </a:r>
          </a:p>
        </p:txBody>
      </p:sp>
    </p:spTree>
    <p:extLst>
      <p:ext uri="{BB962C8B-B14F-4D97-AF65-F5344CB8AC3E}">
        <p14:creationId xmlns:p14="http://schemas.microsoft.com/office/powerpoint/2010/main" val="224675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84E7-5D9E-9346-833F-A407259366A2}"/>
              </a:ext>
            </a:extLst>
          </p:cNvPr>
          <p:cNvSpPr>
            <a:spLocks noGrp="1"/>
          </p:cNvSpPr>
          <p:nvPr>
            <p:ph type="title"/>
          </p:nvPr>
        </p:nvSpPr>
        <p:spPr/>
        <p:txBody>
          <a:bodyPr/>
          <a:lstStyle/>
          <a:p>
            <a:r>
              <a:rPr lang="en-US" dirty="0"/>
              <a:t>Communicators</a:t>
            </a:r>
          </a:p>
        </p:txBody>
      </p:sp>
      <p:sp>
        <p:nvSpPr>
          <p:cNvPr id="3" name="Content Placeholder 2">
            <a:extLst>
              <a:ext uri="{FF2B5EF4-FFF2-40B4-BE49-F238E27FC236}">
                <a16:creationId xmlns:a16="http://schemas.microsoft.com/office/drawing/2014/main" id="{EB518DC1-47FE-BA47-8D29-43C988349008}"/>
              </a:ext>
            </a:extLst>
          </p:cNvPr>
          <p:cNvSpPr>
            <a:spLocks noGrp="1"/>
          </p:cNvSpPr>
          <p:nvPr>
            <p:ph idx="1"/>
          </p:nvPr>
        </p:nvSpPr>
        <p:spPr>
          <a:xfrm>
            <a:off x="838200" y="1825625"/>
            <a:ext cx="10515600" cy="4392295"/>
          </a:xfrm>
        </p:spPr>
        <p:txBody>
          <a:bodyPr>
            <a:normAutofit/>
          </a:bodyPr>
          <a:lstStyle/>
          <a:p>
            <a:r>
              <a:rPr lang="en-US" dirty="0"/>
              <a:t>Changes </a:t>
            </a:r>
            <a:r>
              <a:rPr lang="en-US" dirty="0" err="1"/>
              <a:t>w.r.t</a:t>
            </a:r>
            <a:r>
              <a:rPr lang="en-US" dirty="0"/>
              <a:t>. prototype:</a:t>
            </a:r>
          </a:p>
          <a:p>
            <a:pPr lvl="1"/>
            <a:r>
              <a:rPr lang="en-US" dirty="0"/>
              <a:t>Use </a:t>
            </a:r>
            <a:r>
              <a:rPr lang="en-US" dirty="0" err="1"/>
              <a:t>MPI_Comm_split</a:t>
            </a:r>
            <a:r>
              <a:rPr lang="en-US" dirty="0"/>
              <a:t> instead of MPI grid functions for 2d grids:</a:t>
            </a:r>
          </a:p>
          <a:p>
            <a:pPr lvl="2"/>
            <a:r>
              <a:rPr lang="en-US" dirty="0"/>
              <a:t>Compute row and col index </a:t>
            </a:r>
            <a:r>
              <a:rPr lang="en-US" dirty="0" err="1"/>
              <a:t>w.r.t</a:t>
            </a:r>
            <a:r>
              <a:rPr lang="en-US" dirty="0"/>
              <a:t>. the ordering (row/col major)</a:t>
            </a:r>
          </a:p>
          <a:p>
            <a:pPr lvl="2"/>
            <a:r>
              <a:rPr lang="en-US" dirty="0"/>
              <a:t>Create row comm. using </a:t>
            </a:r>
            <a:r>
              <a:rPr lang="en-US" dirty="0" err="1"/>
              <a:t>MPI_Comm_split</a:t>
            </a:r>
            <a:r>
              <a:rPr lang="en-US" dirty="0"/>
              <a:t> with color = row index and key = col index,</a:t>
            </a:r>
          </a:p>
          <a:p>
            <a:pPr lvl="2"/>
            <a:r>
              <a:rPr lang="en-US" dirty="0"/>
              <a:t>Create col comm. in a similar way.</a:t>
            </a:r>
          </a:p>
          <a:p>
            <a:r>
              <a:rPr lang="en-US" dirty="0"/>
              <a:t>Requirements:</a:t>
            </a:r>
          </a:p>
          <a:p>
            <a:pPr lvl="1"/>
            <a:r>
              <a:rPr lang="en-US" dirty="0"/>
              <a:t>Construction</a:t>
            </a:r>
          </a:p>
          <a:p>
            <a:pPr lvl="1"/>
            <a:r>
              <a:rPr lang="en-US" dirty="0"/>
              <a:t>Construction from existing MPI </a:t>
            </a:r>
            <a:r>
              <a:rPr lang="en-US" dirty="0" err="1"/>
              <a:t>comms</a:t>
            </a:r>
            <a:endParaRPr lang="en-US" dirty="0"/>
          </a:p>
          <a:p>
            <a:pPr lvl="1"/>
            <a:r>
              <a:rPr lang="en-US" dirty="0"/>
              <a:t>tests</a:t>
            </a:r>
          </a:p>
          <a:p>
            <a:endParaRPr lang="en-US" dirty="0"/>
          </a:p>
        </p:txBody>
      </p:sp>
    </p:spTree>
    <p:extLst>
      <p:ext uri="{BB962C8B-B14F-4D97-AF65-F5344CB8AC3E}">
        <p14:creationId xmlns:p14="http://schemas.microsoft.com/office/powerpoint/2010/main" val="62551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A647-CA60-274C-B904-34FBCCE9CE82}"/>
              </a:ext>
            </a:extLst>
          </p:cNvPr>
          <p:cNvSpPr>
            <a:spLocks noGrp="1"/>
          </p:cNvSpPr>
          <p:nvPr>
            <p:ph type="title"/>
          </p:nvPr>
        </p:nvSpPr>
        <p:spPr/>
        <p:txBody>
          <a:bodyPr/>
          <a:lstStyle/>
          <a:p>
            <a:r>
              <a:rPr lang="en-US" dirty="0"/>
              <a:t>Tile</a:t>
            </a:r>
          </a:p>
        </p:txBody>
      </p:sp>
      <p:sp>
        <p:nvSpPr>
          <p:cNvPr id="3" name="Content Placeholder 2">
            <a:extLst>
              <a:ext uri="{FF2B5EF4-FFF2-40B4-BE49-F238E27FC236}">
                <a16:creationId xmlns:a16="http://schemas.microsoft.com/office/drawing/2014/main" id="{2A2821EF-D58B-C248-BC9B-BDF641D5F0B5}"/>
              </a:ext>
            </a:extLst>
          </p:cNvPr>
          <p:cNvSpPr>
            <a:spLocks noGrp="1"/>
          </p:cNvSpPr>
          <p:nvPr>
            <p:ph idx="1"/>
          </p:nvPr>
        </p:nvSpPr>
        <p:spPr/>
        <p:txBody>
          <a:bodyPr/>
          <a:lstStyle/>
          <a:p>
            <a:r>
              <a:rPr lang="en-US" dirty="0"/>
              <a:t>Templated on type and device</a:t>
            </a:r>
          </a:p>
          <a:p>
            <a:r>
              <a:rPr lang="en-US" dirty="0"/>
              <a:t>Requirements:</a:t>
            </a:r>
          </a:p>
          <a:p>
            <a:pPr lvl="1"/>
            <a:r>
              <a:rPr lang="en-US" dirty="0"/>
              <a:t>Construction from (m, n, pointer, leading dimension)</a:t>
            </a:r>
          </a:p>
          <a:p>
            <a:pPr lvl="1"/>
            <a:r>
              <a:rPr lang="en-US" dirty="0"/>
              <a:t>Move constructor/ move assignment</a:t>
            </a:r>
          </a:p>
          <a:p>
            <a:pPr lvl="1"/>
            <a:r>
              <a:rPr lang="en-US" dirty="0"/>
              <a:t>Get pointer of (</a:t>
            </a:r>
            <a:r>
              <a:rPr lang="en-US" dirty="0" err="1"/>
              <a:t>i</a:t>
            </a:r>
            <a:r>
              <a:rPr lang="en-US" dirty="0"/>
              <a:t>, j) element</a:t>
            </a:r>
          </a:p>
          <a:p>
            <a:pPr lvl="1"/>
            <a:r>
              <a:rPr lang="en-US" dirty="0"/>
              <a:t>Get value of (</a:t>
            </a:r>
            <a:r>
              <a:rPr lang="en-US" dirty="0" err="1"/>
              <a:t>i</a:t>
            </a:r>
            <a:r>
              <a:rPr lang="en-US" dirty="0"/>
              <a:t>, j) element (operator())</a:t>
            </a:r>
          </a:p>
          <a:p>
            <a:pPr lvl="1"/>
            <a:r>
              <a:rPr lang="en-US" dirty="0"/>
              <a:t>Get size</a:t>
            </a:r>
          </a:p>
          <a:p>
            <a:pPr lvl="1"/>
            <a:r>
              <a:rPr lang="en-US" dirty="0"/>
              <a:t>Get leading dimension</a:t>
            </a:r>
          </a:p>
          <a:p>
            <a:pPr lvl="1"/>
            <a:r>
              <a:rPr lang="en-US" dirty="0"/>
              <a:t>tests</a:t>
            </a:r>
          </a:p>
          <a:p>
            <a:pPr lvl="1"/>
            <a:endParaRPr lang="en-US" dirty="0"/>
          </a:p>
        </p:txBody>
      </p:sp>
    </p:spTree>
    <p:extLst>
      <p:ext uri="{BB962C8B-B14F-4D97-AF65-F5344CB8AC3E}">
        <p14:creationId xmlns:p14="http://schemas.microsoft.com/office/powerpoint/2010/main" val="1476394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E1B-CFC0-A24D-958F-D65F22169241}"/>
              </a:ext>
            </a:extLst>
          </p:cNvPr>
          <p:cNvSpPr>
            <a:spLocks noGrp="1"/>
          </p:cNvSpPr>
          <p:nvPr>
            <p:ph type="title"/>
          </p:nvPr>
        </p:nvSpPr>
        <p:spPr/>
        <p:txBody>
          <a:bodyPr/>
          <a:lstStyle/>
          <a:p>
            <a:r>
              <a:rPr lang="en-US" dirty="0"/>
              <a:t>Tile operations</a:t>
            </a:r>
          </a:p>
        </p:txBody>
      </p:sp>
      <p:sp>
        <p:nvSpPr>
          <p:cNvPr id="3" name="Content Placeholder 2">
            <a:extLst>
              <a:ext uri="{FF2B5EF4-FFF2-40B4-BE49-F238E27FC236}">
                <a16:creationId xmlns:a16="http://schemas.microsoft.com/office/drawing/2014/main" id="{465D044E-D4C2-EF4B-8444-F9FF17EC273B}"/>
              </a:ext>
            </a:extLst>
          </p:cNvPr>
          <p:cNvSpPr>
            <a:spLocks noGrp="1"/>
          </p:cNvSpPr>
          <p:nvPr>
            <p:ph idx="1"/>
          </p:nvPr>
        </p:nvSpPr>
        <p:spPr/>
        <p:txBody>
          <a:bodyPr>
            <a:normAutofit/>
          </a:bodyPr>
          <a:lstStyle/>
          <a:p>
            <a:r>
              <a:rPr lang="en-US" dirty="0"/>
              <a:t>Execute </a:t>
            </a:r>
            <a:r>
              <a:rPr lang="en-US" dirty="0" err="1"/>
              <a:t>blas</a:t>
            </a:r>
            <a:r>
              <a:rPr lang="en-US" dirty="0"/>
              <a:t> operations with the correct pointers, sizes and leading dimensions of the involved tiles.</a:t>
            </a:r>
          </a:p>
          <a:p>
            <a:r>
              <a:rPr lang="en-US" dirty="0"/>
              <a:t>E.g. </a:t>
            </a:r>
            <a:r>
              <a:rPr lang="en-US" dirty="0" err="1"/>
              <a:t>gemm</a:t>
            </a:r>
            <a:r>
              <a:rPr lang="en-US" dirty="0"/>
              <a:t>(alpha, </a:t>
            </a:r>
            <a:r>
              <a:rPr lang="en-US" dirty="0" err="1"/>
              <a:t>tile_a</a:t>
            </a:r>
            <a:r>
              <a:rPr lang="en-US" dirty="0"/>
              <a:t>, </a:t>
            </a:r>
            <a:r>
              <a:rPr lang="en-US" dirty="0" err="1"/>
              <a:t>tile_b</a:t>
            </a:r>
            <a:r>
              <a:rPr lang="en-US" dirty="0"/>
              <a:t>, beta, </a:t>
            </a:r>
            <a:r>
              <a:rPr lang="en-US" dirty="0" err="1"/>
              <a:t>tile_c</a:t>
            </a:r>
            <a:r>
              <a:rPr lang="en-US" dirty="0"/>
              <a:t>)</a:t>
            </a:r>
          </a:p>
          <a:p>
            <a:pPr lvl="1"/>
            <a:r>
              <a:rPr lang="en-US" dirty="0" err="1"/>
              <a:t>tile_a</a:t>
            </a:r>
            <a:r>
              <a:rPr lang="en-US" dirty="0"/>
              <a:t>, </a:t>
            </a:r>
            <a:r>
              <a:rPr lang="en-US" dirty="0" err="1"/>
              <a:t>tile_b</a:t>
            </a:r>
            <a:r>
              <a:rPr lang="en-US" dirty="0"/>
              <a:t> are Tile&lt;</a:t>
            </a:r>
            <a:r>
              <a:rPr lang="en-US" dirty="0" err="1"/>
              <a:t>const</a:t>
            </a:r>
            <a:r>
              <a:rPr lang="en-US" dirty="0"/>
              <a:t> T&gt;&amp; and </a:t>
            </a:r>
            <a:r>
              <a:rPr lang="en-US" dirty="0" err="1"/>
              <a:t>tile_c</a:t>
            </a:r>
            <a:r>
              <a:rPr lang="en-US" dirty="0"/>
              <a:t> is Tile&lt;T&gt;&amp;</a:t>
            </a:r>
          </a:p>
          <a:p>
            <a:r>
              <a:rPr lang="en-US" dirty="0"/>
              <a:t>Operations:</a:t>
            </a:r>
          </a:p>
          <a:p>
            <a:pPr lvl="1"/>
            <a:r>
              <a:rPr lang="en-US" dirty="0" err="1"/>
              <a:t>gemm</a:t>
            </a:r>
            <a:endParaRPr lang="en-US" dirty="0"/>
          </a:p>
          <a:p>
            <a:pPr lvl="1"/>
            <a:r>
              <a:rPr lang="en-US" dirty="0" err="1"/>
              <a:t>trsm</a:t>
            </a:r>
            <a:endParaRPr lang="en-US" dirty="0"/>
          </a:p>
          <a:p>
            <a:pPr lvl="1"/>
            <a:r>
              <a:rPr lang="en-US" dirty="0"/>
              <a:t>Others as needed</a:t>
            </a:r>
          </a:p>
          <a:p>
            <a:pPr lvl="1"/>
            <a:r>
              <a:rPr lang="en-US" dirty="0"/>
              <a:t>tests</a:t>
            </a:r>
          </a:p>
          <a:p>
            <a:pPr marL="457200" lvl="1" indent="0">
              <a:buNone/>
            </a:pPr>
            <a:endParaRPr lang="en-US" dirty="0"/>
          </a:p>
        </p:txBody>
      </p:sp>
    </p:spTree>
    <p:extLst>
      <p:ext uri="{BB962C8B-B14F-4D97-AF65-F5344CB8AC3E}">
        <p14:creationId xmlns:p14="http://schemas.microsoft.com/office/powerpoint/2010/main" val="326487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E1B-CFC0-A24D-958F-D65F22169241}"/>
              </a:ext>
            </a:extLst>
          </p:cNvPr>
          <p:cNvSpPr>
            <a:spLocks noGrp="1"/>
          </p:cNvSpPr>
          <p:nvPr>
            <p:ph type="title"/>
          </p:nvPr>
        </p:nvSpPr>
        <p:spPr/>
        <p:txBody>
          <a:bodyPr/>
          <a:lstStyle/>
          <a:p>
            <a:r>
              <a:rPr lang="en-US" dirty="0"/>
              <a:t>Tile wrapper, distributed matrix of futures,</a:t>
            </a:r>
            <a:br>
              <a:rPr lang="en-US" dirty="0"/>
            </a:br>
            <a:r>
              <a:rPr lang="en-US" dirty="0" err="1"/>
              <a:t>MatrixRead</a:t>
            </a:r>
            <a:r>
              <a:rPr lang="en-US" dirty="0"/>
              <a:t> and </a:t>
            </a:r>
            <a:r>
              <a:rPr lang="en-US" dirty="0" err="1"/>
              <a:t>MatrixRW</a:t>
            </a:r>
            <a:endParaRPr lang="en-US" dirty="0"/>
          </a:p>
        </p:txBody>
      </p:sp>
      <p:sp>
        <p:nvSpPr>
          <p:cNvPr id="3" name="Content Placeholder 2">
            <a:extLst>
              <a:ext uri="{FF2B5EF4-FFF2-40B4-BE49-F238E27FC236}">
                <a16:creationId xmlns:a16="http://schemas.microsoft.com/office/drawing/2014/main" id="{465D044E-D4C2-EF4B-8444-F9FF17EC273B}"/>
              </a:ext>
            </a:extLst>
          </p:cNvPr>
          <p:cNvSpPr>
            <a:spLocks noGrp="1"/>
          </p:cNvSpPr>
          <p:nvPr>
            <p:ph idx="1"/>
          </p:nvPr>
        </p:nvSpPr>
        <p:spPr/>
        <p:txBody>
          <a:bodyPr/>
          <a:lstStyle/>
          <a:p>
            <a:r>
              <a:rPr lang="en-US" dirty="0"/>
              <a:t>See </a:t>
            </a:r>
            <a:r>
              <a:rPr lang="en-US" dirty="0" err="1"/>
              <a:t>m.h</a:t>
            </a:r>
            <a:r>
              <a:rPr lang="en-US" dirty="0"/>
              <a:t> for a 1D local example with single element tiles.</a:t>
            </a:r>
          </a:p>
          <a:p>
            <a:r>
              <a:rPr lang="en-US" dirty="0"/>
              <a:t>Dist. Matrix of futures requirements:</a:t>
            </a:r>
          </a:p>
          <a:p>
            <a:pPr lvl="1"/>
            <a:r>
              <a:rPr lang="en-US" dirty="0"/>
              <a:t>Constructor (allocates memory and created ready futures of tiles)</a:t>
            </a:r>
          </a:p>
          <a:p>
            <a:pPr lvl="1"/>
            <a:r>
              <a:rPr lang="en-US" dirty="0"/>
              <a:t>Constructor (for existing memory)</a:t>
            </a:r>
          </a:p>
          <a:p>
            <a:pPr lvl="1"/>
            <a:r>
              <a:rPr lang="en-US" dirty="0"/>
              <a:t>Move constructor / assignment</a:t>
            </a:r>
          </a:p>
          <a:p>
            <a:pPr lvl="1"/>
            <a:r>
              <a:rPr lang="en-US" dirty="0"/>
              <a:t>Operator(</a:t>
            </a:r>
            <a:r>
              <a:rPr lang="en-US" dirty="0" err="1"/>
              <a:t>tile_i</a:t>
            </a:r>
            <a:r>
              <a:rPr lang="en-US" dirty="0"/>
              <a:t>, </a:t>
            </a:r>
            <a:r>
              <a:rPr lang="en-US" dirty="0" err="1"/>
              <a:t>tile_j</a:t>
            </a:r>
            <a:r>
              <a:rPr lang="en-US" dirty="0"/>
              <a:t>)  (</a:t>
            </a:r>
            <a:r>
              <a:rPr lang="en-US" dirty="0" err="1"/>
              <a:t>tile_i</a:t>
            </a:r>
            <a:r>
              <a:rPr lang="en-US" dirty="0"/>
              <a:t> and </a:t>
            </a:r>
            <a:r>
              <a:rPr lang="en-US" dirty="0" err="1"/>
              <a:t>tile_j</a:t>
            </a:r>
            <a:r>
              <a:rPr lang="en-US" dirty="0"/>
              <a:t> are global tile indices)</a:t>
            </a:r>
          </a:p>
          <a:p>
            <a:pPr lvl="1"/>
            <a:r>
              <a:rPr lang="en-US" dirty="0"/>
              <a:t>Read(</a:t>
            </a:r>
            <a:r>
              <a:rPr lang="en-US" dirty="0" err="1"/>
              <a:t>tile_i</a:t>
            </a:r>
            <a:r>
              <a:rPr lang="en-US" dirty="0"/>
              <a:t>, </a:t>
            </a:r>
            <a:r>
              <a:rPr lang="en-US" dirty="0" err="1"/>
              <a:t>tile_j</a:t>
            </a:r>
            <a:r>
              <a:rPr lang="en-US" dirty="0"/>
              <a:t>)</a:t>
            </a:r>
          </a:p>
          <a:p>
            <a:pPr lvl="1"/>
            <a:r>
              <a:rPr lang="en-US" dirty="0"/>
              <a:t>tests</a:t>
            </a:r>
          </a:p>
          <a:p>
            <a:pPr marL="457200" lvl="1" indent="0">
              <a:buNone/>
            </a:pPr>
            <a:endParaRPr lang="en-US" dirty="0"/>
          </a:p>
        </p:txBody>
      </p:sp>
    </p:spTree>
    <p:extLst>
      <p:ext uri="{BB962C8B-B14F-4D97-AF65-F5344CB8AC3E}">
        <p14:creationId xmlns:p14="http://schemas.microsoft.com/office/powerpoint/2010/main" val="207027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E1B-CFC0-A24D-958F-D65F22169241}"/>
              </a:ext>
            </a:extLst>
          </p:cNvPr>
          <p:cNvSpPr>
            <a:spLocks noGrp="1"/>
          </p:cNvSpPr>
          <p:nvPr>
            <p:ph type="title"/>
          </p:nvPr>
        </p:nvSpPr>
        <p:spPr/>
        <p:txBody>
          <a:bodyPr/>
          <a:lstStyle/>
          <a:p>
            <a:r>
              <a:rPr lang="en-US" dirty="0"/>
              <a:t>Cholesky</a:t>
            </a:r>
          </a:p>
        </p:txBody>
      </p:sp>
      <p:sp>
        <p:nvSpPr>
          <p:cNvPr id="3" name="Content Placeholder 2">
            <a:extLst>
              <a:ext uri="{FF2B5EF4-FFF2-40B4-BE49-F238E27FC236}">
                <a16:creationId xmlns:a16="http://schemas.microsoft.com/office/drawing/2014/main" id="{465D044E-D4C2-EF4B-8444-F9FF17EC273B}"/>
              </a:ext>
            </a:extLst>
          </p:cNvPr>
          <p:cNvSpPr>
            <a:spLocks noGrp="1"/>
          </p:cNvSpPr>
          <p:nvPr>
            <p:ph idx="1"/>
          </p:nvPr>
        </p:nvSpPr>
        <p:spPr/>
        <p:txBody>
          <a:bodyPr/>
          <a:lstStyle/>
          <a:p>
            <a:r>
              <a:rPr lang="en-US" dirty="0"/>
              <a:t>Argument should be </a:t>
            </a:r>
            <a:r>
              <a:rPr lang="en-US" dirty="0" err="1"/>
              <a:t>MatrixRW</a:t>
            </a:r>
            <a:r>
              <a:rPr lang="en-US" dirty="0"/>
              <a:t>&amp;&amp;</a:t>
            </a:r>
          </a:p>
          <a:p>
            <a:endParaRPr lang="en-US" dirty="0"/>
          </a:p>
          <a:p>
            <a:r>
              <a:rPr lang="en-US" dirty="0"/>
              <a:t>Using read and operator() of </a:t>
            </a:r>
            <a:r>
              <a:rPr lang="en-US" dirty="0" err="1"/>
              <a:t>MatrixRW</a:t>
            </a:r>
            <a:r>
              <a:rPr lang="en-US" dirty="0"/>
              <a:t> the code should be simpler.</a:t>
            </a:r>
          </a:p>
          <a:p>
            <a:endParaRPr lang="en-US" dirty="0"/>
          </a:p>
        </p:txBody>
      </p:sp>
    </p:spTree>
    <p:extLst>
      <p:ext uri="{BB962C8B-B14F-4D97-AF65-F5344CB8AC3E}">
        <p14:creationId xmlns:p14="http://schemas.microsoft.com/office/powerpoint/2010/main" val="95029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46F3-BC9F-5644-AD8F-0CC76BAA1902}"/>
              </a:ext>
            </a:extLst>
          </p:cNvPr>
          <p:cNvSpPr>
            <a:spLocks noGrp="1"/>
          </p:cNvSpPr>
          <p:nvPr>
            <p:ph type="title"/>
          </p:nvPr>
        </p:nvSpPr>
        <p:spPr>
          <a:xfrm>
            <a:off x="838200" y="365125"/>
            <a:ext cx="10515600" cy="1325563"/>
          </a:xfrm>
        </p:spPr>
        <p:txBody>
          <a:bodyPr/>
          <a:lstStyle/>
          <a:p>
            <a:r>
              <a:rPr lang="en-US" dirty="0"/>
              <a:t>How the matrix of future works</a:t>
            </a:r>
          </a:p>
        </p:txBody>
      </p:sp>
      <p:sp>
        <p:nvSpPr>
          <p:cNvPr id="3" name="Content Placeholder 2">
            <a:extLst>
              <a:ext uri="{FF2B5EF4-FFF2-40B4-BE49-F238E27FC236}">
                <a16:creationId xmlns:a16="http://schemas.microsoft.com/office/drawing/2014/main" id="{8065CE91-9491-9143-A1E4-2BA3F3AA7BDA}"/>
              </a:ext>
            </a:extLst>
          </p:cNvPr>
          <p:cNvSpPr>
            <a:spLocks noGrp="1"/>
          </p:cNvSpPr>
          <p:nvPr>
            <p:ph idx="1"/>
          </p:nvPr>
        </p:nvSpPr>
        <p:spPr/>
        <p:txBody>
          <a:bodyPr>
            <a:normAutofit/>
          </a:bodyPr>
          <a:lstStyle/>
          <a:p>
            <a:r>
              <a:rPr lang="en-US" dirty="0"/>
              <a:t>Matrix is 2D block cyclic distributed.</a:t>
            </a:r>
          </a:p>
          <a:p>
            <a:r>
              <a:rPr lang="en-US" dirty="0"/>
              <a:t>Each local tile is represented by a future</a:t>
            </a:r>
            <a:br>
              <a:rPr lang="en-US" dirty="0"/>
            </a:br>
            <a:r>
              <a:rPr lang="en-US" dirty="0"/>
              <a:t>and a pointer to a shared future</a:t>
            </a:r>
            <a:br>
              <a:rPr lang="en-US" dirty="0"/>
            </a:br>
            <a:r>
              <a:rPr lang="en-US" dirty="0"/>
              <a:t>(used when the task only reads the tile)</a:t>
            </a:r>
          </a:p>
        </p:txBody>
      </p:sp>
      <p:sp>
        <p:nvSpPr>
          <p:cNvPr id="4" name="Rectangle 3">
            <a:extLst>
              <a:ext uri="{FF2B5EF4-FFF2-40B4-BE49-F238E27FC236}">
                <a16:creationId xmlns:a16="http://schemas.microsoft.com/office/drawing/2014/main" id="{E42AF247-8642-434D-8553-48D6201BE1F4}"/>
              </a:ext>
            </a:extLst>
          </p:cNvPr>
          <p:cNvSpPr/>
          <p:nvPr/>
        </p:nvSpPr>
        <p:spPr>
          <a:xfrm>
            <a:off x="7702475" y="2151528"/>
            <a:ext cx="774551" cy="71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5" name="Rectangle 4">
            <a:extLst>
              <a:ext uri="{FF2B5EF4-FFF2-40B4-BE49-F238E27FC236}">
                <a16:creationId xmlns:a16="http://schemas.microsoft.com/office/drawing/2014/main" id="{3B54EB16-7A5B-8A43-9817-9997554CD933}"/>
              </a:ext>
            </a:extLst>
          </p:cNvPr>
          <p:cNvSpPr/>
          <p:nvPr/>
        </p:nvSpPr>
        <p:spPr>
          <a:xfrm>
            <a:off x="8477025" y="2151523"/>
            <a:ext cx="774551" cy="71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a:t>
            </a:r>
          </a:p>
        </p:txBody>
      </p:sp>
      <p:sp>
        <p:nvSpPr>
          <p:cNvPr id="6" name="Rectangle 5">
            <a:extLst>
              <a:ext uri="{FF2B5EF4-FFF2-40B4-BE49-F238E27FC236}">
                <a16:creationId xmlns:a16="http://schemas.microsoft.com/office/drawing/2014/main" id="{923B16CE-0AC4-E347-9F4C-14C29B21D3DD}"/>
              </a:ext>
            </a:extLst>
          </p:cNvPr>
          <p:cNvSpPr/>
          <p:nvPr/>
        </p:nvSpPr>
        <p:spPr>
          <a:xfrm>
            <a:off x="7702475" y="2861532"/>
            <a:ext cx="774551" cy="710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1,0</a:t>
            </a:r>
          </a:p>
        </p:txBody>
      </p:sp>
      <p:sp>
        <p:nvSpPr>
          <p:cNvPr id="7" name="Rectangle 6">
            <a:extLst>
              <a:ext uri="{FF2B5EF4-FFF2-40B4-BE49-F238E27FC236}">
                <a16:creationId xmlns:a16="http://schemas.microsoft.com/office/drawing/2014/main" id="{11A19E98-8515-AD4A-84A7-D5229B7D201D}"/>
              </a:ext>
            </a:extLst>
          </p:cNvPr>
          <p:cNvSpPr/>
          <p:nvPr/>
        </p:nvSpPr>
        <p:spPr>
          <a:xfrm>
            <a:off x="8477025" y="2861532"/>
            <a:ext cx="774551" cy="7100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1,1</a:t>
            </a:r>
          </a:p>
        </p:txBody>
      </p:sp>
      <p:sp>
        <p:nvSpPr>
          <p:cNvPr id="9" name="Rectangle 8">
            <a:extLst>
              <a:ext uri="{FF2B5EF4-FFF2-40B4-BE49-F238E27FC236}">
                <a16:creationId xmlns:a16="http://schemas.microsoft.com/office/drawing/2014/main" id="{62FF41B5-E3B9-9A41-8361-7C03E09A597F}"/>
              </a:ext>
            </a:extLst>
          </p:cNvPr>
          <p:cNvSpPr/>
          <p:nvPr/>
        </p:nvSpPr>
        <p:spPr>
          <a:xfrm>
            <a:off x="7702475" y="3571538"/>
            <a:ext cx="774551" cy="71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p>
        </p:txBody>
      </p:sp>
      <p:sp>
        <p:nvSpPr>
          <p:cNvPr id="10" name="Rectangle 9">
            <a:extLst>
              <a:ext uri="{FF2B5EF4-FFF2-40B4-BE49-F238E27FC236}">
                <a16:creationId xmlns:a16="http://schemas.microsoft.com/office/drawing/2014/main" id="{F9613E89-3C6D-834E-A737-1A05FB110829}"/>
              </a:ext>
            </a:extLst>
          </p:cNvPr>
          <p:cNvSpPr/>
          <p:nvPr/>
        </p:nvSpPr>
        <p:spPr>
          <a:xfrm>
            <a:off x="8477026" y="3571537"/>
            <a:ext cx="774551" cy="71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2,1</a:t>
            </a:r>
          </a:p>
        </p:txBody>
      </p:sp>
      <p:sp>
        <p:nvSpPr>
          <p:cNvPr id="11" name="Rectangle 10">
            <a:extLst>
              <a:ext uri="{FF2B5EF4-FFF2-40B4-BE49-F238E27FC236}">
                <a16:creationId xmlns:a16="http://schemas.microsoft.com/office/drawing/2014/main" id="{68E0E322-42B6-D346-888E-85A96DB605E1}"/>
              </a:ext>
            </a:extLst>
          </p:cNvPr>
          <p:cNvSpPr/>
          <p:nvPr/>
        </p:nvSpPr>
        <p:spPr>
          <a:xfrm>
            <a:off x="7702475" y="4281542"/>
            <a:ext cx="774551" cy="710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3,0</a:t>
            </a:r>
          </a:p>
        </p:txBody>
      </p:sp>
      <p:sp>
        <p:nvSpPr>
          <p:cNvPr id="12" name="Rectangle 11">
            <a:extLst>
              <a:ext uri="{FF2B5EF4-FFF2-40B4-BE49-F238E27FC236}">
                <a16:creationId xmlns:a16="http://schemas.microsoft.com/office/drawing/2014/main" id="{DBE44F78-E3B6-5348-8054-E25E23989708}"/>
              </a:ext>
            </a:extLst>
          </p:cNvPr>
          <p:cNvSpPr/>
          <p:nvPr/>
        </p:nvSpPr>
        <p:spPr>
          <a:xfrm>
            <a:off x="8477025" y="4281542"/>
            <a:ext cx="774551" cy="7100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3,1</a:t>
            </a:r>
          </a:p>
        </p:txBody>
      </p:sp>
      <p:sp>
        <p:nvSpPr>
          <p:cNvPr id="13" name="Rectangle 12">
            <a:extLst>
              <a:ext uri="{FF2B5EF4-FFF2-40B4-BE49-F238E27FC236}">
                <a16:creationId xmlns:a16="http://schemas.microsoft.com/office/drawing/2014/main" id="{2D6ADD26-335B-544E-A791-0EB9B95F0F88}"/>
              </a:ext>
            </a:extLst>
          </p:cNvPr>
          <p:cNvSpPr/>
          <p:nvPr/>
        </p:nvSpPr>
        <p:spPr>
          <a:xfrm>
            <a:off x="9251576" y="2151526"/>
            <a:ext cx="774551" cy="71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4" name="Rectangle 13">
            <a:extLst>
              <a:ext uri="{FF2B5EF4-FFF2-40B4-BE49-F238E27FC236}">
                <a16:creationId xmlns:a16="http://schemas.microsoft.com/office/drawing/2014/main" id="{8377B2CB-A14F-7647-90C7-D2F4420145D2}"/>
              </a:ext>
            </a:extLst>
          </p:cNvPr>
          <p:cNvSpPr/>
          <p:nvPr/>
        </p:nvSpPr>
        <p:spPr>
          <a:xfrm>
            <a:off x="10026127" y="2151525"/>
            <a:ext cx="774551" cy="71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0,3</a:t>
            </a:r>
          </a:p>
        </p:txBody>
      </p:sp>
      <p:sp>
        <p:nvSpPr>
          <p:cNvPr id="15" name="Rectangle 14">
            <a:extLst>
              <a:ext uri="{FF2B5EF4-FFF2-40B4-BE49-F238E27FC236}">
                <a16:creationId xmlns:a16="http://schemas.microsoft.com/office/drawing/2014/main" id="{7522E31C-7749-0645-A684-DCADD3DD6178}"/>
              </a:ext>
            </a:extLst>
          </p:cNvPr>
          <p:cNvSpPr/>
          <p:nvPr/>
        </p:nvSpPr>
        <p:spPr>
          <a:xfrm>
            <a:off x="9251576" y="2861530"/>
            <a:ext cx="774551" cy="710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1,2</a:t>
            </a:r>
          </a:p>
        </p:txBody>
      </p:sp>
      <p:sp>
        <p:nvSpPr>
          <p:cNvPr id="16" name="Rectangle 15">
            <a:extLst>
              <a:ext uri="{FF2B5EF4-FFF2-40B4-BE49-F238E27FC236}">
                <a16:creationId xmlns:a16="http://schemas.microsoft.com/office/drawing/2014/main" id="{A6853174-E321-8D4C-89AB-018ADA3B694A}"/>
              </a:ext>
            </a:extLst>
          </p:cNvPr>
          <p:cNvSpPr/>
          <p:nvPr/>
        </p:nvSpPr>
        <p:spPr>
          <a:xfrm>
            <a:off x="10026126" y="2861530"/>
            <a:ext cx="774551" cy="7100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1,3</a:t>
            </a:r>
          </a:p>
        </p:txBody>
      </p:sp>
      <p:sp>
        <p:nvSpPr>
          <p:cNvPr id="17" name="Rectangle 16">
            <a:extLst>
              <a:ext uri="{FF2B5EF4-FFF2-40B4-BE49-F238E27FC236}">
                <a16:creationId xmlns:a16="http://schemas.microsoft.com/office/drawing/2014/main" id="{387ACEE7-A2F6-D948-AB44-FB7F5DA47714}"/>
              </a:ext>
            </a:extLst>
          </p:cNvPr>
          <p:cNvSpPr/>
          <p:nvPr/>
        </p:nvSpPr>
        <p:spPr>
          <a:xfrm>
            <a:off x="9251575" y="3571537"/>
            <a:ext cx="774551" cy="710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18" name="Rectangle 17">
            <a:extLst>
              <a:ext uri="{FF2B5EF4-FFF2-40B4-BE49-F238E27FC236}">
                <a16:creationId xmlns:a16="http://schemas.microsoft.com/office/drawing/2014/main" id="{14DA06FB-82C0-B24B-858E-FC6EDBA48007}"/>
              </a:ext>
            </a:extLst>
          </p:cNvPr>
          <p:cNvSpPr/>
          <p:nvPr/>
        </p:nvSpPr>
        <p:spPr>
          <a:xfrm>
            <a:off x="10026126" y="3571536"/>
            <a:ext cx="774551" cy="71000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2,3</a:t>
            </a:r>
          </a:p>
        </p:txBody>
      </p:sp>
      <p:sp>
        <p:nvSpPr>
          <p:cNvPr id="19" name="Rectangle 18">
            <a:extLst>
              <a:ext uri="{FF2B5EF4-FFF2-40B4-BE49-F238E27FC236}">
                <a16:creationId xmlns:a16="http://schemas.microsoft.com/office/drawing/2014/main" id="{E5866E09-2982-754B-B23B-E09E92980CE6}"/>
              </a:ext>
            </a:extLst>
          </p:cNvPr>
          <p:cNvSpPr/>
          <p:nvPr/>
        </p:nvSpPr>
        <p:spPr>
          <a:xfrm>
            <a:off x="9251575" y="4281541"/>
            <a:ext cx="774551" cy="7100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2,3</a:t>
            </a:r>
          </a:p>
        </p:txBody>
      </p:sp>
      <p:sp>
        <p:nvSpPr>
          <p:cNvPr id="20" name="Rectangle 19">
            <a:extLst>
              <a:ext uri="{FF2B5EF4-FFF2-40B4-BE49-F238E27FC236}">
                <a16:creationId xmlns:a16="http://schemas.microsoft.com/office/drawing/2014/main" id="{FAD4A8A4-A091-914A-9D1A-98979A6E529B}"/>
              </a:ext>
            </a:extLst>
          </p:cNvPr>
          <p:cNvSpPr/>
          <p:nvPr/>
        </p:nvSpPr>
        <p:spPr>
          <a:xfrm>
            <a:off x="10026125" y="4281541"/>
            <a:ext cx="774551" cy="7100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3,3</a:t>
            </a:r>
          </a:p>
        </p:txBody>
      </p:sp>
    </p:spTree>
    <p:extLst>
      <p:ext uri="{BB962C8B-B14F-4D97-AF65-F5344CB8AC3E}">
        <p14:creationId xmlns:p14="http://schemas.microsoft.com/office/powerpoint/2010/main" val="76412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3029</TotalTime>
  <Words>758</Words>
  <Application>Microsoft Macintosh PowerPoint</Application>
  <PresentationFormat>Widescreen</PresentationFormat>
  <Paragraphs>166</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Code structure</vt:lpstr>
      <vt:lpstr>PowerPoint Presentation</vt:lpstr>
      <vt:lpstr>CMAKE structure</vt:lpstr>
      <vt:lpstr>Communicators</vt:lpstr>
      <vt:lpstr>Tile</vt:lpstr>
      <vt:lpstr>Tile operations</vt:lpstr>
      <vt:lpstr>Tile wrapper, distributed matrix of futures, MatrixRead and MatrixRW</vt:lpstr>
      <vt:lpstr>Cholesky</vt:lpstr>
      <vt:lpstr>How the matrix of future works</vt:lpstr>
      <vt:lpstr>Example operator() orange rank:</vt:lpstr>
      <vt:lpstr>Example read() orange rank:</vt:lpstr>
      <vt:lpstr>MatrixRead</vt:lpstr>
      <vt:lpstr>MatrixRW</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Raffaele</dc:creator>
  <cp:lastModifiedBy>Raffaele</cp:lastModifiedBy>
  <cp:revision>35</cp:revision>
  <cp:lastPrinted>2019-09-11T11:19:49Z</cp:lastPrinted>
  <dcterms:created xsi:type="dcterms:W3CDTF">2019-07-22T09:39:16Z</dcterms:created>
  <dcterms:modified xsi:type="dcterms:W3CDTF">2019-09-11T11:37:47Z</dcterms:modified>
</cp:coreProperties>
</file>