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7" r:id="rId3"/>
    <p:sldId id="256" r:id="rId4"/>
    <p:sldId id="258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A2D7-AE1A-7047-A601-88F5C15B2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2C13A6-B02D-0742-A112-734CA87C0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4B70D-D400-1146-A997-F69D87835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6DF3-A641-B846-B3EA-AE95BED74287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5329F-F9F3-3F48-A8C8-038778E29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31FF9-F294-6249-A2EE-7ECEA7B4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CEFC-F5CF-5345-B331-D2F8A33B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9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F3675-53CA-8B4D-9573-8A425C1FE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94E346-861F-224E-8906-A294C7344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F9A57-2AC3-4341-9C7D-88F4CF940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6DF3-A641-B846-B3EA-AE95BED74287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DE737-1891-6F41-982C-6B078676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F3CBB-8C6A-1746-B89C-3B075C82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CEFC-F5CF-5345-B331-D2F8A33B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8D537D-2D7E-B641-86C6-560CC3E59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0DE1F-71B1-0847-A808-CC2B24F52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3F09E-EB0F-BC44-851B-921A9476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6DF3-A641-B846-B3EA-AE95BED74287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D3FFB-97E1-9446-AD33-559E08AC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21B55-D594-E24D-B6F8-EA594BAF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CEFC-F5CF-5345-B331-D2F8A33B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80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1D6F-993B-9C4F-9C1B-BD656ED40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BF7FF-E095-3246-8FC1-814C323BC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4D1C2-5642-4044-86FD-87FCC20FF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6DF3-A641-B846-B3EA-AE95BED74287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E1F12-2A46-F249-9339-EC6CB3D5D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04A47-13A0-3245-9ED3-FAA7A9E7B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CEFC-F5CF-5345-B331-D2F8A33B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8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3E32-5421-2C4A-A5C3-C71862BCC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87DB5-FC1D-CB4A-BE48-A460C039D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444FF-0020-3E4C-AAE5-FA3D039D8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6DF3-A641-B846-B3EA-AE95BED74287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8447A-AE17-B144-AC5C-568A794C8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07E6D-B0A1-3744-AA9B-7D60FE656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CEFC-F5CF-5345-B331-D2F8A33B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16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9F5D-727F-634D-9E4D-680E6809A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88081-FB5A-F54E-995A-517A95759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6930E-844A-BB4D-86BB-EE4AA76C2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89142-8803-0B44-B5EC-E303220D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6DF3-A641-B846-B3EA-AE95BED74287}" type="datetimeFigureOut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6B3F0-987C-764E-A5C6-56CD86A8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3832A-B366-CE46-B029-3CD357A8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CEFC-F5CF-5345-B331-D2F8A33B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2F0D-B51E-1242-8E27-5E4461ED2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A9C8A-E4E3-3145-BF6C-04EDA75F4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216F7-0A02-9C46-8BF7-AE00658C5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3066C-0138-654E-9864-CFCB73830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EB079E-4C76-5E4C-A852-4F4ACE872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EC2A7-3465-B04A-97B2-B26D34CB6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6DF3-A641-B846-B3EA-AE95BED74287}" type="datetimeFigureOut">
              <a:rPr lang="en-US" smtClean="0"/>
              <a:t>7/22/19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41908C-7E28-154C-B78B-3ECF9A06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9864B8-4475-C240-8270-12D6372C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CEFC-F5CF-5345-B331-D2F8A33B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2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5D9EA-7E8C-F142-A7C8-567CA508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FABF1F-BB11-F74D-A83E-75B6982FC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6DF3-A641-B846-B3EA-AE95BED74287}" type="datetimeFigureOut">
              <a:rPr lang="en-US" smtClean="0"/>
              <a:t>7/22/19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F2035-B4E9-6D49-8A77-A58E696C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873C4-8EC3-1C47-8F38-4C29E1F8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CEFC-F5CF-5345-B331-D2F8A33B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2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7A877F-D892-3546-9C9F-5B9E61421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6DF3-A641-B846-B3EA-AE95BED74287}" type="datetimeFigureOut">
              <a:rPr lang="en-US" smtClean="0"/>
              <a:t>7/22/19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97E1B-C758-3B4C-BD15-E3A949139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5F726-3EE5-D942-BBB3-D0914906A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CEFC-F5CF-5345-B331-D2F8A33B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1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7440A-A668-B649-8F81-5EBA254C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DC3DB-5395-C749-A52A-25EA69DA4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F5523-5BF4-EF4A-865B-C2B654DFC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C90A8-5AB7-7145-8B6E-196C3E967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6DF3-A641-B846-B3EA-AE95BED74287}" type="datetimeFigureOut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3DE67-36C9-234A-8D93-F3BA30FAC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8FC86-7F71-BB42-98D2-C61481363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CEFC-F5CF-5345-B331-D2F8A33B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0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8226-3858-AD42-987D-947B72FCE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EC7E2B-7F03-3144-85E7-8017E7BDE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6AA56-A245-004F-A2B2-97E21426E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8CB65-D192-B047-BA1D-EBCDC40AC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6DF3-A641-B846-B3EA-AE95BED74287}" type="datetimeFigureOut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C8BC6-56C1-FA46-A833-7FD11C566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515A5-B268-EE4F-B575-2C8A9EE3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CEFC-F5CF-5345-B331-D2F8A33B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7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5C5008-DD7D-3A4F-B3F5-F1C196DBD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9377C-643A-594E-999F-683907DA3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D6947-9E2E-A045-A045-7BAB153BF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6DF3-A641-B846-B3EA-AE95BED74287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1EB4D-1CED-574C-ABD9-6F0EB9C55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D9685-EFF3-7249-949A-D495E3609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5CEFC-F5CF-5345-B331-D2F8A33B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21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84E7-5D9E-9346-833F-A4072593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18DC1-47FE-BA47-8D29-43C988349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start in the “refactoring” branch in the current repository.</a:t>
            </a:r>
            <a:br>
              <a:rPr lang="en-US" dirty="0"/>
            </a:br>
            <a:r>
              <a:rPr lang="en-US" dirty="0"/>
              <a:t>This branch will be moved to a new repo next month.</a:t>
            </a:r>
          </a:p>
          <a:p>
            <a:endParaRPr lang="en-US" dirty="0"/>
          </a:p>
          <a:p>
            <a:r>
              <a:rPr lang="en-US" dirty="0"/>
              <a:t>See Coding style (</a:t>
            </a:r>
            <a:r>
              <a:rPr lang="en-US" dirty="0" err="1"/>
              <a:t>coding.md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Use clang-format (only version 8) with the given .clang-format file</a:t>
            </a:r>
          </a:p>
          <a:p>
            <a:pPr lvl="1"/>
            <a:endParaRPr lang="en-US" dirty="0"/>
          </a:p>
          <a:p>
            <a:r>
              <a:rPr lang="en-US" dirty="0"/>
              <a:t>Class names are indicative, feel free to use better options.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197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1B6C6E0-6D3C-1043-9968-EB800F818D8C}"/>
              </a:ext>
            </a:extLst>
          </p:cNvPr>
          <p:cNvSpPr/>
          <p:nvPr/>
        </p:nvSpPr>
        <p:spPr>
          <a:xfrm>
            <a:off x="7655963" y="4983479"/>
            <a:ext cx="1097279" cy="5486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Tile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308D4CD-D92B-FA41-BFD5-D029AC29A548}"/>
              </a:ext>
            </a:extLst>
          </p:cNvPr>
          <p:cNvSpPr/>
          <p:nvPr/>
        </p:nvSpPr>
        <p:spPr>
          <a:xfrm>
            <a:off x="3067828" y="4434841"/>
            <a:ext cx="2568386" cy="5486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2D grid communicator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9E6398F-8A3C-5E4B-98E2-AA00F3B22920}"/>
              </a:ext>
            </a:extLst>
          </p:cNvPr>
          <p:cNvSpPr/>
          <p:nvPr/>
        </p:nvSpPr>
        <p:spPr>
          <a:xfrm>
            <a:off x="3067828" y="4983482"/>
            <a:ext cx="2568386" cy="54864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1D communicator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B40EDD4-8186-BD4E-98A8-7118BA9D1695}"/>
              </a:ext>
            </a:extLst>
          </p:cNvPr>
          <p:cNvSpPr/>
          <p:nvPr/>
        </p:nvSpPr>
        <p:spPr>
          <a:xfrm>
            <a:off x="7006075" y="3891794"/>
            <a:ext cx="1645919" cy="5486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Tile Wrapper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0ED708-59FC-AA4D-9FFC-6A2EFF38F6E7}"/>
              </a:ext>
            </a:extLst>
          </p:cNvPr>
          <p:cNvSpPr/>
          <p:nvPr/>
        </p:nvSpPr>
        <p:spPr>
          <a:xfrm>
            <a:off x="2738374" y="6080762"/>
            <a:ext cx="1871831" cy="548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77BA5CD-6922-6649-9820-B6C35E1407C5}"/>
              </a:ext>
            </a:extLst>
          </p:cNvPr>
          <p:cNvSpPr/>
          <p:nvPr/>
        </p:nvSpPr>
        <p:spPr>
          <a:xfrm>
            <a:off x="5471488" y="6080757"/>
            <a:ext cx="1871831" cy="548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HPX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5188C33-3913-8F4D-8CB4-C1C818655955}"/>
              </a:ext>
            </a:extLst>
          </p:cNvPr>
          <p:cNvSpPr/>
          <p:nvPr/>
        </p:nvSpPr>
        <p:spPr>
          <a:xfrm>
            <a:off x="8258888" y="6080750"/>
            <a:ext cx="1871831" cy="548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BLAS / LAPACK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650BEC3-1374-0D45-ACDF-A9E67C70F31D}"/>
              </a:ext>
            </a:extLst>
          </p:cNvPr>
          <p:cNvSpPr/>
          <p:nvPr/>
        </p:nvSpPr>
        <p:spPr>
          <a:xfrm>
            <a:off x="345588" y="6080761"/>
            <a:ext cx="1871831" cy="548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GTEST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35F533-2500-8644-A9F7-5BCF21B8DC09}"/>
              </a:ext>
            </a:extLst>
          </p:cNvPr>
          <p:cNvCxnSpPr>
            <a:stCxn id="9" idx="2"/>
            <a:endCxn id="4" idx="0"/>
          </p:cNvCxnSpPr>
          <p:nvPr/>
        </p:nvCxnSpPr>
        <p:spPr>
          <a:xfrm>
            <a:off x="7829035" y="4440433"/>
            <a:ext cx="375568" cy="54304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5560A2-0DCD-8A42-91D4-A595BD9FD572}"/>
              </a:ext>
            </a:extLst>
          </p:cNvPr>
          <p:cNvCxnSpPr>
            <a:cxnSpLocks/>
          </p:cNvCxnSpPr>
          <p:nvPr/>
        </p:nvCxnSpPr>
        <p:spPr>
          <a:xfrm flipH="1">
            <a:off x="6756468" y="4434830"/>
            <a:ext cx="741833" cy="1645921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D586DA3-D2BF-AF47-A16C-E307B2942F8E}"/>
              </a:ext>
            </a:extLst>
          </p:cNvPr>
          <p:cNvSpPr/>
          <p:nvPr/>
        </p:nvSpPr>
        <p:spPr>
          <a:xfrm>
            <a:off x="5983146" y="2788921"/>
            <a:ext cx="2463500" cy="5486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 matrix of futures of tiles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08D1FDF-95C7-C848-BAFE-950CD46623F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801195" y="3337778"/>
            <a:ext cx="27840" cy="55401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EF6489-FBE6-4E4B-BBD2-6E6448350C70}"/>
              </a:ext>
            </a:extLst>
          </p:cNvPr>
          <p:cNvCxnSpPr>
            <a:cxnSpLocks/>
          </p:cNvCxnSpPr>
          <p:nvPr/>
        </p:nvCxnSpPr>
        <p:spPr>
          <a:xfrm flipH="1">
            <a:off x="5129402" y="3337560"/>
            <a:ext cx="1057473" cy="108899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0935503-360D-3C4E-B048-0870E08898F9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6407404" y="3337560"/>
            <a:ext cx="220421" cy="2743197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AE9CAC6-1BBF-7A49-A3B2-36743D438377}"/>
              </a:ext>
            </a:extLst>
          </p:cNvPr>
          <p:cNvSpPr/>
          <p:nvPr/>
        </p:nvSpPr>
        <p:spPr>
          <a:xfrm>
            <a:off x="5138672" y="1686272"/>
            <a:ext cx="4346092" cy="5486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Cholesky fact.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D26C9EA-03A4-1A44-8E9C-CDD4BFA68689}"/>
              </a:ext>
            </a:extLst>
          </p:cNvPr>
          <p:cNvCxnSpPr>
            <a:cxnSpLocks/>
          </p:cNvCxnSpPr>
          <p:nvPr/>
        </p:nvCxnSpPr>
        <p:spPr>
          <a:xfrm>
            <a:off x="5610330" y="2251479"/>
            <a:ext cx="576544" cy="38292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495C0BC-9089-904D-B097-1515345B86CD}"/>
              </a:ext>
            </a:extLst>
          </p:cNvPr>
          <p:cNvCxnSpPr>
            <a:cxnSpLocks/>
          </p:cNvCxnSpPr>
          <p:nvPr/>
        </p:nvCxnSpPr>
        <p:spPr>
          <a:xfrm>
            <a:off x="7093594" y="2251479"/>
            <a:ext cx="1" cy="53206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0B643F2-9388-4C4D-8A7A-73893945D0C5}"/>
              </a:ext>
            </a:extLst>
          </p:cNvPr>
          <p:cNvCxnSpPr>
            <a:cxnSpLocks/>
            <a:stCxn id="39" idx="2"/>
            <a:endCxn id="35" idx="0"/>
          </p:cNvCxnSpPr>
          <p:nvPr/>
        </p:nvCxnSpPr>
        <p:spPr>
          <a:xfrm>
            <a:off x="10579578" y="3891794"/>
            <a:ext cx="92248" cy="109168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91502EB-A1EF-2E47-BCFD-C1A1C6122485}"/>
              </a:ext>
            </a:extLst>
          </p:cNvPr>
          <p:cNvCxnSpPr>
            <a:cxnSpLocks/>
          </p:cNvCxnSpPr>
          <p:nvPr/>
        </p:nvCxnSpPr>
        <p:spPr>
          <a:xfrm flipH="1">
            <a:off x="4744343" y="2251479"/>
            <a:ext cx="619514" cy="218336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695ACC4-FBBF-D949-A7F2-AA3AE6152608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164573" y="5532123"/>
            <a:ext cx="187448" cy="548634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907B7E1-13CA-094F-9396-ABF5AA0AB646}"/>
              </a:ext>
            </a:extLst>
          </p:cNvPr>
          <p:cNvCxnSpPr>
            <a:cxnSpLocks/>
          </p:cNvCxnSpPr>
          <p:nvPr/>
        </p:nvCxnSpPr>
        <p:spPr>
          <a:xfrm flipH="1">
            <a:off x="8575289" y="2251479"/>
            <a:ext cx="450926" cy="273200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F219CED-0460-164C-810E-9F6B31DF0911}"/>
              </a:ext>
            </a:extLst>
          </p:cNvPr>
          <p:cNvCxnSpPr>
            <a:cxnSpLocks/>
          </p:cNvCxnSpPr>
          <p:nvPr/>
        </p:nvCxnSpPr>
        <p:spPr>
          <a:xfrm flipH="1">
            <a:off x="8468779" y="2234911"/>
            <a:ext cx="151505" cy="1656883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088A25EF-6173-BC4B-91B3-3746EED8E17C}"/>
              </a:ext>
            </a:extLst>
          </p:cNvPr>
          <p:cNvSpPr/>
          <p:nvPr/>
        </p:nvSpPr>
        <p:spPr>
          <a:xfrm>
            <a:off x="3129192" y="250120"/>
            <a:ext cx="2258209" cy="5486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Miniapp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CF21696-785E-2743-B62A-582523619DDF}"/>
              </a:ext>
            </a:extLst>
          </p:cNvPr>
          <p:cNvCxnSpPr>
            <a:cxnSpLocks/>
          </p:cNvCxnSpPr>
          <p:nvPr/>
        </p:nvCxnSpPr>
        <p:spPr>
          <a:xfrm>
            <a:off x="4759237" y="815327"/>
            <a:ext cx="1868588" cy="884596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3994A0D-88B5-2040-A8AB-2E708D65A1C0}"/>
              </a:ext>
            </a:extLst>
          </p:cNvPr>
          <p:cNvCxnSpPr>
            <a:cxnSpLocks/>
          </p:cNvCxnSpPr>
          <p:nvPr/>
        </p:nvCxnSpPr>
        <p:spPr>
          <a:xfrm flipH="1">
            <a:off x="3750939" y="815327"/>
            <a:ext cx="34039" cy="3619503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5A41EC68-D72A-9041-AFA2-E6761697086C}"/>
              </a:ext>
            </a:extLst>
          </p:cNvPr>
          <p:cNvSpPr/>
          <p:nvPr/>
        </p:nvSpPr>
        <p:spPr>
          <a:xfrm>
            <a:off x="462192" y="250120"/>
            <a:ext cx="1590338" cy="54863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Unit tests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03E2E6B-0D3B-8343-9DB4-6C1BC9A3CA95}"/>
              </a:ext>
            </a:extLst>
          </p:cNvPr>
          <p:cNvCxnSpPr>
            <a:cxnSpLocks/>
            <a:stCxn id="116" idx="2"/>
            <a:endCxn id="13" idx="0"/>
          </p:cNvCxnSpPr>
          <p:nvPr/>
        </p:nvCxnSpPr>
        <p:spPr>
          <a:xfrm>
            <a:off x="1257361" y="798759"/>
            <a:ext cx="24143" cy="528200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9FB4AE7-2097-164B-B686-850EDA6C458D}"/>
              </a:ext>
            </a:extLst>
          </p:cNvPr>
          <p:cNvCxnSpPr>
            <a:cxnSpLocks/>
          </p:cNvCxnSpPr>
          <p:nvPr/>
        </p:nvCxnSpPr>
        <p:spPr>
          <a:xfrm>
            <a:off x="1548480" y="798759"/>
            <a:ext cx="214489" cy="81269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635AA91-1D49-1947-8297-81435F7A3E8A}"/>
              </a:ext>
            </a:extLst>
          </p:cNvPr>
          <p:cNvCxnSpPr>
            <a:cxnSpLocks/>
          </p:cNvCxnSpPr>
          <p:nvPr/>
        </p:nvCxnSpPr>
        <p:spPr>
          <a:xfrm>
            <a:off x="1548480" y="798759"/>
            <a:ext cx="431566" cy="70731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420C8EE-E465-364B-832E-A335435DDB05}"/>
              </a:ext>
            </a:extLst>
          </p:cNvPr>
          <p:cNvCxnSpPr>
            <a:cxnSpLocks/>
          </p:cNvCxnSpPr>
          <p:nvPr/>
        </p:nvCxnSpPr>
        <p:spPr>
          <a:xfrm>
            <a:off x="1591261" y="851448"/>
            <a:ext cx="565153" cy="49595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B158725-F6AE-154D-93BD-764576B819D8}"/>
              </a:ext>
            </a:extLst>
          </p:cNvPr>
          <p:cNvCxnSpPr>
            <a:cxnSpLocks/>
          </p:cNvCxnSpPr>
          <p:nvPr/>
        </p:nvCxnSpPr>
        <p:spPr>
          <a:xfrm>
            <a:off x="1588931" y="798759"/>
            <a:ext cx="700872" cy="35365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F986FE2-37D9-994E-984B-D843550FCB7C}"/>
              </a:ext>
            </a:extLst>
          </p:cNvPr>
          <p:cNvCxnSpPr>
            <a:cxnSpLocks/>
          </p:cNvCxnSpPr>
          <p:nvPr/>
        </p:nvCxnSpPr>
        <p:spPr>
          <a:xfrm>
            <a:off x="1547753" y="798759"/>
            <a:ext cx="814534" cy="17682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DD0AA87-795B-6A46-978F-87EB6217FD7A}"/>
              </a:ext>
            </a:extLst>
          </p:cNvPr>
          <p:cNvCxnSpPr>
            <a:cxnSpLocks/>
            <a:stCxn id="95" idx="2"/>
          </p:cNvCxnSpPr>
          <p:nvPr/>
        </p:nvCxnSpPr>
        <p:spPr>
          <a:xfrm>
            <a:off x="4258297" y="798759"/>
            <a:ext cx="1923133" cy="1984786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6F1AA77-569C-8947-969C-D9A7BC4AED9D}"/>
              </a:ext>
            </a:extLst>
          </p:cNvPr>
          <p:cNvSpPr/>
          <p:nvPr/>
        </p:nvSpPr>
        <p:spPr>
          <a:xfrm>
            <a:off x="9735910" y="4983479"/>
            <a:ext cx="1871831" cy="548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BLASpp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LAPACKpp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27AA6318-A5A8-244C-AF4E-345B6C3AA9D5}"/>
              </a:ext>
            </a:extLst>
          </p:cNvPr>
          <p:cNvSpPr/>
          <p:nvPr/>
        </p:nvSpPr>
        <p:spPr>
          <a:xfrm>
            <a:off x="10234704" y="6080750"/>
            <a:ext cx="1871831" cy="548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CUBLAS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2E64062-FA63-7F4E-8818-FF585BCC134E}"/>
              </a:ext>
            </a:extLst>
          </p:cNvPr>
          <p:cNvSpPr/>
          <p:nvPr/>
        </p:nvSpPr>
        <p:spPr>
          <a:xfrm>
            <a:off x="9669989" y="3343155"/>
            <a:ext cx="1819178" cy="54863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Tile operations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1F89205-C41E-AB4D-86EF-64CC5296DA50}"/>
              </a:ext>
            </a:extLst>
          </p:cNvPr>
          <p:cNvCxnSpPr>
            <a:cxnSpLocks/>
          </p:cNvCxnSpPr>
          <p:nvPr/>
        </p:nvCxnSpPr>
        <p:spPr>
          <a:xfrm flipH="1">
            <a:off x="8671671" y="3891794"/>
            <a:ext cx="1337212" cy="109168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865E2E5-127F-BF4B-B520-F89A59B4A82A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9260028" y="2251479"/>
            <a:ext cx="1319550" cy="109167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4FD440-7B6E-BB47-AFA4-F53724A31C82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10671826" y="5532119"/>
            <a:ext cx="498794" cy="54863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6F282E2-0001-6149-8F02-9FBB2B4904D6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9194804" y="5532118"/>
            <a:ext cx="1039900" cy="54863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70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A5DFD94-7CB3-5345-8025-CCF06C6FA21F}"/>
              </a:ext>
            </a:extLst>
          </p:cNvPr>
          <p:cNvSpPr/>
          <p:nvPr/>
        </p:nvSpPr>
        <p:spPr>
          <a:xfrm>
            <a:off x="5202218" y="2430304"/>
            <a:ext cx="1871831" cy="548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CMAKE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CBB86C4-C400-9744-B619-B9334E1AED3F}"/>
              </a:ext>
            </a:extLst>
          </p:cNvPr>
          <p:cNvSpPr/>
          <p:nvPr/>
        </p:nvSpPr>
        <p:spPr>
          <a:xfrm>
            <a:off x="458990" y="5090160"/>
            <a:ext cx="1871831" cy="548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MPI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B57FAED-9DE0-C943-8DE4-C87E8414A39D}"/>
              </a:ext>
            </a:extLst>
          </p:cNvPr>
          <p:cNvSpPr/>
          <p:nvPr/>
        </p:nvSpPr>
        <p:spPr>
          <a:xfrm>
            <a:off x="2832845" y="5090160"/>
            <a:ext cx="1871831" cy="548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HPX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C56EC6A-82E8-A249-B38D-52105F3A506D}"/>
              </a:ext>
            </a:extLst>
          </p:cNvPr>
          <p:cNvSpPr/>
          <p:nvPr/>
        </p:nvSpPr>
        <p:spPr>
          <a:xfrm>
            <a:off x="5206700" y="5090160"/>
            <a:ext cx="1871831" cy="548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BLAS / LAPACK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3048F6C-4821-2445-99B5-1D8EE7C110CE}"/>
              </a:ext>
            </a:extLst>
          </p:cNvPr>
          <p:cNvSpPr/>
          <p:nvPr/>
        </p:nvSpPr>
        <p:spPr>
          <a:xfrm>
            <a:off x="344915" y="3094155"/>
            <a:ext cx="1871831" cy="548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GTEST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4742FDF-7CEA-AA4F-ADFA-DB225D96D5D3}"/>
              </a:ext>
            </a:extLst>
          </p:cNvPr>
          <p:cNvSpPr/>
          <p:nvPr/>
        </p:nvSpPr>
        <p:spPr>
          <a:xfrm>
            <a:off x="9954410" y="3099989"/>
            <a:ext cx="1871831" cy="548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Doxygen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BC65F9-9514-4248-97B9-F321CCF47E4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1394906" y="2978944"/>
            <a:ext cx="3970022" cy="2111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7A9EE3-37EB-DC4C-83B0-E8A8614737B6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768761" y="2978944"/>
            <a:ext cx="1960135" cy="2111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8CB6BA-7A4A-564E-AC79-123E1A8F7C4F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480585" y="2977637"/>
            <a:ext cx="2080709" cy="21125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C5A3439-613A-D14A-A6AC-186B9AA274F6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1280831" y="2704624"/>
            <a:ext cx="3921387" cy="3895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BCF227A-783C-9C4F-B8AC-B2F8E5AFDD6A}"/>
              </a:ext>
            </a:extLst>
          </p:cNvPr>
          <p:cNvCxnSpPr>
            <a:cxnSpLocks/>
            <a:stCxn id="4" idx="3"/>
            <a:endCxn id="9" idx="0"/>
          </p:cNvCxnSpPr>
          <p:nvPr/>
        </p:nvCxnSpPr>
        <p:spPr>
          <a:xfrm>
            <a:off x="7074049" y="2704624"/>
            <a:ext cx="3816277" cy="3953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D23FEED-26EA-DD42-8163-1D41EF4950E4}"/>
              </a:ext>
            </a:extLst>
          </p:cNvPr>
          <p:cNvSpPr txBox="1"/>
          <p:nvPr/>
        </p:nvSpPr>
        <p:spPr>
          <a:xfrm>
            <a:off x="9954409" y="3744530"/>
            <a:ext cx="19906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build include</a:t>
            </a:r>
          </a:p>
          <a:p>
            <a:r>
              <a:rPr lang="en-US" dirty="0"/>
              <a:t>the documentation</a:t>
            </a:r>
          </a:p>
          <a:p>
            <a:r>
              <a:rPr lang="en-US" dirty="0"/>
              <a:t>as well.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50C878-94E9-F949-A4DB-F9783AE5B5A4}"/>
              </a:ext>
            </a:extLst>
          </p:cNvPr>
          <p:cNvSpPr txBox="1"/>
          <p:nvPr/>
        </p:nvSpPr>
        <p:spPr>
          <a:xfrm>
            <a:off x="309031" y="5873674"/>
            <a:ext cx="2193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if MPI wrapper</a:t>
            </a:r>
          </a:p>
          <a:p>
            <a:r>
              <a:rPr lang="en-US" dirty="0"/>
              <a:t>are used as compiler.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3B6C58-A890-2F40-A06D-6D70CACD8ED6}"/>
              </a:ext>
            </a:extLst>
          </p:cNvPr>
          <p:cNvSpPr txBox="1"/>
          <p:nvPr/>
        </p:nvSpPr>
        <p:spPr>
          <a:xfrm>
            <a:off x="2689233" y="5873674"/>
            <a:ext cx="2159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possible check that</a:t>
            </a:r>
          </a:p>
          <a:p>
            <a:r>
              <a:rPr lang="en-US" dirty="0"/>
              <a:t>”Networking” is off.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B18758-D474-1444-B359-3CB079910777}"/>
              </a:ext>
            </a:extLst>
          </p:cNvPr>
          <p:cNvSpPr txBox="1"/>
          <p:nvPr/>
        </p:nvSpPr>
        <p:spPr>
          <a:xfrm>
            <a:off x="4949884" y="5873673"/>
            <a:ext cx="238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 to DLA interface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D49CB0-1252-6444-BADA-6549778D7927}"/>
              </a:ext>
            </a:extLst>
          </p:cNvPr>
          <p:cNvSpPr txBox="1"/>
          <p:nvPr/>
        </p:nvSpPr>
        <p:spPr>
          <a:xfrm>
            <a:off x="133532" y="3743204"/>
            <a:ext cx="238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 to DLA interface</a:t>
            </a:r>
          </a:p>
        </p:txBody>
      </p:sp>
      <p:sp>
        <p:nvSpPr>
          <p:cNvPr id="40" name="Title 39">
            <a:extLst>
              <a:ext uri="{FF2B5EF4-FFF2-40B4-BE49-F238E27FC236}">
                <a16:creationId xmlns:a16="http://schemas.microsoft.com/office/drawing/2014/main" id="{F86FF90E-06D1-974A-8512-607871236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CMAKE structure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F038B6F-1D65-F64E-95A3-98BD7AB002CE}"/>
              </a:ext>
            </a:extLst>
          </p:cNvPr>
          <p:cNvSpPr/>
          <p:nvPr/>
        </p:nvSpPr>
        <p:spPr>
          <a:xfrm>
            <a:off x="7580554" y="5090160"/>
            <a:ext cx="1961479" cy="548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BLASpp</a:t>
            </a:r>
            <a:r>
              <a:rPr lang="en-US" sz="1600" dirty="0">
                <a:solidFill>
                  <a:schemeClr val="tx1"/>
                </a:solidFill>
              </a:rPr>
              <a:t> / </a:t>
            </a:r>
            <a:r>
              <a:rPr lang="en-US" sz="1600" dirty="0" err="1">
                <a:solidFill>
                  <a:schemeClr val="tx1"/>
                </a:solidFill>
              </a:rPr>
              <a:t>LAPACKpp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EAC1A48-4A8C-C843-AEB2-F1FFA499667D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138134" y="2978944"/>
            <a:ext cx="4482" cy="21112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23C5777-6A46-EA4B-9FD6-EE2505D558ED}"/>
              </a:ext>
            </a:extLst>
          </p:cNvPr>
          <p:cNvSpPr/>
          <p:nvPr/>
        </p:nvSpPr>
        <p:spPr>
          <a:xfrm>
            <a:off x="9954409" y="5091900"/>
            <a:ext cx="1871831" cy="548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CUDA / CUBLAS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8B6EAD6-4831-234F-8AC2-5FEDB30D22DF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894305" y="2977637"/>
            <a:ext cx="3996020" cy="21142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1F53271-0DD0-3A40-9C8D-45E27DB1EACF}"/>
              </a:ext>
            </a:extLst>
          </p:cNvPr>
          <p:cNvSpPr txBox="1"/>
          <p:nvPr/>
        </p:nvSpPr>
        <p:spPr>
          <a:xfrm>
            <a:off x="10198468" y="5873673"/>
            <a:ext cx="1383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Builds with</a:t>
            </a:r>
          </a:p>
          <a:p>
            <a:r>
              <a:rPr lang="en-US" dirty="0"/>
              <a:t>GPU support</a:t>
            </a:r>
          </a:p>
        </p:txBody>
      </p:sp>
    </p:spTree>
    <p:extLst>
      <p:ext uri="{BB962C8B-B14F-4D97-AF65-F5344CB8AC3E}">
        <p14:creationId xmlns:p14="http://schemas.microsoft.com/office/powerpoint/2010/main" val="2246758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84E7-5D9E-9346-833F-A4072593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18DC1-47FE-BA47-8D29-43C988349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2295"/>
          </a:xfrm>
        </p:spPr>
        <p:txBody>
          <a:bodyPr>
            <a:normAutofit/>
          </a:bodyPr>
          <a:lstStyle/>
          <a:p>
            <a:r>
              <a:rPr lang="en-US" dirty="0"/>
              <a:t>Changes </a:t>
            </a:r>
            <a:r>
              <a:rPr lang="en-US" dirty="0" err="1"/>
              <a:t>w.r.t</a:t>
            </a:r>
            <a:r>
              <a:rPr lang="en-US" dirty="0"/>
              <a:t>. prototype: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MPI_Comm_split</a:t>
            </a:r>
            <a:r>
              <a:rPr lang="en-US" dirty="0"/>
              <a:t> instead of MPI grid functions for 2d grids:</a:t>
            </a:r>
          </a:p>
          <a:p>
            <a:pPr lvl="2"/>
            <a:r>
              <a:rPr lang="en-US" dirty="0"/>
              <a:t>Compute row and col index </a:t>
            </a:r>
            <a:r>
              <a:rPr lang="en-US" dirty="0" err="1"/>
              <a:t>w.r.t</a:t>
            </a:r>
            <a:r>
              <a:rPr lang="en-US" dirty="0"/>
              <a:t>. the ordering (row/col major)</a:t>
            </a:r>
          </a:p>
          <a:p>
            <a:pPr lvl="2"/>
            <a:r>
              <a:rPr lang="en-US" dirty="0"/>
              <a:t>Create row comm. using </a:t>
            </a:r>
            <a:r>
              <a:rPr lang="en-US" dirty="0" err="1"/>
              <a:t>MPI_Comm_split</a:t>
            </a:r>
            <a:r>
              <a:rPr lang="en-US" dirty="0"/>
              <a:t> with color = row index and key = col index,</a:t>
            </a:r>
          </a:p>
          <a:p>
            <a:pPr lvl="2"/>
            <a:r>
              <a:rPr lang="en-US" dirty="0"/>
              <a:t>Create col comm. in a similar way.</a:t>
            </a:r>
          </a:p>
          <a:p>
            <a:r>
              <a:rPr lang="en-US" dirty="0"/>
              <a:t>Requirements:</a:t>
            </a:r>
          </a:p>
          <a:p>
            <a:pPr lvl="1"/>
            <a:r>
              <a:rPr lang="en-US" dirty="0"/>
              <a:t>Construction</a:t>
            </a:r>
          </a:p>
          <a:p>
            <a:pPr lvl="1"/>
            <a:r>
              <a:rPr lang="en-US" dirty="0"/>
              <a:t>Construction from existing MPI </a:t>
            </a:r>
            <a:r>
              <a:rPr lang="en-US" dirty="0" err="1"/>
              <a:t>comms</a:t>
            </a:r>
            <a:endParaRPr lang="en-US" dirty="0"/>
          </a:p>
          <a:p>
            <a:pPr lvl="1"/>
            <a:r>
              <a:rPr lang="en-US" dirty="0"/>
              <a:t>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1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DA647-CA60-274C-B904-34FBCCE9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821EF-D58B-C248-BC9B-BDF641D5F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Templated on type and device</a:t>
            </a:r>
          </a:p>
          <a:p>
            <a:r>
              <a:rPr lang="en-US" dirty="0"/>
              <a:t>Requirements:</a:t>
            </a:r>
          </a:p>
          <a:p>
            <a:pPr lvl="1"/>
            <a:r>
              <a:rPr lang="en-US" dirty="0"/>
              <a:t>Construction from (m, n, pointer, leading dimension)</a:t>
            </a:r>
          </a:p>
          <a:p>
            <a:pPr lvl="1"/>
            <a:r>
              <a:rPr lang="en-US" dirty="0"/>
              <a:t>Move constructor/ move assignment</a:t>
            </a:r>
          </a:p>
          <a:p>
            <a:pPr lvl="1"/>
            <a:r>
              <a:rPr lang="en-US" dirty="0"/>
              <a:t>Copy constructor / copy assignment (only if really needed)</a:t>
            </a:r>
          </a:p>
          <a:p>
            <a:pPr lvl="1"/>
            <a:r>
              <a:rPr lang="en-US" dirty="0"/>
              <a:t>Get pointer of (</a:t>
            </a:r>
            <a:r>
              <a:rPr lang="en-US" dirty="0" err="1"/>
              <a:t>i</a:t>
            </a:r>
            <a:r>
              <a:rPr lang="en-US" dirty="0"/>
              <a:t>, j) element</a:t>
            </a:r>
          </a:p>
          <a:p>
            <a:pPr lvl="1"/>
            <a:r>
              <a:rPr lang="en-US" dirty="0"/>
              <a:t>Get value of (</a:t>
            </a:r>
            <a:r>
              <a:rPr lang="en-US" dirty="0" err="1"/>
              <a:t>i</a:t>
            </a:r>
            <a:r>
              <a:rPr lang="en-US" dirty="0"/>
              <a:t>, j) element (operator())</a:t>
            </a:r>
          </a:p>
          <a:p>
            <a:pPr lvl="1"/>
            <a:r>
              <a:rPr lang="en-US" dirty="0"/>
              <a:t>Get size</a:t>
            </a:r>
          </a:p>
          <a:p>
            <a:pPr lvl="1"/>
            <a:r>
              <a:rPr lang="en-US" dirty="0"/>
              <a:t>Get leading dimension</a:t>
            </a:r>
          </a:p>
          <a:p>
            <a:pPr lvl="1"/>
            <a:r>
              <a:rPr lang="en-US" dirty="0"/>
              <a:t>tests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94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6E1B-CFC0-A24D-958F-D65F2216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D044E-D4C2-EF4B-8444-F9FF17EC2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</a:t>
            </a:r>
            <a:r>
              <a:rPr lang="en-US" dirty="0" err="1"/>
              <a:t>blas</a:t>
            </a:r>
            <a:r>
              <a:rPr lang="en-US" dirty="0"/>
              <a:t> operations with the correct pointers, sizes and leading dimensions of the involved tiles.</a:t>
            </a:r>
          </a:p>
          <a:p>
            <a:r>
              <a:rPr lang="en-US" dirty="0"/>
              <a:t>E.g. </a:t>
            </a:r>
            <a:r>
              <a:rPr lang="en-US" dirty="0" err="1"/>
              <a:t>gemm</a:t>
            </a:r>
            <a:r>
              <a:rPr lang="en-US" dirty="0"/>
              <a:t>(alpha, </a:t>
            </a:r>
            <a:r>
              <a:rPr lang="en-US" dirty="0" err="1"/>
              <a:t>tileA</a:t>
            </a:r>
            <a:r>
              <a:rPr lang="en-US" dirty="0"/>
              <a:t>, </a:t>
            </a:r>
            <a:r>
              <a:rPr lang="en-US" dirty="0" err="1"/>
              <a:t>tileB</a:t>
            </a:r>
            <a:r>
              <a:rPr lang="en-US" dirty="0"/>
              <a:t>, beta, </a:t>
            </a:r>
            <a:r>
              <a:rPr lang="en-US" dirty="0" err="1"/>
              <a:t>tileC</a:t>
            </a:r>
            <a:r>
              <a:rPr lang="en-US" dirty="0"/>
              <a:t>)</a:t>
            </a:r>
          </a:p>
          <a:p>
            <a:r>
              <a:rPr lang="en-US" dirty="0"/>
              <a:t>Operations:</a:t>
            </a:r>
          </a:p>
          <a:p>
            <a:pPr lvl="1"/>
            <a:r>
              <a:rPr lang="en-US" dirty="0" err="1"/>
              <a:t>gemm</a:t>
            </a:r>
            <a:endParaRPr lang="en-US" dirty="0"/>
          </a:p>
          <a:p>
            <a:pPr lvl="1"/>
            <a:r>
              <a:rPr lang="en-US" dirty="0" err="1"/>
              <a:t>trsm</a:t>
            </a:r>
            <a:endParaRPr lang="en-US" dirty="0"/>
          </a:p>
          <a:p>
            <a:pPr lvl="1"/>
            <a:r>
              <a:rPr lang="en-US" dirty="0"/>
              <a:t>Others as needed</a:t>
            </a:r>
          </a:p>
          <a:p>
            <a:pPr lvl="1"/>
            <a:r>
              <a:rPr lang="en-US" dirty="0"/>
              <a:t>tests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71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6E1B-CFC0-A24D-958F-D65F2216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Tile wrapper, distributed matrix of futures,</a:t>
            </a:r>
            <a:br>
              <a:rPr lang="en-US" dirty="0"/>
            </a:br>
            <a:r>
              <a:rPr lang="en-US" dirty="0" err="1"/>
              <a:t>MatrixRead</a:t>
            </a:r>
            <a:r>
              <a:rPr lang="en-US" dirty="0"/>
              <a:t> and </a:t>
            </a:r>
            <a:r>
              <a:rPr lang="en-US" dirty="0" err="1"/>
              <a:t>MatrixRW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D044E-D4C2-EF4B-8444-F9FF17EC2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m.h</a:t>
            </a:r>
            <a:r>
              <a:rPr lang="en-US" dirty="0"/>
              <a:t> for a 1D local example with single element tiles.</a:t>
            </a:r>
          </a:p>
          <a:p>
            <a:r>
              <a:rPr lang="en-US" dirty="0"/>
              <a:t>Dist. Matrix of futures requirements:</a:t>
            </a:r>
          </a:p>
          <a:p>
            <a:pPr lvl="1"/>
            <a:r>
              <a:rPr lang="en-US" dirty="0"/>
              <a:t>Constructor (allocates memory and created ready futures of tiles)</a:t>
            </a:r>
          </a:p>
          <a:p>
            <a:pPr lvl="1"/>
            <a:r>
              <a:rPr lang="en-US" dirty="0"/>
              <a:t>Constructor (for existing memory)</a:t>
            </a:r>
          </a:p>
          <a:p>
            <a:pPr lvl="1"/>
            <a:r>
              <a:rPr lang="en-US" dirty="0"/>
              <a:t>Move constructor / assignment</a:t>
            </a:r>
          </a:p>
          <a:p>
            <a:pPr lvl="1"/>
            <a:r>
              <a:rPr lang="en-US" dirty="0"/>
              <a:t>Operator(</a:t>
            </a:r>
            <a:r>
              <a:rPr lang="en-US" dirty="0" err="1"/>
              <a:t>tile_i</a:t>
            </a:r>
            <a:r>
              <a:rPr lang="en-US" dirty="0"/>
              <a:t>, </a:t>
            </a:r>
            <a:r>
              <a:rPr lang="en-US" dirty="0" err="1"/>
              <a:t>tile_j</a:t>
            </a:r>
            <a:r>
              <a:rPr lang="en-US" dirty="0"/>
              <a:t>)  (</a:t>
            </a:r>
            <a:r>
              <a:rPr lang="en-US" dirty="0" err="1"/>
              <a:t>tile_i</a:t>
            </a:r>
            <a:r>
              <a:rPr lang="en-US" dirty="0"/>
              <a:t> and </a:t>
            </a:r>
            <a:r>
              <a:rPr lang="en-US" dirty="0" err="1"/>
              <a:t>tile_j</a:t>
            </a:r>
            <a:r>
              <a:rPr lang="en-US" dirty="0"/>
              <a:t> are global tile indices)</a:t>
            </a:r>
          </a:p>
          <a:p>
            <a:pPr lvl="1"/>
            <a:r>
              <a:rPr lang="en-US" dirty="0"/>
              <a:t>Read(</a:t>
            </a:r>
            <a:r>
              <a:rPr lang="en-US" dirty="0" err="1"/>
              <a:t>tile_i</a:t>
            </a:r>
            <a:r>
              <a:rPr lang="en-US" dirty="0"/>
              <a:t>, </a:t>
            </a:r>
            <a:r>
              <a:rPr lang="en-US" dirty="0" err="1"/>
              <a:t>tile_j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tests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275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6E1B-CFC0-A24D-958F-D65F2216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Cholesky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D044E-D4C2-EF4B-8444-F9FF17EC2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 should be </a:t>
            </a:r>
            <a:r>
              <a:rPr lang="en-US" dirty="0" err="1"/>
              <a:t>MatrixRW</a:t>
            </a:r>
            <a:r>
              <a:rPr lang="en-US" dirty="0"/>
              <a:t>&amp;&amp;</a:t>
            </a:r>
          </a:p>
          <a:p>
            <a:endParaRPr lang="en-US" dirty="0"/>
          </a:p>
          <a:p>
            <a:r>
              <a:rPr lang="en-US" dirty="0"/>
              <a:t>Using read and operator() of </a:t>
            </a:r>
            <a:r>
              <a:rPr lang="en-US" dirty="0" err="1"/>
              <a:t>MatrixRW</a:t>
            </a:r>
            <a:r>
              <a:rPr lang="en-US" dirty="0"/>
              <a:t> the code should be simpler.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295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394</Words>
  <Application>Microsoft Macintosh PowerPoint</Application>
  <PresentationFormat>Widescreen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Code structure</vt:lpstr>
      <vt:lpstr>PowerPoint Presentation</vt:lpstr>
      <vt:lpstr>CMAKE structure</vt:lpstr>
      <vt:lpstr>Communicators</vt:lpstr>
      <vt:lpstr>Tile</vt:lpstr>
      <vt:lpstr>Tile operations</vt:lpstr>
      <vt:lpstr>Tile wrapper, distributed matrix of futures, MatrixRead and MatrixRW</vt:lpstr>
      <vt:lpstr>Cholesky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Raffaele</dc:creator>
  <cp:lastModifiedBy>Raffaele</cp:lastModifiedBy>
  <cp:revision>19</cp:revision>
  <cp:lastPrinted>2019-07-22T15:16:08Z</cp:lastPrinted>
  <dcterms:created xsi:type="dcterms:W3CDTF">2019-07-22T09:39:16Z</dcterms:created>
  <dcterms:modified xsi:type="dcterms:W3CDTF">2019-07-22T15:23:49Z</dcterms:modified>
</cp:coreProperties>
</file>