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43CEFF"/>
    <a:srgbClr val="FF3399"/>
    <a:srgbClr val="CC3399"/>
    <a:srgbClr val="70AC2E"/>
    <a:srgbClr val="C19FFF"/>
    <a:srgbClr val="CAB4EA"/>
    <a:srgbClr val="D3B5E9"/>
    <a:srgbClr val="D68B1C"/>
    <a:srgbClr val="FFE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834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AB0EE-D43B-49DA-99BF-84FD71B5D87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BDAD9-69D5-4C84-AB92-6309F777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0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24" y="5793640"/>
            <a:ext cx="5829300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724" y="7015281"/>
            <a:ext cx="4800600" cy="814427"/>
          </a:xfrm>
        </p:spPr>
        <p:txBody>
          <a:bodyPr>
            <a:normAutofit/>
          </a:bodyPr>
          <a:lstStyle>
            <a:lvl1pPr marL="0" indent="0" algn="l">
              <a:buNone/>
              <a:defRPr sz="1950">
                <a:solidFill>
                  <a:srgbClr val="43CEFF"/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5"/>
            <a:ext cx="41148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875" indent="0">
              <a:buNone/>
              <a:defRPr sz="900"/>
            </a:lvl2pPr>
            <a:lvl3pPr marL="685749" indent="0">
              <a:buNone/>
              <a:defRPr sz="750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3" indent="0">
              <a:buNone/>
              <a:defRPr sz="675"/>
            </a:lvl6pPr>
            <a:lvl7pPr marL="2057246" indent="0">
              <a:buNone/>
              <a:defRPr sz="675"/>
            </a:lvl7pPr>
            <a:lvl8pPr marL="2400120" indent="0">
              <a:buNone/>
              <a:defRPr sz="675"/>
            </a:lvl8pPr>
            <a:lvl9pPr marL="274299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90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90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24" y="1721507"/>
            <a:ext cx="6172200" cy="610820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24" y="2535933"/>
            <a:ext cx="6172200" cy="5021464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957" y="703477"/>
            <a:ext cx="5262146" cy="814427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957" y="1721509"/>
            <a:ext cx="5262146" cy="5700987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71"/>
            <a:ext cx="58293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4"/>
            <a:ext cx="5829300" cy="200024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5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5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53" y="1517901"/>
            <a:ext cx="6172200" cy="814427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53" y="2306936"/>
            <a:ext cx="3030141" cy="853016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875" indent="0">
              <a:buNone/>
              <a:defRPr sz="1500" b="1"/>
            </a:lvl2pPr>
            <a:lvl3pPr marL="685749" indent="0">
              <a:buNone/>
              <a:defRPr sz="135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53" y="3146753"/>
            <a:ext cx="3030141" cy="404674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7598" y="2306936"/>
            <a:ext cx="3031331" cy="853016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875" indent="0">
              <a:buNone/>
              <a:defRPr sz="1500" b="1"/>
            </a:lvl2pPr>
            <a:lvl3pPr marL="685749" indent="0">
              <a:buNone/>
              <a:defRPr sz="135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7598" y="3146753"/>
            <a:ext cx="3031331" cy="404674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5" y="364067"/>
            <a:ext cx="2256235" cy="15494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5" y="1913473"/>
            <a:ext cx="2256235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875" indent="0">
              <a:buNone/>
              <a:defRPr sz="900"/>
            </a:lvl2pPr>
            <a:lvl3pPr marL="685749" indent="0">
              <a:buNone/>
              <a:defRPr sz="750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3" indent="0">
              <a:buNone/>
              <a:defRPr sz="675"/>
            </a:lvl6pPr>
            <a:lvl7pPr marL="2057246" indent="0">
              <a:buNone/>
              <a:defRPr sz="675"/>
            </a:lvl7pPr>
            <a:lvl8pPr marL="2400120" indent="0">
              <a:buNone/>
              <a:defRPr sz="675"/>
            </a:lvl8pPr>
            <a:lvl9pPr marL="274299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40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40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40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685749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56" indent="-257156" algn="l" defTabSz="68574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defTabSz="68574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7" algn="l" defTabSz="6857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7" algn="l" defTabSz="685749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7" algn="l" defTabSz="68574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7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7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7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7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roup 257">
            <a:extLst>
              <a:ext uri="{FF2B5EF4-FFF2-40B4-BE49-F238E27FC236}">
                <a16:creationId xmlns:a16="http://schemas.microsoft.com/office/drawing/2014/main" id="{A6928E53-DB35-4C46-AC07-7B46D34CB3C8}"/>
              </a:ext>
            </a:extLst>
          </p:cNvPr>
          <p:cNvGrpSpPr/>
          <p:nvPr/>
        </p:nvGrpSpPr>
        <p:grpSpPr>
          <a:xfrm>
            <a:off x="-1" y="296260"/>
            <a:ext cx="6877759" cy="8847740"/>
            <a:chOff x="-1" y="296260"/>
            <a:chExt cx="6877759" cy="88477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D7B8F3-F610-44FD-BDAD-3B48E3044CA8}"/>
                </a:ext>
              </a:extLst>
            </p:cNvPr>
            <p:cNvSpPr txBox="1"/>
            <p:nvPr/>
          </p:nvSpPr>
          <p:spPr>
            <a:xfrm>
              <a:off x="222195" y="296260"/>
              <a:ext cx="38176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kern="1400" spc="-5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 Air travel the safest form of Transportation?</a:t>
              </a:r>
            </a:p>
          </p:txBody>
        </p:sp>
        <p:pic>
          <p:nvPicPr>
            <p:cNvPr id="33" name="Graphic 32" descr="Take Off with solid fill">
              <a:extLst>
                <a:ext uri="{FF2B5EF4-FFF2-40B4-BE49-F238E27FC236}">
                  <a16:creationId xmlns:a16="http://schemas.microsoft.com/office/drawing/2014/main" id="{A05C6AF3-93CD-40F7-816C-638AC6743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88881" y="627116"/>
              <a:ext cx="592744" cy="59274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7BED70-08CC-49D8-9653-973FD376E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1444370"/>
              <a:ext cx="6877759" cy="7699630"/>
            </a:xfrm>
            <a:prstGeom prst="rect">
              <a:avLst/>
            </a:prstGeom>
          </p:spPr>
        </p:pic>
        <p:pic>
          <p:nvPicPr>
            <p:cNvPr id="22" name="Picture 2" descr="India airlines course: Improving safety">
              <a:extLst>
                <a:ext uri="{FF2B5EF4-FFF2-40B4-BE49-F238E27FC236}">
                  <a16:creationId xmlns:a16="http://schemas.microsoft.com/office/drawing/2014/main" id="{896055A0-3DD1-453E-8988-390EE6666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978" y="4963691"/>
              <a:ext cx="1158195" cy="103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79" name="Group 2078">
              <a:extLst>
                <a:ext uri="{FF2B5EF4-FFF2-40B4-BE49-F238E27FC236}">
                  <a16:creationId xmlns:a16="http://schemas.microsoft.com/office/drawing/2014/main" id="{64AA6D9A-078F-4DBE-A404-AB4D886D1014}"/>
                </a:ext>
              </a:extLst>
            </p:cNvPr>
            <p:cNvGrpSpPr/>
            <p:nvPr/>
          </p:nvGrpSpPr>
          <p:grpSpPr>
            <a:xfrm>
              <a:off x="32346" y="1382544"/>
              <a:ext cx="2746748" cy="1140567"/>
              <a:chOff x="104622" y="1578005"/>
              <a:chExt cx="3935198" cy="141547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B8B15F8-4D50-4C2C-943A-2B33D49BA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22" y="2184873"/>
                <a:ext cx="3935198" cy="808603"/>
              </a:xfrm>
              <a:prstGeom prst="rect">
                <a:avLst/>
              </a:prstGeom>
            </p:spPr>
          </p:pic>
          <p:sp>
            <p:nvSpPr>
              <p:cNvPr id="2070" name="TextBox 2069">
                <a:extLst>
                  <a:ext uri="{FF2B5EF4-FFF2-40B4-BE49-F238E27FC236}">
                    <a16:creationId xmlns:a16="http://schemas.microsoft.com/office/drawing/2014/main" id="{96F8F6A0-5EA2-4B18-AC67-DBEC3646878A}"/>
                  </a:ext>
                </a:extLst>
              </p:cNvPr>
              <p:cNvSpPr txBox="1"/>
              <p:nvPr/>
            </p:nvSpPr>
            <p:spPr>
              <a:xfrm>
                <a:off x="1135281" y="1578005"/>
                <a:ext cx="2904539" cy="68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B050"/>
                    </a:solidFill>
                  </a:rPr>
                  <a:t>50.61%  </a:t>
                </a:r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Reduction in Fatalities</a:t>
                </a:r>
              </a:p>
              <a:p>
                <a:r>
                  <a:rPr lang="en-US" sz="1000" b="1" dirty="0">
                    <a:solidFill>
                      <a:srgbClr val="00B050"/>
                    </a:solidFill>
                  </a:rPr>
                  <a:t>42.53% </a:t>
                </a:r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Reduction in Incidents</a:t>
                </a:r>
              </a:p>
              <a:p>
                <a:r>
                  <a:rPr lang="en-US" sz="1000" b="1" dirty="0">
                    <a:solidFill>
                      <a:srgbClr val="00B050"/>
                    </a:solidFill>
                  </a:rPr>
                  <a:t>69.67% </a:t>
                </a:r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Reduction in Fatal Accidents.</a:t>
                </a:r>
              </a:p>
            </p:txBody>
          </p:sp>
          <p:pic>
            <p:nvPicPr>
              <p:cNvPr id="2076" name="Picture 2075">
                <a:extLst>
                  <a:ext uri="{FF2B5EF4-FFF2-40B4-BE49-F238E27FC236}">
                    <a16:creationId xmlns:a16="http://schemas.microsoft.com/office/drawing/2014/main" id="{25F0B09F-1D03-45DA-B813-9F3FF49E0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952" y="1753500"/>
                <a:ext cx="834708" cy="360505"/>
              </a:xfrm>
              <a:prstGeom prst="rect">
                <a:avLst/>
              </a:prstGeom>
            </p:spPr>
          </p:pic>
        </p:grpSp>
        <p:grpSp>
          <p:nvGrpSpPr>
            <p:cNvPr id="2085" name="Group 2084">
              <a:extLst>
                <a:ext uri="{FF2B5EF4-FFF2-40B4-BE49-F238E27FC236}">
                  <a16:creationId xmlns:a16="http://schemas.microsoft.com/office/drawing/2014/main" id="{C1AEB9B2-8603-4367-A9D4-0D5E3F432FB6}"/>
                </a:ext>
              </a:extLst>
            </p:cNvPr>
            <p:cNvGrpSpPr/>
            <p:nvPr/>
          </p:nvGrpSpPr>
          <p:grpSpPr>
            <a:xfrm>
              <a:off x="3625663" y="1652335"/>
              <a:ext cx="3083238" cy="2368934"/>
              <a:chOff x="3240766" y="2561382"/>
              <a:chExt cx="3458002" cy="2607363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9C3D20E-15CA-4EC8-AF85-C9E50738B7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7801"/>
              <a:stretch/>
            </p:blipFill>
            <p:spPr>
              <a:xfrm>
                <a:off x="3240766" y="3036288"/>
                <a:ext cx="3458002" cy="2132457"/>
              </a:xfrm>
              <a:prstGeom prst="rect">
                <a:avLst/>
              </a:prstGeom>
            </p:spPr>
          </p:pic>
          <p:pic>
            <p:nvPicPr>
              <p:cNvPr id="2083" name="Picture 2082">
                <a:extLst>
                  <a:ext uri="{FF2B5EF4-FFF2-40B4-BE49-F238E27FC236}">
                    <a16:creationId xmlns:a16="http://schemas.microsoft.com/office/drawing/2014/main" id="{B254A7BA-69E7-4B35-8C3E-39D787BFC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6394" y="2625229"/>
                <a:ext cx="697738" cy="429377"/>
              </a:xfrm>
              <a:prstGeom prst="rect">
                <a:avLst/>
              </a:prstGeom>
            </p:spPr>
          </p:pic>
          <p:sp>
            <p:nvSpPr>
              <p:cNvPr id="2084" name="TextBox 2083">
                <a:extLst>
                  <a:ext uri="{FF2B5EF4-FFF2-40B4-BE49-F238E27FC236}">
                    <a16:creationId xmlns:a16="http://schemas.microsoft.com/office/drawing/2014/main" id="{C823ECCC-E948-40FF-A398-46BFFCDA47CF}"/>
                  </a:ext>
                </a:extLst>
              </p:cNvPr>
              <p:cNvSpPr txBox="1"/>
              <p:nvPr/>
            </p:nvSpPr>
            <p:spPr>
              <a:xfrm>
                <a:off x="4169135" y="2561382"/>
                <a:ext cx="2529632" cy="456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In the years 2000-2014, </a:t>
                </a:r>
                <a:r>
                  <a:rPr lang="en-US" sz="1000" b="1" dirty="0">
                    <a:solidFill>
                      <a:srgbClr val="00B050"/>
                    </a:solidFill>
                  </a:rPr>
                  <a:t>fatal</a:t>
                </a:r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1000" b="1" dirty="0">
                    <a:solidFill>
                      <a:srgbClr val="00B050"/>
                    </a:solidFill>
                  </a:rPr>
                  <a:t>accidents has reduced dramatically </a:t>
                </a:r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in major airlines.</a:t>
                </a:r>
              </a:p>
            </p:txBody>
          </p:sp>
        </p:grpSp>
        <p:grpSp>
          <p:nvGrpSpPr>
            <p:cNvPr id="2092" name="Group 2091">
              <a:extLst>
                <a:ext uri="{FF2B5EF4-FFF2-40B4-BE49-F238E27FC236}">
                  <a16:creationId xmlns:a16="http://schemas.microsoft.com/office/drawing/2014/main" id="{410E630B-8FA2-413F-9F9F-B8522F0CF414}"/>
                </a:ext>
              </a:extLst>
            </p:cNvPr>
            <p:cNvGrpSpPr/>
            <p:nvPr/>
          </p:nvGrpSpPr>
          <p:grpSpPr>
            <a:xfrm>
              <a:off x="55042" y="3877676"/>
              <a:ext cx="2598611" cy="1644733"/>
              <a:chOff x="66864" y="3527079"/>
              <a:chExt cx="2598611" cy="1644733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756E468-6396-4D94-9DCF-473666DE2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9081" y="4029079"/>
                <a:ext cx="2338092" cy="1142733"/>
              </a:xfrm>
              <a:prstGeom prst="rect">
                <a:avLst/>
              </a:prstGeom>
            </p:spPr>
          </p:pic>
          <p:pic>
            <p:nvPicPr>
              <p:cNvPr id="2087" name="Picture 2086">
                <a:extLst>
                  <a:ext uri="{FF2B5EF4-FFF2-40B4-BE49-F238E27FC236}">
                    <a16:creationId xmlns:a16="http://schemas.microsoft.com/office/drawing/2014/main" id="{DFC87341-94EA-46A4-94BD-6BCF1C574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64" y="3576871"/>
                <a:ext cx="760699" cy="436888"/>
              </a:xfrm>
              <a:prstGeom prst="rect">
                <a:avLst/>
              </a:prstGeom>
            </p:spPr>
          </p:pic>
          <p:pic>
            <p:nvPicPr>
              <p:cNvPr id="2089" name="Picture 2088">
                <a:extLst>
                  <a:ext uri="{FF2B5EF4-FFF2-40B4-BE49-F238E27FC236}">
                    <a16:creationId xmlns:a16="http://schemas.microsoft.com/office/drawing/2014/main" id="{B128E1A4-C7F0-46EA-A85A-B12BBA9B0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14286" y="3539468"/>
                <a:ext cx="651189" cy="474291"/>
              </a:xfrm>
              <a:prstGeom prst="rect">
                <a:avLst/>
              </a:prstGeom>
            </p:spPr>
          </p:pic>
          <p:sp>
            <p:nvSpPr>
              <p:cNvPr id="2091" name="TextBox 2090">
                <a:extLst>
                  <a:ext uri="{FF2B5EF4-FFF2-40B4-BE49-F238E27FC236}">
                    <a16:creationId xmlns:a16="http://schemas.microsoft.com/office/drawing/2014/main" id="{5E1DD53B-29C0-43B1-865D-D7E1FB09345C}"/>
                  </a:ext>
                </a:extLst>
              </p:cNvPr>
              <p:cNvSpPr txBox="1"/>
              <p:nvPr/>
            </p:nvSpPr>
            <p:spPr>
              <a:xfrm>
                <a:off x="819409" y="3527079"/>
                <a:ext cx="12352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Automobile crashes are in </a:t>
                </a:r>
                <a:r>
                  <a:rPr lang="en-US" sz="1000" b="1" dirty="0">
                    <a:solidFill>
                      <a:srgbClr val="FF0000"/>
                    </a:solidFill>
                  </a:rPr>
                  <a:t>30K</a:t>
                </a:r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 vs airline crashes are </a:t>
                </a:r>
                <a:r>
                  <a:rPr lang="en-US" sz="1000" b="1" dirty="0">
                    <a:solidFill>
                      <a:srgbClr val="00B050"/>
                    </a:solidFill>
                  </a:rPr>
                  <a:t>300</a:t>
                </a:r>
              </a:p>
            </p:txBody>
          </p:sp>
        </p:grp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940DE1B9-DCB2-410D-ADA2-E90E06ED0D00}"/>
                </a:ext>
              </a:extLst>
            </p:cNvPr>
            <p:cNvCxnSpPr>
              <a:cxnSpLocks/>
              <a:stCxn id="12" idx="2"/>
              <a:endCxn id="16" idx="3"/>
            </p:cNvCxnSpPr>
            <p:nvPr/>
          </p:nvCxnSpPr>
          <p:spPr>
            <a:xfrm flipH="1">
              <a:off x="2575351" y="4021269"/>
              <a:ext cx="2591931" cy="929774"/>
            </a:xfrm>
            <a:prstGeom prst="straightConnector1">
              <a:avLst/>
            </a:prstGeom>
            <a:ln w="15875" cmpd="dbl">
              <a:solidFill>
                <a:schemeClr val="accent1">
                  <a:lumMod val="75000"/>
                </a:schemeClr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9BB21513-1520-4472-8CED-5FF7C23AB5C2}"/>
                </a:ext>
              </a:extLst>
            </p:cNvPr>
            <p:cNvCxnSpPr>
              <a:cxnSpLocks/>
              <a:stCxn id="10" idx="2"/>
              <a:endCxn id="2091" idx="0"/>
            </p:cNvCxnSpPr>
            <p:nvPr/>
          </p:nvCxnSpPr>
          <p:spPr>
            <a:xfrm>
              <a:off x="1405720" y="2523111"/>
              <a:ext cx="19490" cy="1354565"/>
            </a:xfrm>
            <a:prstGeom prst="straightConnector1">
              <a:avLst/>
            </a:prstGeom>
            <a:ln w="15875" cmpd="dbl">
              <a:solidFill>
                <a:schemeClr val="accent1">
                  <a:lumMod val="75000"/>
                </a:schemeClr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71522B4D-14A2-4E30-985B-2DF7659F252C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 flipH="1">
              <a:off x="3540076" y="4021269"/>
              <a:ext cx="1627206" cy="942422"/>
            </a:xfrm>
            <a:prstGeom prst="straightConnector1">
              <a:avLst/>
            </a:prstGeom>
            <a:ln w="15875" cmpd="dbl">
              <a:solidFill>
                <a:schemeClr val="accent1">
                  <a:lumMod val="75000"/>
                </a:schemeClr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A56E46BD-786A-455E-A68C-31C5467B4A06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>
              <a:off x="2575351" y="4951043"/>
              <a:ext cx="385627" cy="532146"/>
            </a:xfrm>
            <a:prstGeom prst="straightConnector1">
              <a:avLst/>
            </a:prstGeom>
            <a:ln w="15875" cmpd="dbl">
              <a:solidFill>
                <a:schemeClr val="accent1">
                  <a:lumMod val="75000"/>
                </a:schemeClr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DAC9C5C6-0D7C-4EE6-A782-0935A076F23F}"/>
                </a:ext>
              </a:extLst>
            </p:cNvPr>
            <p:cNvGrpSpPr/>
            <p:nvPr/>
          </p:nvGrpSpPr>
          <p:grpSpPr>
            <a:xfrm>
              <a:off x="3247787" y="6586565"/>
              <a:ext cx="2864131" cy="2502528"/>
              <a:chOff x="3736850" y="6028416"/>
              <a:chExt cx="2864131" cy="204002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8CA14B3-DC87-4E3C-BDA0-CE32CDE17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46697" y="6875391"/>
                <a:ext cx="2567574" cy="1193052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8AC4EE92-5489-49E0-82F0-2AE68C470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36850" y="6289073"/>
                <a:ext cx="828230" cy="339871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4D260FC0-5006-482E-9C85-EC457F595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72751" y="6264691"/>
                <a:ext cx="828230" cy="340321"/>
              </a:xfrm>
              <a:prstGeom prst="rect">
                <a:avLst/>
              </a:prstGeom>
            </p:spPr>
          </p:pic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EBC5DB7-DF5C-4671-963A-9C962235E024}"/>
                  </a:ext>
                </a:extLst>
              </p:cNvPr>
              <p:cNvSpPr txBox="1"/>
              <p:nvPr/>
            </p:nvSpPr>
            <p:spPr>
              <a:xfrm>
                <a:off x="4535754" y="6028416"/>
                <a:ext cx="1391998" cy="878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OpRevenues</a:t>
                </a:r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(mils) is expected to </a:t>
                </a:r>
                <a:r>
                  <a:rPr lang="en-US" sz="1000" b="1" dirty="0">
                    <a:solidFill>
                      <a:srgbClr val="00B050"/>
                    </a:solidFill>
                  </a:rPr>
                  <a:t>cross 900K (mils) </a:t>
                </a:r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in coming years.</a:t>
                </a:r>
              </a:p>
              <a:p>
                <a:endParaRPr lang="en-US" sz="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Number of Crashes has </a:t>
                </a:r>
                <a:r>
                  <a:rPr lang="en-US" sz="1000" b="1" dirty="0">
                    <a:solidFill>
                      <a:srgbClr val="00B050"/>
                    </a:solidFill>
                  </a:rPr>
                  <a:t>reduced lesser than 100</a:t>
                </a:r>
              </a:p>
            </p:txBody>
          </p:sp>
        </p:grp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511FC7F4-84D5-4D53-9BA4-B497C34430AA}"/>
                </a:ext>
              </a:extLst>
            </p:cNvPr>
            <p:cNvCxnSpPr>
              <a:cxnSpLocks/>
              <a:stCxn id="22" idx="2"/>
              <a:endCxn id="198" idx="0"/>
            </p:cNvCxnSpPr>
            <p:nvPr/>
          </p:nvCxnSpPr>
          <p:spPr>
            <a:xfrm>
              <a:off x="3540076" y="6002687"/>
              <a:ext cx="1202614" cy="583878"/>
            </a:xfrm>
            <a:prstGeom prst="straightConnector1">
              <a:avLst/>
            </a:prstGeom>
            <a:ln w="15875" cmpd="dbl">
              <a:solidFill>
                <a:schemeClr val="accent1">
                  <a:lumMod val="75000"/>
                </a:schemeClr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5D56303C-1EB1-47A9-AA76-A2CE663FAFDE}"/>
                </a:ext>
              </a:extLst>
            </p:cNvPr>
            <p:cNvGrpSpPr/>
            <p:nvPr/>
          </p:nvGrpSpPr>
          <p:grpSpPr>
            <a:xfrm>
              <a:off x="122999" y="7280769"/>
              <a:ext cx="2458940" cy="1788906"/>
              <a:chOff x="398397" y="6434796"/>
              <a:chExt cx="2239603" cy="178890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68B0B71-2C7A-49BA-83EE-D82594871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9865" y="6889836"/>
                <a:ext cx="2218135" cy="1333866"/>
              </a:xfrm>
              <a:prstGeom prst="rect">
                <a:avLst/>
              </a:prstGeom>
            </p:spPr>
          </p:pic>
          <p:pic>
            <p:nvPicPr>
              <p:cNvPr id="115" name="Picture 4" descr="How Airlines Are Carrying More Passengers on Fewer Planes | Travel + Leisure">
                <a:extLst>
                  <a:ext uri="{FF2B5EF4-FFF2-40B4-BE49-F238E27FC236}">
                    <a16:creationId xmlns:a16="http://schemas.microsoft.com/office/drawing/2014/main" id="{D731C009-2A81-4E9C-8EAE-D2818B435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397" y="6453616"/>
                <a:ext cx="795204" cy="4362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E16EBB4A-6499-4FC5-B043-2EC8DC4A7D7F}"/>
                  </a:ext>
                </a:extLst>
              </p:cNvPr>
              <p:cNvSpPr txBox="1"/>
              <p:nvPr/>
            </p:nvSpPr>
            <p:spPr>
              <a:xfrm>
                <a:off x="1191533" y="6434796"/>
                <a:ext cx="142499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The number of passengers have cross </a:t>
                </a:r>
                <a:r>
                  <a:rPr lang="en-US" sz="1000" b="1" dirty="0">
                    <a:solidFill>
                      <a:srgbClr val="00B050"/>
                    </a:solidFill>
                  </a:rPr>
                  <a:t>1000M. </a:t>
                </a:r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Indicating people prefer airlines</a:t>
                </a:r>
              </a:p>
            </p:txBody>
          </p:sp>
        </p:grp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3248F4CD-25CE-4D1D-BF3A-0A5B4C51C1FB}"/>
                </a:ext>
              </a:extLst>
            </p:cNvPr>
            <p:cNvCxnSpPr>
              <a:cxnSpLocks/>
              <a:stCxn id="213" idx="0"/>
              <a:endCxn id="22" idx="1"/>
            </p:cNvCxnSpPr>
            <p:nvPr/>
          </p:nvCxnSpPr>
          <p:spPr>
            <a:xfrm flipV="1">
              <a:off x="1776090" y="5483189"/>
              <a:ext cx="1184888" cy="1797580"/>
            </a:xfrm>
            <a:prstGeom prst="straightConnector1">
              <a:avLst/>
            </a:prstGeom>
            <a:ln w="15875" cmpd="dbl">
              <a:solidFill>
                <a:schemeClr val="accent1">
                  <a:lumMod val="75000"/>
                </a:schemeClr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16C0D5A-21E8-4F39-A142-D205BEDA60AD}"/>
                </a:ext>
              </a:extLst>
            </p:cNvPr>
            <p:cNvGrpSpPr/>
            <p:nvPr/>
          </p:nvGrpSpPr>
          <p:grpSpPr>
            <a:xfrm>
              <a:off x="4870433" y="4504955"/>
              <a:ext cx="1908507" cy="1278702"/>
              <a:chOff x="4870433" y="4504955"/>
              <a:chExt cx="1908507" cy="1278702"/>
            </a:xfrm>
          </p:grpSpPr>
          <p:pic>
            <p:nvPicPr>
              <p:cNvPr id="235" name="Picture 234">
                <a:extLst>
                  <a:ext uri="{FF2B5EF4-FFF2-40B4-BE49-F238E27FC236}">
                    <a16:creationId xmlns:a16="http://schemas.microsoft.com/office/drawing/2014/main" id="{6A340D61-D8E5-4A86-9ABB-3E8820CFF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60818" y="4504955"/>
                <a:ext cx="1662333" cy="782941"/>
              </a:xfrm>
              <a:prstGeom prst="rect">
                <a:avLst/>
              </a:prstGeom>
            </p:spPr>
          </p:pic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42E4C-E13D-4182-814E-100DBD4D1335}"/>
                  </a:ext>
                </a:extLst>
              </p:cNvPr>
              <p:cNvSpPr txBox="1"/>
              <p:nvPr/>
            </p:nvSpPr>
            <p:spPr>
              <a:xfrm>
                <a:off x="4870433" y="5229659"/>
                <a:ext cx="19085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B050"/>
                    </a:solidFill>
                  </a:rPr>
                  <a:t>45,000</a:t>
                </a:r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 Average daily flights handled.</a:t>
                </a:r>
              </a:p>
              <a:p>
                <a:r>
                  <a:rPr lang="en-US" sz="1100" b="1" dirty="0">
                    <a:solidFill>
                      <a:srgbClr val="00B050"/>
                    </a:solidFill>
                  </a:rPr>
                  <a:t>5,400</a:t>
                </a:r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</a:rPr>
                  <a:t> Aircrafts in the sky at peak operation times</a:t>
                </a:r>
              </a:p>
            </p:txBody>
          </p:sp>
        </p:grp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F032B929-D1FD-4CFF-B804-710CBBA20A92}"/>
                </a:ext>
              </a:extLst>
            </p:cNvPr>
            <p:cNvCxnSpPr>
              <a:cxnSpLocks/>
              <a:stCxn id="235" idx="1"/>
              <a:endCxn id="22" idx="3"/>
            </p:cNvCxnSpPr>
            <p:nvPr/>
          </p:nvCxnSpPr>
          <p:spPr>
            <a:xfrm flipH="1">
              <a:off x="4119173" y="4896426"/>
              <a:ext cx="841645" cy="586763"/>
            </a:xfrm>
            <a:prstGeom prst="straightConnector1">
              <a:avLst/>
            </a:prstGeom>
            <a:ln w="15875" cmpd="dbl">
              <a:solidFill>
                <a:schemeClr val="accent1">
                  <a:lumMod val="75000"/>
                </a:schemeClr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94DD889B-F1D1-42D8-A6BC-894B41AF51F6}"/>
                </a:ext>
              </a:extLst>
            </p:cNvPr>
            <p:cNvCxnSpPr>
              <a:cxnSpLocks/>
              <a:stCxn id="242" idx="2"/>
              <a:endCxn id="198" idx="0"/>
            </p:cNvCxnSpPr>
            <p:nvPr/>
          </p:nvCxnSpPr>
          <p:spPr>
            <a:xfrm flipH="1">
              <a:off x="4742690" y="5783657"/>
              <a:ext cx="1081997" cy="802908"/>
            </a:xfrm>
            <a:prstGeom prst="straightConnector1">
              <a:avLst/>
            </a:prstGeom>
            <a:ln w="15875" cmpd="dbl">
              <a:solidFill>
                <a:schemeClr val="accent1">
                  <a:lumMod val="75000"/>
                </a:schemeClr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5F066B1B-840B-4D03-A862-BBAE7F9202C8}"/>
                </a:ext>
              </a:extLst>
            </p:cNvPr>
            <p:cNvCxnSpPr>
              <a:cxnSpLocks/>
              <a:stCxn id="242" idx="2"/>
              <a:endCxn id="213" idx="0"/>
            </p:cNvCxnSpPr>
            <p:nvPr/>
          </p:nvCxnSpPr>
          <p:spPr>
            <a:xfrm flipH="1">
              <a:off x="1776090" y="5783657"/>
              <a:ext cx="4048597" cy="1497112"/>
            </a:xfrm>
            <a:prstGeom prst="straightConnector1">
              <a:avLst/>
            </a:prstGeom>
            <a:ln w="15875" cmpd="dbl">
              <a:solidFill>
                <a:schemeClr val="accent1">
                  <a:lumMod val="75000"/>
                </a:schemeClr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6D0F2FE7-140A-4D58-B13F-8C42984EB22B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2779094" y="2197331"/>
              <a:ext cx="846569" cy="855210"/>
            </a:xfrm>
            <a:prstGeom prst="straightConnector1">
              <a:avLst/>
            </a:prstGeom>
            <a:ln w="15875" cmpd="dbl">
              <a:solidFill>
                <a:schemeClr val="accent1">
                  <a:lumMod val="75000"/>
                </a:schemeClr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308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101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Ramizuddin Mohammed Shabuddin</cp:lastModifiedBy>
  <cp:revision>39</cp:revision>
  <dcterms:created xsi:type="dcterms:W3CDTF">2013-08-21T19:17:07Z</dcterms:created>
  <dcterms:modified xsi:type="dcterms:W3CDTF">2022-02-20T05:24:37Z</dcterms:modified>
</cp:coreProperties>
</file>