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3"/>
  </p:notesMasterIdLst>
  <p:sldIdLst>
    <p:sldId id="256" r:id="rId2"/>
    <p:sldId id="28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93" r:id="rId17"/>
    <p:sldId id="283" r:id="rId18"/>
    <p:sldId id="282" r:id="rId19"/>
    <p:sldId id="294" r:id="rId20"/>
    <p:sldId id="292" r:id="rId21"/>
    <p:sldId id="270" r:id="rId22"/>
    <p:sldId id="275" r:id="rId23"/>
    <p:sldId id="271" r:id="rId24"/>
    <p:sldId id="272" r:id="rId25"/>
    <p:sldId id="279" r:id="rId26"/>
    <p:sldId id="291" r:id="rId27"/>
    <p:sldId id="288" r:id="rId28"/>
    <p:sldId id="273" r:id="rId29"/>
    <p:sldId id="278" r:id="rId30"/>
    <p:sldId id="290" r:id="rId31"/>
    <p:sldId id="287" r:id="rId3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90" autoAdjust="0"/>
    <p:restoredTop sz="93033" autoAdjust="0"/>
  </p:normalViewPr>
  <p:slideViewPr>
    <p:cSldViewPr snapToGrid="0" snapToObjects="1">
      <p:cViewPr>
        <p:scale>
          <a:sx n="116" d="100"/>
          <a:sy n="116" d="100"/>
        </p:scale>
        <p:origin x="-1432" y="-80"/>
      </p:cViewPr>
      <p:guideLst>
        <p:guide orient="horz" pos="2160"/>
        <p:guide pos="2880"/>
      </p:guideLst>
    </p:cSldViewPr>
  </p:slideViewPr>
  <p:outlineViewPr>
    <p:cViewPr>
      <p:scale>
        <a:sx n="33" d="100"/>
        <a:sy n="33" d="100"/>
      </p:scale>
      <p:origin x="0" y="49968"/>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notesMaster" Target="notesMasters/notesMaster1.xml"/><Relationship Id="rId34" Type="http://schemas.openxmlformats.org/officeDocument/2006/relationships/printerSettings" Target="printerSettings/printerSettings1.bin"/><Relationship Id="rId35" Type="http://schemas.openxmlformats.org/officeDocument/2006/relationships/presProps" Target="presProps.xml"/><Relationship Id="rId36" Type="http://schemas.openxmlformats.org/officeDocument/2006/relationships/viewProps" Target="view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theme" Target="theme/theme1.xml"/><Relationship Id="rId3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514DB87-FC6A-CB4D-BAAA-4AE95E132535}" type="datetimeFigureOut">
              <a:rPr lang="en-US" smtClean="0"/>
              <a:t>1/29/19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F333201-CD09-0D48-A96C-7A53CD241242}" type="slidenum">
              <a:rPr lang="en-US" smtClean="0"/>
              <a:t>‹#›</a:t>
            </a:fld>
            <a:endParaRPr lang="en-US"/>
          </a:p>
        </p:txBody>
      </p:sp>
    </p:spTree>
    <p:extLst>
      <p:ext uri="{BB962C8B-B14F-4D97-AF65-F5344CB8AC3E}">
        <p14:creationId xmlns:p14="http://schemas.microsoft.com/office/powerpoint/2010/main" val="205538544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Question Answering that requires reasoning, common-sense and deeper understanding of the world</a:t>
            </a:r>
          </a:p>
          <a:p>
            <a:endParaRPr lang="en-US" dirty="0" smtClean="0"/>
          </a:p>
          <a:p>
            <a:r>
              <a:rPr lang="en-US" dirty="0" smtClean="0"/>
              <a:t>Abstract:</a:t>
            </a:r>
          </a:p>
          <a:p>
            <a:r>
              <a:rPr lang="en-US" dirty="0" smtClean="0"/>
              <a:t>In recent years several Question answering challenges have been proposed to benchmark progress in specific AI disciplines (such as nature language understanding and image understanding) as well as general AI. This includes the Winograd Schema Challenge that has been proposed as an alternative to the Turing test. It seems many of these challenges require reasoning, common-sense, and deeper understanding of the world. In this talk we will discuss some of these challenges and point out aspects of these challenges that necessitate reasoning and common-sense knowledge. We will also discuss our thoughts on common-sense knowledge acquisition and various kinds of reasoning needed for various different forms of knowledge.</a:t>
            </a:r>
          </a:p>
          <a:p>
            <a:endParaRPr lang="en-US" dirty="0"/>
          </a:p>
        </p:txBody>
      </p:sp>
      <p:sp>
        <p:nvSpPr>
          <p:cNvPr id="4" name="Slide Number Placeholder 3"/>
          <p:cNvSpPr>
            <a:spLocks noGrp="1"/>
          </p:cNvSpPr>
          <p:nvPr>
            <p:ph type="sldNum" sz="quarter" idx="10"/>
          </p:nvPr>
        </p:nvSpPr>
        <p:spPr/>
        <p:txBody>
          <a:bodyPr/>
          <a:lstStyle/>
          <a:p>
            <a:fld id="{AF333201-CD09-0D48-A96C-7A53CD241242}" type="slidenum">
              <a:rPr lang="en-US" smtClean="0"/>
              <a:t>1</a:t>
            </a:fld>
            <a:endParaRPr lang="en-US"/>
          </a:p>
        </p:txBody>
      </p:sp>
    </p:spTree>
    <p:extLst>
      <p:ext uri="{BB962C8B-B14F-4D97-AF65-F5344CB8AC3E}">
        <p14:creationId xmlns:p14="http://schemas.microsoft.com/office/powerpoint/2010/main" val="37173237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457200" indent="-457200" defTabSz="3553084" eaLnBrk="0" hangingPunct="0">
              <a:buFont typeface="Arial" pitchFamily="34" charset="0"/>
              <a:buChar char="•"/>
              <a:defRPr/>
            </a:pPr>
            <a:r>
              <a:rPr lang="en-US" sz="3000" dirty="0" smtClean="0">
                <a:latin typeface="Calibri" pitchFamily="34" charset="0"/>
                <a:cs typeface="Calibri" pitchFamily="34" charset="0"/>
              </a:rPr>
              <a:t>Consequence:</a:t>
            </a:r>
          </a:p>
          <a:p>
            <a:pPr marL="914400" lvl="1" indent="-457200" defTabSz="3553084" eaLnBrk="0" hangingPunct="0">
              <a:buFont typeface="Arial" pitchFamily="34" charset="0"/>
              <a:buChar char="•"/>
              <a:defRPr/>
            </a:pPr>
            <a:r>
              <a:rPr lang="en-US" sz="3000" dirty="0" smtClean="0">
                <a:latin typeface="Calibri" pitchFamily="34" charset="0"/>
                <a:cs typeface="Calibri" pitchFamily="34" charset="0"/>
              </a:rPr>
              <a:t>CYP2C9 enzyme activity is increased.</a:t>
            </a:r>
          </a:p>
          <a:p>
            <a:pPr marL="914400" lvl="1" indent="-457200" defTabSz="3553084" eaLnBrk="0" hangingPunct="0">
              <a:buFont typeface="Arial" pitchFamily="34" charset="0"/>
              <a:buChar char="•"/>
              <a:defRPr/>
            </a:pPr>
            <a:r>
              <a:rPr lang="en-US" sz="3000" dirty="0" smtClean="0">
                <a:latin typeface="Calibri" pitchFamily="34" charset="0"/>
                <a:cs typeface="Calibri" pitchFamily="34" charset="0"/>
              </a:rPr>
              <a:t>Rate of metabolism of warfarin by CYP2C9 is increased.</a:t>
            </a:r>
          </a:p>
          <a:p>
            <a:pPr marL="914400" lvl="1" indent="-457200" defTabSz="3553084" eaLnBrk="0" hangingPunct="0">
              <a:buFont typeface="Arial" pitchFamily="34" charset="0"/>
              <a:buChar char="•"/>
              <a:defRPr/>
            </a:pPr>
            <a:r>
              <a:rPr lang="en-US" sz="3000" dirty="0" smtClean="0">
                <a:latin typeface="Calibri" pitchFamily="34" charset="0"/>
                <a:cs typeface="Calibri" pitchFamily="34" charset="0"/>
              </a:rPr>
              <a:t>Bioavailability of warfarin is decreased.</a:t>
            </a:r>
          </a:p>
          <a:p>
            <a:endParaRPr lang="en-US" dirty="0" smtClean="0">
              <a:latin typeface="Calibri" pitchFamily="34" charset="0"/>
              <a:cs typeface="Calibri" pitchFamily="34" charset="0"/>
            </a:endParaRPr>
          </a:p>
          <a:p>
            <a:endParaRPr lang="en-US" dirty="0"/>
          </a:p>
        </p:txBody>
      </p:sp>
      <p:sp>
        <p:nvSpPr>
          <p:cNvPr id="4" name="Slide Number Placeholder 3"/>
          <p:cNvSpPr>
            <a:spLocks noGrp="1"/>
          </p:cNvSpPr>
          <p:nvPr>
            <p:ph type="sldNum" sz="quarter" idx="10"/>
          </p:nvPr>
        </p:nvSpPr>
        <p:spPr/>
        <p:txBody>
          <a:bodyPr/>
          <a:lstStyle/>
          <a:p>
            <a:fld id="{8F52BAC9-2B00-4BF3-A6B7-28292082A228}" type="slidenum">
              <a:rPr lang="en-US" smtClean="0"/>
              <a:pPr/>
              <a:t>25</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F333201-CD09-0D48-A96C-7A53CD241242}" type="slidenum">
              <a:rPr lang="en-US" smtClean="0"/>
              <a:t>6</a:t>
            </a:fld>
            <a:endParaRPr lang="en-US"/>
          </a:p>
        </p:txBody>
      </p:sp>
    </p:spTree>
    <p:extLst>
      <p:ext uri="{BB962C8B-B14F-4D97-AF65-F5344CB8AC3E}">
        <p14:creationId xmlns:p14="http://schemas.microsoft.com/office/powerpoint/2010/main" val="18669750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Babe movie </a:t>
            </a:r>
            <a:r>
              <a:rPr lang="mr-IN" dirty="0" smtClean="0"/>
              <a:t>–</a:t>
            </a:r>
            <a:r>
              <a:rPr lang="en-US" dirty="0" smtClean="0"/>
              <a:t> Pigs</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AF333201-CD09-0D48-A96C-7A53CD241242}" type="slidenum">
              <a:rPr lang="en-US" smtClean="0"/>
              <a:t>12</a:t>
            </a:fld>
            <a:endParaRPr lang="en-US"/>
          </a:p>
        </p:txBody>
      </p:sp>
    </p:spTree>
    <p:extLst>
      <p:ext uri="{BB962C8B-B14F-4D97-AF65-F5344CB8AC3E}">
        <p14:creationId xmlns:p14="http://schemas.microsoft.com/office/powerpoint/2010/main" val="9269803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correctly answer a question; not accidentally</a:t>
            </a:r>
            <a:r>
              <a:rPr lang="en-US" baseline="0" dirty="0" smtClean="0"/>
              <a:t> getting it right.</a:t>
            </a:r>
          </a:p>
          <a:p>
            <a:r>
              <a:rPr lang="en-US" baseline="0" dirty="0" smtClean="0"/>
              <a:t>But how do we know if something is accidental?</a:t>
            </a:r>
          </a:p>
          <a:p>
            <a:r>
              <a:rPr lang="en-US" baseline="0" dirty="0" smtClean="0"/>
              <a:t>Opaque methods using </a:t>
            </a:r>
            <a:r>
              <a:rPr lang="en-US" baseline="0" dirty="0" err="1" smtClean="0"/>
              <a:t>embeddings</a:t>
            </a:r>
            <a:r>
              <a:rPr lang="en-US" baseline="0" dirty="0" smtClean="0"/>
              <a:t> may get it right, and it is not easy to figure out when it is accidental and when it is based on knowledge that goes into when creating the embedding.</a:t>
            </a:r>
          </a:p>
          <a:p>
            <a:endParaRPr lang="en-US" baseline="0" dirty="0" smtClean="0"/>
          </a:p>
        </p:txBody>
      </p:sp>
      <p:sp>
        <p:nvSpPr>
          <p:cNvPr id="4" name="Slide Number Placeholder 3"/>
          <p:cNvSpPr>
            <a:spLocks noGrp="1"/>
          </p:cNvSpPr>
          <p:nvPr>
            <p:ph type="sldNum" sz="quarter" idx="10"/>
          </p:nvPr>
        </p:nvSpPr>
        <p:spPr/>
        <p:txBody>
          <a:bodyPr/>
          <a:lstStyle/>
          <a:p>
            <a:fld id="{AF333201-CD09-0D48-A96C-7A53CD241242}" type="slidenum">
              <a:rPr lang="en-US" smtClean="0"/>
              <a:t>13</a:t>
            </a:fld>
            <a:endParaRPr lang="en-US"/>
          </a:p>
        </p:txBody>
      </p:sp>
    </p:spTree>
    <p:extLst>
      <p:ext uri="{BB962C8B-B14F-4D97-AF65-F5344CB8AC3E}">
        <p14:creationId xmlns:p14="http://schemas.microsoft.com/office/powerpoint/2010/main" val="18761873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F333201-CD09-0D48-A96C-7A53CD241242}" type="slidenum">
              <a:rPr lang="en-US" smtClean="0"/>
              <a:t>14</a:t>
            </a:fld>
            <a:endParaRPr lang="en-US"/>
          </a:p>
        </p:txBody>
      </p:sp>
    </p:spTree>
    <p:extLst>
      <p:ext uri="{BB962C8B-B14F-4D97-AF65-F5344CB8AC3E}">
        <p14:creationId xmlns:p14="http://schemas.microsoft.com/office/powerpoint/2010/main" val="32723257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F333201-CD09-0D48-A96C-7A53CD241242}" type="slidenum">
              <a:rPr lang="en-US" smtClean="0"/>
              <a:t>15</a:t>
            </a:fld>
            <a:endParaRPr lang="en-US"/>
          </a:p>
        </p:txBody>
      </p:sp>
    </p:spTree>
    <p:extLst>
      <p:ext uri="{BB962C8B-B14F-4D97-AF65-F5344CB8AC3E}">
        <p14:creationId xmlns:p14="http://schemas.microsoft.com/office/powerpoint/2010/main" val="21579582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Which statement </a:t>
            </a:r>
            <a:r>
              <a:rPr lang="en-US" dirty="0" smtClean="0">
                <a:solidFill>
                  <a:srgbClr val="FF0000"/>
                </a:solidFill>
              </a:rPr>
              <a:t>best compares </a:t>
            </a:r>
            <a:r>
              <a:rPr lang="en-US" dirty="0" smtClean="0"/>
              <a:t>single-celled and multi-celled organisms?</a:t>
            </a:r>
          </a:p>
          <a:p>
            <a:endParaRPr lang="en-US" dirty="0"/>
          </a:p>
        </p:txBody>
      </p:sp>
      <p:sp>
        <p:nvSpPr>
          <p:cNvPr id="4" name="Slide Number Placeholder 3"/>
          <p:cNvSpPr>
            <a:spLocks noGrp="1"/>
          </p:cNvSpPr>
          <p:nvPr>
            <p:ph type="sldNum" sz="quarter" idx="10"/>
          </p:nvPr>
        </p:nvSpPr>
        <p:spPr/>
        <p:txBody>
          <a:bodyPr/>
          <a:lstStyle/>
          <a:p>
            <a:fld id="{AF333201-CD09-0D48-A96C-7A53CD241242}" type="slidenum">
              <a:rPr lang="en-US" smtClean="0"/>
              <a:t>16</a:t>
            </a:fld>
            <a:endParaRPr lang="en-US"/>
          </a:p>
        </p:txBody>
      </p:sp>
    </p:spTree>
    <p:extLst>
      <p:ext uri="{BB962C8B-B14F-4D97-AF65-F5344CB8AC3E}">
        <p14:creationId xmlns:p14="http://schemas.microsoft.com/office/powerpoint/2010/main" val="11789563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F333201-CD09-0D48-A96C-7A53CD241242}" type="slidenum">
              <a:rPr lang="en-US" smtClean="0"/>
              <a:t>21</a:t>
            </a:fld>
            <a:endParaRPr lang="en-US"/>
          </a:p>
        </p:txBody>
      </p:sp>
    </p:spTree>
    <p:extLst>
      <p:ext uri="{BB962C8B-B14F-4D97-AF65-F5344CB8AC3E}">
        <p14:creationId xmlns:p14="http://schemas.microsoft.com/office/powerpoint/2010/main" val="41736067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These are KR based examples.</a:t>
            </a:r>
            <a:endParaRPr lang="en-US" dirty="0"/>
          </a:p>
        </p:txBody>
      </p:sp>
      <p:sp>
        <p:nvSpPr>
          <p:cNvPr id="4" name="Slide Number Placeholder 3"/>
          <p:cNvSpPr>
            <a:spLocks noGrp="1"/>
          </p:cNvSpPr>
          <p:nvPr>
            <p:ph type="sldNum" sz="quarter" idx="10"/>
          </p:nvPr>
        </p:nvSpPr>
        <p:spPr/>
        <p:txBody>
          <a:bodyPr/>
          <a:lstStyle/>
          <a:p>
            <a:fld id="{AF333201-CD09-0D48-A96C-7A53CD241242}" type="slidenum">
              <a:rPr lang="en-US" smtClean="0"/>
              <a:t>22</a:t>
            </a:fld>
            <a:endParaRPr lang="en-US"/>
          </a:p>
        </p:txBody>
      </p:sp>
    </p:spTree>
    <p:extLst>
      <p:ext uri="{BB962C8B-B14F-4D97-AF65-F5344CB8AC3E}">
        <p14:creationId xmlns:p14="http://schemas.microsoft.com/office/powerpoint/2010/main" val="25504398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F57C251-AD5B-114C-BC24-228340162E36}" type="datetimeFigureOut">
              <a:rPr lang="en-US" smtClean="0"/>
              <a:t>1/29/19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1A9E5C-3DAA-EB44-8BE2-B952E8C4B0E3}" type="slidenum">
              <a:rPr lang="en-US" smtClean="0"/>
              <a:t>‹#›</a:t>
            </a:fld>
            <a:endParaRPr lang="en-US"/>
          </a:p>
        </p:txBody>
      </p:sp>
    </p:spTree>
    <p:extLst>
      <p:ext uri="{BB962C8B-B14F-4D97-AF65-F5344CB8AC3E}">
        <p14:creationId xmlns:p14="http://schemas.microsoft.com/office/powerpoint/2010/main" val="1063709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F57C251-AD5B-114C-BC24-228340162E36}" type="datetimeFigureOut">
              <a:rPr lang="en-US" smtClean="0"/>
              <a:t>1/29/19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1A9E5C-3DAA-EB44-8BE2-B952E8C4B0E3}" type="slidenum">
              <a:rPr lang="en-US" smtClean="0"/>
              <a:t>‹#›</a:t>
            </a:fld>
            <a:endParaRPr lang="en-US"/>
          </a:p>
        </p:txBody>
      </p:sp>
    </p:spTree>
    <p:extLst>
      <p:ext uri="{BB962C8B-B14F-4D97-AF65-F5344CB8AC3E}">
        <p14:creationId xmlns:p14="http://schemas.microsoft.com/office/powerpoint/2010/main" val="29340521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F57C251-AD5B-114C-BC24-228340162E36}" type="datetimeFigureOut">
              <a:rPr lang="en-US" smtClean="0"/>
              <a:t>1/29/19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1A9E5C-3DAA-EB44-8BE2-B952E8C4B0E3}" type="slidenum">
              <a:rPr lang="en-US" smtClean="0"/>
              <a:t>‹#›</a:t>
            </a:fld>
            <a:endParaRPr lang="en-US"/>
          </a:p>
        </p:txBody>
      </p:sp>
    </p:spTree>
    <p:extLst>
      <p:ext uri="{BB962C8B-B14F-4D97-AF65-F5344CB8AC3E}">
        <p14:creationId xmlns:p14="http://schemas.microsoft.com/office/powerpoint/2010/main" val="6679664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F57C251-AD5B-114C-BC24-228340162E36}" type="datetimeFigureOut">
              <a:rPr lang="en-US" smtClean="0"/>
              <a:t>1/29/19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1A9E5C-3DAA-EB44-8BE2-B952E8C4B0E3}" type="slidenum">
              <a:rPr lang="en-US" smtClean="0"/>
              <a:t>‹#›</a:t>
            </a:fld>
            <a:endParaRPr lang="en-US"/>
          </a:p>
        </p:txBody>
      </p:sp>
    </p:spTree>
    <p:extLst>
      <p:ext uri="{BB962C8B-B14F-4D97-AF65-F5344CB8AC3E}">
        <p14:creationId xmlns:p14="http://schemas.microsoft.com/office/powerpoint/2010/main" val="12344016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F57C251-AD5B-114C-BC24-228340162E36}" type="datetimeFigureOut">
              <a:rPr lang="en-US" smtClean="0"/>
              <a:t>1/29/19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1A9E5C-3DAA-EB44-8BE2-B952E8C4B0E3}" type="slidenum">
              <a:rPr lang="en-US" smtClean="0"/>
              <a:t>‹#›</a:t>
            </a:fld>
            <a:endParaRPr lang="en-US"/>
          </a:p>
        </p:txBody>
      </p:sp>
    </p:spTree>
    <p:extLst>
      <p:ext uri="{BB962C8B-B14F-4D97-AF65-F5344CB8AC3E}">
        <p14:creationId xmlns:p14="http://schemas.microsoft.com/office/powerpoint/2010/main" val="480643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F57C251-AD5B-114C-BC24-228340162E36}" type="datetimeFigureOut">
              <a:rPr lang="en-US" smtClean="0"/>
              <a:t>1/29/19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1A9E5C-3DAA-EB44-8BE2-B952E8C4B0E3}" type="slidenum">
              <a:rPr lang="en-US" smtClean="0"/>
              <a:t>‹#›</a:t>
            </a:fld>
            <a:endParaRPr lang="en-US"/>
          </a:p>
        </p:txBody>
      </p:sp>
    </p:spTree>
    <p:extLst>
      <p:ext uri="{BB962C8B-B14F-4D97-AF65-F5344CB8AC3E}">
        <p14:creationId xmlns:p14="http://schemas.microsoft.com/office/powerpoint/2010/main" val="27248189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F57C251-AD5B-114C-BC24-228340162E36}" type="datetimeFigureOut">
              <a:rPr lang="en-US" smtClean="0"/>
              <a:t>1/29/19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1A9E5C-3DAA-EB44-8BE2-B952E8C4B0E3}" type="slidenum">
              <a:rPr lang="en-US" smtClean="0"/>
              <a:t>‹#›</a:t>
            </a:fld>
            <a:endParaRPr lang="en-US"/>
          </a:p>
        </p:txBody>
      </p:sp>
    </p:spTree>
    <p:extLst>
      <p:ext uri="{BB962C8B-B14F-4D97-AF65-F5344CB8AC3E}">
        <p14:creationId xmlns:p14="http://schemas.microsoft.com/office/powerpoint/2010/main" val="10914274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F57C251-AD5B-114C-BC24-228340162E36}" type="datetimeFigureOut">
              <a:rPr lang="en-US" smtClean="0"/>
              <a:t>1/29/19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1A9E5C-3DAA-EB44-8BE2-B952E8C4B0E3}" type="slidenum">
              <a:rPr lang="en-US" smtClean="0"/>
              <a:t>‹#›</a:t>
            </a:fld>
            <a:endParaRPr lang="en-US"/>
          </a:p>
        </p:txBody>
      </p:sp>
    </p:spTree>
    <p:extLst>
      <p:ext uri="{BB962C8B-B14F-4D97-AF65-F5344CB8AC3E}">
        <p14:creationId xmlns:p14="http://schemas.microsoft.com/office/powerpoint/2010/main" val="3167290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57C251-AD5B-114C-BC24-228340162E36}" type="datetimeFigureOut">
              <a:rPr lang="en-US" smtClean="0"/>
              <a:t>1/29/19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1A9E5C-3DAA-EB44-8BE2-B952E8C4B0E3}" type="slidenum">
              <a:rPr lang="en-US" smtClean="0"/>
              <a:t>‹#›</a:t>
            </a:fld>
            <a:endParaRPr lang="en-US"/>
          </a:p>
        </p:txBody>
      </p:sp>
    </p:spTree>
    <p:extLst>
      <p:ext uri="{BB962C8B-B14F-4D97-AF65-F5344CB8AC3E}">
        <p14:creationId xmlns:p14="http://schemas.microsoft.com/office/powerpoint/2010/main" val="2909095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F57C251-AD5B-114C-BC24-228340162E36}" type="datetimeFigureOut">
              <a:rPr lang="en-US" smtClean="0"/>
              <a:t>1/29/19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1A9E5C-3DAA-EB44-8BE2-B952E8C4B0E3}" type="slidenum">
              <a:rPr lang="en-US" smtClean="0"/>
              <a:t>‹#›</a:t>
            </a:fld>
            <a:endParaRPr lang="en-US"/>
          </a:p>
        </p:txBody>
      </p:sp>
    </p:spTree>
    <p:extLst>
      <p:ext uri="{BB962C8B-B14F-4D97-AF65-F5344CB8AC3E}">
        <p14:creationId xmlns:p14="http://schemas.microsoft.com/office/powerpoint/2010/main" val="14885910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F57C251-AD5B-114C-BC24-228340162E36}" type="datetimeFigureOut">
              <a:rPr lang="en-US" smtClean="0"/>
              <a:t>1/29/19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1A9E5C-3DAA-EB44-8BE2-B952E8C4B0E3}" type="slidenum">
              <a:rPr lang="en-US" smtClean="0"/>
              <a:t>‹#›</a:t>
            </a:fld>
            <a:endParaRPr lang="en-US"/>
          </a:p>
        </p:txBody>
      </p:sp>
    </p:spTree>
    <p:extLst>
      <p:ext uri="{BB962C8B-B14F-4D97-AF65-F5344CB8AC3E}">
        <p14:creationId xmlns:p14="http://schemas.microsoft.com/office/powerpoint/2010/main" val="193415617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F57C251-AD5B-114C-BC24-228340162E36}" type="datetimeFigureOut">
              <a:rPr lang="en-US" smtClean="0"/>
              <a:t>1/29/19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1A9E5C-3DAA-EB44-8BE2-B952E8C4B0E3}" type="slidenum">
              <a:rPr lang="en-US" smtClean="0"/>
              <a:t>‹#›</a:t>
            </a:fld>
            <a:endParaRPr lang="en-US"/>
          </a:p>
        </p:txBody>
      </p:sp>
    </p:spTree>
    <p:extLst>
      <p:ext uri="{BB962C8B-B14F-4D97-AF65-F5344CB8AC3E}">
        <p14:creationId xmlns:p14="http://schemas.microsoft.com/office/powerpoint/2010/main" val="30445913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leaderboard.allenai.org/arc/submissions/public"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data.allenai.org/arc/challenge-train/" TargetMode="External"/><Relationship Id="rId3" Type="http://schemas.openxmlformats.org/officeDocument/2006/relationships/hyperlink" Target="https://leaderboard.allenai.org/coming-soon"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en.wikipedia.org/wiki/Zebra_Puzzle"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bloomstaxonomy.org/Blooms%20Taxonomy%20questions.pdf"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Question Answering that requires reasoning</a:t>
            </a:r>
            <a:r>
              <a:rPr lang="en-US" dirty="0"/>
              <a:t>, common-sense and deeper understanding of the world</a:t>
            </a:r>
            <a:br>
              <a:rPr lang="en-US" dirty="0"/>
            </a:br>
            <a:r>
              <a:rPr lang="en-US" dirty="0"/>
              <a:t/>
            </a:r>
            <a:br>
              <a:rPr lang="en-US" dirty="0"/>
            </a:br>
            <a:endParaRPr lang="en-US" dirty="0"/>
          </a:p>
        </p:txBody>
      </p:sp>
      <p:sp>
        <p:nvSpPr>
          <p:cNvPr id="3" name="Subtitle 2"/>
          <p:cNvSpPr>
            <a:spLocks noGrp="1"/>
          </p:cNvSpPr>
          <p:nvPr>
            <p:ph type="subTitle" idx="1"/>
          </p:nvPr>
        </p:nvSpPr>
        <p:spPr/>
        <p:txBody>
          <a:bodyPr/>
          <a:lstStyle/>
          <a:p>
            <a:r>
              <a:rPr lang="en-US" dirty="0" smtClean="0"/>
              <a:t>Chitta Baral</a:t>
            </a:r>
          </a:p>
          <a:p>
            <a:r>
              <a:rPr lang="en-US" dirty="0" smtClean="0"/>
              <a:t>Arizona State University</a:t>
            </a:r>
          </a:p>
          <a:p>
            <a:r>
              <a:rPr lang="en-US" dirty="0" smtClean="0"/>
              <a:t>January 28, 2019</a:t>
            </a:r>
            <a:endParaRPr lang="en-US" dirty="0"/>
          </a:p>
        </p:txBody>
      </p:sp>
    </p:spTree>
    <p:extLst>
      <p:ext uri="{BB962C8B-B14F-4D97-AF65-F5344CB8AC3E}">
        <p14:creationId xmlns:p14="http://schemas.microsoft.com/office/powerpoint/2010/main" val="4188532668"/>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000949" cy="629043"/>
          </a:xfrm>
        </p:spPr>
        <p:txBody>
          <a:bodyPr>
            <a:normAutofit fontScale="90000"/>
          </a:bodyPr>
          <a:lstStyle/>
          <a:p>
            <a:r>
              <a:rPr lang="en-US" dirty="0" smtClean="0"/>
              <a:t>Bloom’s </a:t>
            </a:r>
            <a:r>
              <a:rPr lang="en-US" dirty="0"/>
              <a:t>Level V: Synthesis</a:t>
            </a:r>
          </a:p>
        </p:txBody>
      </p:sp>
      <p:sp>
        <p:nvSpPr>
          <p:cNvPr id="3" name="Content Placeholder 2"/>
          <p:cNvSpPr>
            <a:spLocks noGrp="1"/>
          </p:cNvSpPr>
          <p:nvPr>
            <p:ph idx="1"/>
          </p:nvPr>
        </p:nvSpPr>
        <p:spPr>
          <a:xfrm>
            <a:off x="1" y="976952"/>
            <a:ext cx="9144000" cy="5988852"/>
          </a:xfrm>
        </p:spPr>
        <p:txBody>
          <a:bodyPr>
            <a:normAutofit fontScale="47500" lnSpcReduction="20000"/>
          </a:bodyPr>
          <a:lstStyle/>
          <a:p>
            <a:r>
              <a:rPr lang="en-US" dirty="0"/>
              <a:t>Compile information together in a different way by combining elements in a new pattern or proposing alternative solutions.</a:t>
            </a:r>
          </a:p>
          <a:p>
            <a:r>
              <a:rPr lang="en-US" b="1" dirty="0"/>
              <a:t>Keywords</a:t>
            </a:r>
            <a:r>
              <a:rPr lang="en-US" dirty="0" smtClean="0"/>
              <a:t>: build</a:t>
            </a:r>
            <a:r>
              <a:rPr lang="en-US" dirty="0"/>
              <a:t>, choose, combine, compile, compose, construct, create, design, develop, estimate, formulate, imagine, invent, make up, originate, plan, predict, propose, solve, solution, suppose, discuss, modify, change, original, improve, adapt, minimize, maximize, theorize, elaborate, test, happen, delete</a:t>
            </a:r>
          </a:p>
          <a:p>
            <a:r>
              <a:rPr lang="en-US" b="1" dirty="0"/>
              <a:t>Questions</a:t>
            </a:r>
            <a:r>
              <a:rPr lang="en-US" dirty="0" smtClean="0"/>
              <a:t>: What </a:t>
            </a:r>
            <a:r>
              <a:rPr lang="en-US" dirty="0"/>
              <a:t>changes would you make to solve...? </a:t>
            </a:r>
            <a:r>
              <a:rPr lang="en-US" dirty="0" smtClean="0"/>
              <a:t>How </a:t>
            </a:r>
            <a:r>
              <a:rPr lang="en-US" dirty="0"/>
              <a:t>would you improve...? </a:t>
            </a:r>
            <a:r>
              <a:rPr lang="en-US" dirty="0" smtClean="0"/>
              <a:t>What </a:t>
            </a:r>
            <a:r>
              <a:rPr lang="en-US" dirty="0"/>
              <a:t>would happen if...? </a:t>
            </a:r>
            <a:r>
              <a:rPr lang="en-US" dirty="0" smtClean="0"/>
              <a:t>Can </a:t>
            </a:r>
            <a:r>
              <a:rPr lang="en-US" dirty="0"/>
              <a:t>you elaborate on the reason...</a:t>
            </a:r>
            <a:r>
              <a:rPr lang="en-US" dirty="0" smtClean="0"/>
              <a:t>? Can </a:t>
            </a:r>
            <a:r>
              <a:rPr lang="en-US" dirty="0"/>
              <a:t>you propose an alternative...? </a:t>
            </a:r>
            <a:r>
              <a:rPr lang="en-US" dirty="0" smtClean="0"/>
              <a:t>Can </a:t>
            </a:r>
            <a:r>
              <a:rPr lang="en-US" dirty="0"/>
              <a:t>you invent...</a:t>
            </a:r>
            <a:r>
              <a:rPr lang="en-US" dirty="0" smtClean="0"/>
              <a:t>? How </a:t>
            </a:r>
            <a:r>
              <a:rPr lang="en-US" dirty="0"/>
              <a:t>would you adapt </a:t>
            </a:r>
            <a:r>
              <a:rPr lang="en-US" dirty="0" smtClean="0"/>
              <a:t>___ </a:t>
            </a:r>
            <a:r>
              <a:rPr lang="en-US" dirty="0"/>
              <a:t>to create a different...</a:t>
            </a:r>
            <a:r>
              <a:rPr lang="en-US" dirty="0" smtClean="0"/>
              <a:t>?  </a:t>
            </a:r>
            <a:r>
              <a:rPr lang="en-US" dirty="0"/>
              <a:t>How could you change (modify) the plot (plan)...? </a:t>
            </a:r>
            <a:r>
              <a:rPr lang="en-US" dirty="0" smtClean="0"/>
              <a:t>What </a:t>
            </a:r>
            <a:r>
              <a:rPr lang="en-US" dirty="0"/>
              <a:t>facts can you compile...? </a:t>
            </a:r>
            <a:r>
              <a:rPr lang="en-US" dirty="0" smtClean="0"/>
              <a:t> </a:t>
            </a:r>
            <a:r>
              <a:rPr lang="en-US" dirty="0"/>
              <a:t>What way would you design...? </a:t>
            </a:r>
            <a:r>
              <a:rPr lang="en-US" dirty="0" smtClean="0"/>
              <a:t> </a:t>
            </a:r>
            <a:r>
              <a:rPr lang="en-US" dirty="0"/>
              <a:t>What could be combined to improve (change)...? </a:t>
            </a:r>
            <a:r>
              <a:rPr lang="en-US" dirty="0" smtClean="0"/>
              <a:t>Suppose </a:t>
            </a:r>
            <a:r>
              <a:rPr lang="en-US" dirty="0"/>
              <a:t>you could </a:t>
            </a:r>
            <a:r>
              <a:rPr lang="en-US" dirty="0" smtClean="0"/>
              <a:t>___what </a:t>
            </a:r>
            <a:r>
              <a:rPr lang="en-US" dirty="0"/>
              <a:t>would you do...? </a:t>
            </a:r>
            <a:r>
              <a:rPr lang="en-US" dirty="0" smtClean="0"/>
              <a:t>How </a:t>
            </a:r>
            <a:r>
              <a:rPr lang="en-US" dirty="0"/>
              <a:t>would you test...</a:t>
            </a:r>
            <a:r>
              <a:rPr lang="en-US" dirty="0" smtClean="0"/>
              <a:t>?  </a:t>
            </a:r>
            <a:r>
              <a:rPr lang="en-US" dirty="0"/>
              <a:t>Can you formulate a theory for...? </a:t>
            </a:r>
            <a:r>
              <a:rPr lang="en-US" dirty="0" smtClean="0"/>
              <a:t>Can </a:t>
            </a:r>
            <a:r>
              <a:rPr lang="en-US" dirty="0"/>
              <a:t>you predict the outcome if...</a:t>
            </a:r>
            <a:r>
              <a:rPr lang="en-US" dirty="0" smtClean="0"/>
              <a:t>?  </a:t>
            </a:r>
            <a:r>
              <a:rPr lang="en-US" dirty="0"/>
              <a:t>How would you estimate the results for...? </a:t>
            </a:r>
            <a:r>
              <a:rPr lang="en-US" dirty="0" smtClean="0"/>
              <a:t>What </a:t>
            </a:r>
            <a:r>
              <a:rPr lang="en-US" dirty="0"/>
              <a:t>could be done </a:t>
            </a:r>
            <a:r>
              <a:rPr lang="en-US" dirty="0" smtClean="0"/>
              <a:t>to minimize </a:t>
            </a:r>
            <a:r>
              <a:rPr lang="en-US" dirty="0"/>
              <a:t>(maximize)...</a:t>
            </a:r>
            <a:r>
              <a:rPr lang="en-US" dirty="0" smtClean="0"/>
              <a:t>? Can </a:t>
            </a:r>
            <a:r>
              <a:rPr lang="en-US" dirty="0"/>
              <a:t>you construct a model that would change...? </a:t>
            </a:r>
            <a:r>
              <a:rPr lang="en-US" dirty="0" smtClean="0"/>
              <a:t>How </a:t>
            </a:r>
            <a:r>
              <a:rPr lang="en-US" dirty="0"/>
              <a:t>is </a:t>
            </a:r>
            <a:r>
              <a:rPr lang="en-US" dirty="0" smtClean="0"/>
              <a:t>__ </a:t>
            </a:r>
            <a:r>
              <a:rPr lang="en-US" dirty="0"/>
              <a:t>related to...</a:t>
            </a:r>
            <a:r>
              <a:rPr lang="en-US" dirty="0" smtClean="0"/>
              <a:t>? Can </a:t>
            </a:r>
            <a:r>
              <a:rPr lang="en-US" dirty="0"/>
              <a:t>you think for an original way for the...? </a:t>
            </a:r>
            <a:r>
              <a:rPr lang="en-US" dirty="0" smtClean="0"/>
              <a:t>What </a:t>
            </a:r>
            <a:r>
              <a:rPr lang="en-US" dirty="0"/>
              <a:t>are the parts or features of...? </a:t>
            </a:r>
            <a:r>
              <a:rPr lang="en-US" dirty="0" smtClean="0"/>
              <a:t>Why </a:t>
            </a:r>
            <a:r>
              <a:rPr lang="en-US" dirty="0"/>
              <a:t>do you think...? </a:t>
            </a:r>
            <a:r>
              <a:rPr lang="en-US" dirty="0" smtClean="0"/>
              <a:t>What </a:t>
            </a:r>
            <a:r>
              <a:rPr lang="en-US" dirty="0"/>
              <a:t>is the theme...? </a:t>
            </a:r>
            <a:r>
              <a:rPr lang="en-US" dirty="0" smtClean="0"/>
              <a:t>What </a:t>
            </a:r>
            <a:r>
              <a:rPr lang="en-US" dirty="0"/>
              <a:t>motive is there...</a:t>
            </a:r>
            <a:r>
              <a:rPr lang="en-US" dirty="0" smtClean="0"/>
              <a:t>? Can </a:t>
            </a:r>
            <a:r>
              <a:rPr lang="en-US" dirty="0"/>
              <a:t>you list the parts...? </a:t>
            </a:r>
            <a:r>
              <a:rPr lang="en-US" dirty="0" smtClean="0"/>
              <a:t>What </a:t>
            </a:r>
            <a:r>
              <a:rPr lang="en-US" dirty="0"/>
              <a:t>inference can you make...? ...? </a:t>
            </a:r>
            <a:r>
              <a:rPr lang="en-US" dirty="0" smtClean="0"/>
              <a:t>What </a:t>
            </a:r>
            <a:r>
              <a:rPr lang="en-US" dirty="0"/>
              <a:t>ideas justify...</a:t>
            </a:r>
            <a:r>
              <a:rPr lang="en-US" dirty="0" smtClean="0"/>
              <a:t>? What </a:t>
            </a:r>
            <a:r>
              <a:rPr lang="en-US" dirty="0"/>
              <a:t>conclusions can you draw...? </a:t>
            </a:r>
            <a:r>
              <a:rPr lang="en-US" dirty="0" smtClean="0"/>
              <a:t>How </a:t>
            </a:r>
            <a:r>
              <a:rPr lang="en-US" dirty="0"/>
              <a:t>would you classify...</a:t>
            </a:r>
            <a:r>
              <a:rPr lang="en-US" dirty="0" smtClean="0"/>
              <a:t>? How </a:t>
            </a:r>
            <a:r>
              <a:rPr lang="en-US" dirty="0"/>
              <a:t>would you categorize...? </a:t>
            </a:r>
            <a:r>
              <a:rPr lang="en-US" dirty="0" smtClean="0"/>
              <a:t>Can </a:t>
            </a:r>
            <a:r>
              <a:rPr lang="en-US" dirty="0"/>
              <a:t>you identify the different parts...</a:t>
            </a:r>
            <a:r>
              <a:rPr lang="en-US" dirty="0" smtClean="0"/>
              <a:t>? What </a:t>
            </a:r>
            <a:r>
              <a:rPr lang="en-US" dirty="0"/>
              <a:t>evidence can you find...? </a:t>
            </a:r>
            <a:r>
              <a:rPr lang="en-US" dirty="0" smtClean="0"/>
              <a:t>What </a:t>
            </a:r>
            <a:r>
              <a:rPr lang="en-US" dirty="0"/>
              <a:t>is the relationship between...</a:t>
            </a:r>
            <a:r>
              <a:rPr lang="en-US" dirty="0" smtClean="0"/>
              <a:t>?Can </a:t>
            </a:r>
            <a:r>
              <a:rPr lang="en-US" dirty="0"/>
              <a:t>you make the distinction between...? </a:t>
            </a:r>
            <a:r>
              <a:rPr lang="en-US" dirty="0" smtClean="0"/>
              <a:t>What </a:t>
            </a:r>
            <a:r>
              <a:rPr lang="en-US" dirty="0"/>
              <a:t>is the function </a:t>
            </a:r>
            <a:r>
              <a:rPr lang="en-US" dirty="0" smtClean="0"/>
              <a:t>of </a:t>
            </a:r>
            <a:r>
              <a:rPr lang="mr-IN" dirty="0" smtClean="0"/>
              <a:t>…</a:t>
            </a:r>
            <a:r>
              <a:rPr lang="en-US" dirty="0" smtClean="0"/>
              <a:t>?</a:t>
            </a:r>
            <a:endParaRPr lang="en-US" dirty="0"/>
          </a:p>
          <a:p>
            <a:r>
              <a:rPr lang="en-US" b="1" dirty="0"/>
              <a:t>Assessment</a:t>
            </a:r>
            <a:r>
              <a:rPr lang="en-US" dirty="0"/>
              <a:t>:</a:t>
            </a:r>
          </a:p>
          <a:p>
            <a:pPr lvl="1"/>
            <a:r>
              <a:rPr lang="en-US" dirty="0"/>
              <a:t>Create a story from just the title before the story is read (pre-story exercise).</a:t>
            </a:r>
          </a:p>
          <a:p>
            <a:pPr lvl="1"/>
            <a:r>
              <a:rPr lang="en-US" dirty="0"/>
              <a:t>Write three new titles for the story that would give a good idea what it was about.</a:t>
            </a:r>
          </a:p>
          <a:p>
            <a:pPr lvl="1"/>
            <a:r>
              <a:rPr lang="en-US" dirty="0"/>
              <a:t>Create a poster to advertise the story so people will want to read it.</a:t>
            </a:r>
          </a:p>
          <a:p>
            <a:pPr lvl="1"/>
            <a:r>
              <a:rPr lang="en-US" dirty="0"/>
              <a:t>Use your imagination to draw a picture about the story.</a:t>
            </a:r>
          </a:p>
          <a:p>
            <a:pPr lvl="1"/>
            <a:r>
              <a:rPr lang="en-US" dirty="0"/>
              <a:t>Create a new product related to the story.</a:t>
            </a:r>
          </a:p>
          <a:p>
            <a:pPr lvl="1"/>
            <a:r>
              <a:rPr lang="en-US" dirty="0"/>
              <a:t>Restructure the roles of the main characters to create new outcomes in the story.</a:t>
            </a:r>
          </a:p>
          <a:p>
            <a:pPr lvl="1"/>
            <a:r>
              <a:rPr lang="en-US" dirty="0"/>
              <a:t>Compose and perform a dialogue or monologue that will communicate the thoughts of the main character(s) at a given point in the story.</a:t>
            </a:r>
          </a:p>
          <a:p>
            <a:pPr lvl="1"/>
            <a:r>
              <a:rPr lang="en-US" dirty="0"/>
              <a:t>Imagine that you are the main character. Write a diary account of daily thoughts and activities. Create an original character and tell how the character would fit into the story.</a:t>
            </a:r>
          </a:p>
          <a:p>
            <a:pPr lvl="1"/>
            <a:r>
              <a:rPr lang="en-US" dirty="0"/>
              <a:t>Write the lyrics and music to a song that one of the main characters would sing if he/she/it became a rock star and perform it.</a:t>
            </a:r>
          </a:p>
        </p:txBody>
      </p:sp>
    </p:spTree>
    <p:extLst>
      <p:ext uri="{BB962C8B-B14F-4D97-AF65-F5344CB8AC3E}">
        <p14:creationId xmlns:p14="http://schemas.microsoft.com/office/powerpoint/2010/main" val="504078244"/>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6236"/>
            <a:ext cx="8229600" cy="677890"/>
          </a:xfrm>
        </p:spPr>
        <p:txBody>
          <a:bodyPr>
            <a:normAutofit fontScale="90000"/>
          </a:bodyPr>
          <a:lstStyle/>
          <a:p>
            <a:r>
              <a:rPr lang="en-US" dirty="0" smtClean="0"/>
              <a:t>Bloom’s </a:t>
            </a:r>
            <a:r>
              <a:rPr lang="en-US" dirty="0"/>
              <a:t>Level VI: Evaluation</a:t>
            </a:r>
          </a:p>
        </p:txBody>
      </p:sp>
      <p:sp>
        <p:nvSpPr>
          <p:cNvPr id="3" name="Content Placeholder 2"/>
          <p:cNvSpPr>
            <a:spLocks noGrp="1"/>
          </p:cNvSpPr>
          <p:nvPr>
            <p:ph idx="1"/>
          </p:nvPr>
        </p:nvSpPr>
        <p:spPr>
          <a:xfrm>
            <a:off x="56985" y="952528"/>
            <a:ext cx="9087015" cy="5905472"/>
          </a:xfrm>
        </p:spPr>
        <p:txBody>
          <a:bodyPr>
            <a:normAutofit fontScale="62500" lnSpcReduction="20000"/>
          </a:bodyPr>
          <a:lstStyle/>
          <a:p>
            <a:r>
              <a:rPr lang="en-US" dirty="0"/>
              <a:t>Present and defend opinions by making judgments about information, validity of ideas or quality of work based on a set of criteria.</a:t>
            </a:r>
          </a:p>
          <a:p>
            <a:r>
              <a:rPr lang="en-US" b="1" dirty="0"/>
              <a:t>Keywords</a:t>
            </a:r>
            <a:r>
              <a:rPr lang="en-US" dirty="0" smtClean="0"/>
              <a:t>: award</a:t>
            </a:r>
            <a:r>
              <a:rPr lang="en-US" dirty="0"/>
              <a:t>, choose, conclude, criticize, decide, defend, determine, dispute, evaluate, judge, justify, measure, compare, mark, rate, recommend, rule on, select, agree, appraise, prioritize, opinion, interpret, explain, support importance, criteria, prove, disprove, assess, influence, perceive, value, estimate, deduct</a:t>
            </a:r>
          </a:p>
          <a:p>
            <a:r>
              <a:rPr lang="en-US" b="1" dirty="0"/>
              <a:t>Questions</a:t>
            </a:r>
            <a:r>
              <a:rPr lang="en-US" dirty="0" smtClean="0"/>
              <a:t>:  </a:t>
            </a:r>
            <a:r>
              <a:rPr lang="en-US" dirty="0"/>
              <a:t>Do you agree with the actions/outcome...? </a:t>
            </a:r>
            <a:r>
              <a:rPr lang="en-US" dirty="0" smtClean="0"/>
              <a:t>What </a:t>
            </a:r>
            <a:r>
              <a:rPr lang="en-US" dirty="0"/>
              <a:t>is your opinion of...</a:t>
            </a:r>
            <a:r>
              <a:rPr lang="en-US" dirty="0" smtClean="0"/>
              <a:t>? How </a:t>
            </a:r>
            <a:r>
              <a:rPr lang="en-US" dirty="0"/>
              <a:t>would you prove/ disprove...</a:t>
            </a:r>
            <a:r>
              <a:rPr lang="en-US" dirty="0" smtClean="0"/>
              <a:t>? </a:t>
            </a:r>
            <a:r>
              <a:rPr lang="en-US" dirty="0"/>
              <a:t>Can you assess the value or importance of...</a:t>
            </a:r>
            <a:r>
              <a:rPr lang="en-US" dirty="0" smtClean="0"/>
              <a:t>? Would </a:t>
            </a:r>
            <a:r>
              <a:rPr lang="en-US" dirty="0"/>
              <a:t>it be better if...? </a:t>
            </a:r>
            <a:r>
              <a:rPr lang="en-US" dirty="0" smtClean="0"/>
              <a:t>Why </a:t>
            </a:r>
            <a:r>
              <a:rPr lang="en-US" dirty="0"/>
              <a:t>did they (the character) choose...</a:t>
            </a:r>
            <a:r>
              <a:rPr lang="en-US" dirty="0" smtClean="0"/>
              <a:t>? What </a:t>
            </a:r>
            <a:r>
              <a:rPr lang="en-US" dirty="0"/>
              <a:t>would you recommend...? </a:t>
            </a:r>
            <a:r>
              <a:rPr lang="en-US" dirty="0" smtClean="0"/>
              <a:t>How </a:t>
            </a:r>
            <a:r>
              <a:rPr lang="en-US" dirty="0"/>
              <a:t>would you rate the...</a:t>
            </a:r>
            <a:r>
              <a:rPr lang="en-US" dirty="0" smtClean="0"/>
              <a:t>? How </a:t>
            </a:r>
            <a:r>
              <a:rPr lang="en-US" dirty="0"/>
              <a:t>would you evaluate...? </a:t>
            </a:r>
            <a:r>
              <a:rPr lang="en-US" dirty="0" smtClean="0"/>
              <a:t>How </a:t>
            </a:r>
            <a:r>
              <a:rPr lang="en-US" dirty="0"/>
              <a:t>would you compare the ideas...? the people...</a:t>
            </a:r>
            <a:r>
              <a:rPr lang="en-US" dirty="0" smtClean="0"/>
              <a:t>?  </a:t>
            </a:r>
            <a:r>
              <a:rPr lang="en-US" dirty="0"/>
              <a:t>How could you determine...? </a:t>
            </a:r>
            <a:r>
              <a:rPr lang="en-US" dirty="0" smtClean="0"/>
              <a:t>What </a:t>
            </a:r>
            <a:r>
              <a:rPr lang="en-US" dirty="0"/>
              <a:t>choice would you have made...</a:t>
            </a:r>
            <a:r>
              <a:rPr lang="en-US" dirty="0" smtClean="0"/>
              <a:t>?  </a:t>
            </a:r>
            <a:r>
              <a:rPr lang="en-US" dirty="0"/>
              <a:t>What would you select...? </a:t>
            </a:r>
            <a:r>
              <a:rPr lang="en-US" dirty="0" smtClean="0"/>
              <a:t>How </a:t>
            </a:r>
            <a:r>
              <a:rPr lang="en-US" dirty="0"/>
              <a:t>would you prioritize...? </a:t>
            </a:r>
            <a:r>
              <a:rPr lang="en-US" dirty="0" smtClean="0"/>
              <a:t>How </a:t>
            </a:r>
            <a:r>
              <a:rPr lang="en-US" dirty="0"/>
              <a:t>would you justify...? </a:t>
            </a:r>
            <a:r>
              <a:rPr lang="en-US" dirty="0" smtClean="0"/>
              <a:t>What </a:t>
            </a:r>
            <a:r>
              <a:rPr lang="en-US" dirty="0"/>
              <a:t>judgment would you make about...? </a:t>
            </a:r>
            <a:r>
              <a:rPr lang="en-US" dirty="0" smtClean="0"/>
              <a:t>Why </a:t>
            </a:r>
            <a:r>
              <a:rPr lang="en-US" dirty="0"/>
              <a:t>was it better that...</a:t>
            </a:r>
            <a:r>
              <a:rPr lang="en-US" dirty="0" smtClean="0"/>
              <a:t>?How </a:t>
            </a:r>
            <a:r>
              <a:rPr lang="en-US" dirty="0"/>
              <a:t>would you prioritize the facts...? </a:t>
            </a:r>
            <a:r>
              <a:rPr lang="en-US" dirty="0" smtClean="0"/>
              <a:t>What </a:t>
            </a:r>
            <a:r>
              <a:rPr lang="en-US" dirty="0"/>
              <a:t>would you cite to defend the actions...? </a:t>
            </a:r>
            <a:r>
              <a:rPr lang="en-US" dirty="0" smtClean="0"/>
              <a:t>What </a:t>
            </a:r>
            <a:r>
              <a:rPr lang="en-US" dirty="0"/>
              <a:t>data was used to make the conclusion...</a:t>
            </a:r>
            <a:r>
              <a:rPr lang="en-US" dirty="0" smtClean="0"/>
              <a:t>? What </a:t>
            </a:r>
            <a:r>
              <a:rPr lang="en-US" dirty="0"/>
              <a:t>information would you use to support the view...</a:t>
            </a:r>
            <a:r>
              <a:rPr lang="en-US" dirty="0" smtClean="0"/>
              <a:t>? Based </a:t>
            </a:r>
            <a:r>
              <a:rPr lang="en-US" dirty="0"/>
              <a:t>on what you know, how would you explain...?</a:t>
            </a:r>
          </a:p>
          <a:p>
            <a:r>
              <a:rPr lang="en-US" b="1" dirty="0"/>
              <a:t>Assessment</a:t>
            </a:r>
            <a:r>
              <a:rPr lang="en-US" dirty="0"/>
              <a:t>:</a:t>
            </a:r>
          </a:p>
          <a:p>
            <a:pPr lvl="1"/>
            <a:r>
              <a:rPr lang="en-US" dirty="0"/>
              <a:t>Decide which character in the selection he or she would most like to spend a day with and why.</a:t>
            </a:r>
          </a:p>
          <a:p>
            <a:pPr lvl="1"/>
            <a:r>
              <a:rPr lang="en-US" dirty="0"/>
              <a:t>Judge whether or not a character should have acted in a particular way and why. </a:t>
            </a:r>
            <a:endParaRPr lang="en-US" dirty="0" smtClean="0"/>
          </a:p>
          <a:p>
            <a:pPr lvl="1"/>
            <a:r>
              <a:rPr lang="en-US" dirty="0" smtClean="0"/>
              <a:t>Decide </a:t>
            </a:r>
            <a:r>
              <a:rPr lang="en-US" dirty="0"/>
              <a:t>if the story really could have happened and justify reasons for the decision.</a:t>
            </a:r>
          </a:p>
          <a:p>
            <a:endParaRPr lang="en-US" dirty="0"/>
          </a:p>
        </p:txBody>
      </p:sp>
    </p:spTree>
    <p:extLst>
      <p:ext uri="{BB962C8B-B14F-4D97-AF65-F5344CB8AC3E}">
        <p14:creationId xmlns:p14="http://schemas.microsoft.com/office/powerpoint/2010/main" val="111961974"/>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Bloom’s taxonomy </a:t>
            </a:r>
            <a:r>
              <a:rPr lang="mr-IN" dirty="0" smtClean="0"/>
              <a:t>–</a:t>
            </a:r>
            <a:r>
              <a:rPr lang="en-US" dirty="0" smtClean="0"/>
              <a:t> human versus computers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Some of QA that is hard for humans is also hard for computers</a:t>
            </a:r>
          </a:p>
          <a:p>
            <a:r>
              <a:rPr lang="en-US" dirty="0" smtClean="0"/>
              <a:t>But some of the QA (some specific classification tasks) that is </a:t>
            </a:r>
            <a:r>
              <a:rPr lang="en-US" dirty="0"/>
              <a:t>hard for humans </a:t>
            </a:r>
            <a:r>
              <a:rPr lang="en-US" dirty="0" smtClean="0"/>
              <a:t>may be less hard for computers </a:t>
            </a:r>
          </a:p>
          <a:p>
            <a:pPr lvl="1"/>
            <a:r>
              <a:rPr lang="en-US" dirty="0" smtClean="0"/>
              <a:t>Perhaps because computers can be trained with huge data </a:t>
            </a:r>
            <a:endParaRPr lang="en-US" dirty="0"/>
          </a:p>
          <a:p>
            <a:r>
              <a:rPr lang="en-US" dirty="0" smtClean="0"/>
              <a:t>Many of the key words used in the Bloom’s hierarchy classification require hand-coding and are hard to learn.</a:t>
            </a:r>
          </a:p>
          <a:p>
            <a:pPr lvl="1"/>
            <a:r>
              <a:rPr lang="en-US" dirty="0" smtClean="0"/>
              <a:t>Consider a question with “classify” in a specific domain where computers are better</a:t>
            </a:r>
            <a:endParaRPr lang="en-US" dirty="0"/>
          </a:p>
          <a:p>
            <a:pPr lvl="1"/>
            <a:r>
              <a:rPr lang="en-US" dirty="0" smtClean="0"/>
              <a:t>The training that we provide for a system to classify is a form of hand-coding. </a:t>
            </a:r>
            <a:endParaRPr lang="en-US" dirty="0"/>
          </a:p>
          <a:p>
            <a:endParaRPr lang="en-US" dirty="0"/>
          </a:p>
        </p:txBody>
      </p:sp>
    </p:spTree>
    <p:extLst>
      <p:ext uri="{BB962C8B-B14F-4D97-AF65-F5344CB8AC3E}">
        <p14:creationId xmlns:p14="http://schemas.microsoft.com/office/powerpoint/2010/main" val="1398930083"/>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8892" y="47184"/>
            <a:ext cx="7903926" cy="597272"/>
          </a:xfrm>
        </p:spPr>
        <p:txBody>
          <a:bodyPr>
            <a:normAutofit fontScale="90000"/>
          </a:bodyPr>
          <a:lstStyle/>
          <a:p>
            <a:r>
              <a:rPr lang="en-US" dirty="0" smtClean="0"/>
              <a:t>QA needing deeper understanding</a:t>
            </a:r>
            <a:endParaRPr lang="en-US" dirty="0"/>
          </a:p>
        </p:txBody>
      </p:sp>
      <p:sp>
        <p:nvSpPr>
          <p:cNvPr id="3" name="Content Placeholder 2"/>
          <p:cNvSpPr>
            <a:spLocks noGrp="1"/>
          </p:cNvSpPr>
          <p:nvPr>
            <p:ph idx="1"/>
          </p:nvPr>
        </p:nvSpPr>
        <p:spPr>
          <a:xfrm>
            <a:off x="142172" y="744512"/>
            <a:ext cx="9001828" cy="6113488"/>
          </a:xfrm>
        </p:spPr>
        <p:txBody>
          <a:bodyPr>
            <a:normAutofit fontScale="92500" lnSpcReduction="20000"/>
          </a:bodyPr>
          <a:lstStyle/>
          <a:p>
            <a:r>
              <a:rPr lang="en-US" dirty="0" smtClean="0"/>
              <a:t>The </a:t>
            </a:r>
            <a:r>
              <a:rPr lang="en-US" dirty="0"/>
              <a:t>question contains </a:t>
            </a:r>
            <a:r>
              <a:rPr lang="en-US" dirty="0" smtClean="0"/>
              <a:t>terms/concepts </a:t>
            </a:r>
            <a:r>
              <a:rPr lang="en-US" dirty="0"/>
              <a:t>that has a deeper </a:t>
            </a:r>
            <a:r>
              <a:rPr lang="en-US" dirty="0" smtClean="0"/>
              <a:t>meaning; the answer is not based on direct correspondence of such a term in the question and a similar term in the background text (and </a:t>
            </a:r>
            <a:r>
              <a:rPr lang="en-US" u="sng" dirty="0" smtClean="0"/>
              <a:t>MCQ tricks fail)</a:t>
            </a:r>
            <a:r>
              <a:rPr lang="en-US" dirty="0" smtClean="0"/>
              <a:t>.</a:t>
            </a:r>
          </a:p>
          <a:p>
            <a:pPr lvl="1"/>
            <a:r>
              <a:rPr lang="en-US" dirty="0" smtClean="0">
                <a:solidFill>
                  <a:srgbClr val="0000FF"/>
                </a:solidFill>
              </a:rPr>
              <a:t>commonsense concepts; </a:t>
            </a:r>
            <a:r>
              <a:rPr lang="en-US" dirty="0">
                <a:solidFill>
                  <a:srgbClr val="0000FF"/>
                </a:solidFill>
              </a:rPr>
              <a:t> </a:t>
            </a:r>
            <a:r>
              <a:rPr lang="en-US" dirty="0" smtClean="0"/>
              <a:t>other </a:t>
            </a:r>
            <a:r>
              <a:rPr lang="en-US" dirty="0"/>
              <a:t>concepts</a:t>
            </a:r>
          </a:p>
          <a:p>
            <a:r>
              <a:rPr lang="en-US" dirty="0" smtClean="0"/>
              <a:t>The </a:t>
            </a:r>
            <a:r>
              <a:rPr lang="en-US" dirty="0"/>
              <a:t>question </a:t>
            </a:r>
            <a:r>
              <a:rPr lang="en-US" dirty="0" smtClean="0"/>
              <a:t>may be </a:t>
            </a:r>
            <a:r>
              <a:rPr lang="en-US" dirty="0"/>
              <a:t>simple but the </a:t>
            </a:r>
            <a:r>
              <a:rPr lang="en-US" dirty="0" smtClean="0"/>
              <a:t>answer </a:t>
            </a:r>
          </a:p>
          <a:p>
            <a:pPr lvl="1"/>
            <a:r>
              <a:rPr lang="en-US" dirty="0" smtClean="0"/>
              <a:t>requires reasoning </a:t>
            </a:r>
            <a:r>
              <a:rPr lang="en-US" dirty="0"/>
              <a:t>over multiple facts in the </a:t>
            </a:r>
            <a:r>
              <a:rPr lang="en-US" dirty="0" smtClean="0"/>
              <a:t>text</a:t>
            </a:r>
          </a:p>
          <a:p>
            <a:pPr lvl="2"/>
            <a:r>
              <a:rPr lang="en-US" dirty="0" smtClean="0"/>
              <a:t>some </a:t>
            </a:r>
            <a:r>
              <a:rPr lang="en-US" dirty="0"/>
              <a:t>of them may be </a:t>
            </a:r>
            <a:r>
              <a:rPr lang="en-US" dirty="0">
                <a:solidFill>
                  <a:srgbClr val="0000FF"/>
                </a:solidFill>
              </a:rPr>
              <a:t>commonsense </a:t>
            </a:r>
            <a:r>
              <a:rPr lang="en-US" dirty="0" smtClean="0">
                <a:solidFill>
                  <a:srgbClr val="0000FF"/>
                </a:solidFill>
              </a:rPr>
              <a:t>facts </a:t>
            </a:r>
          </a:p>
          <a:p>
            <a:pPr lvl="2"/>
            <a:r>
              <a:rPr lang="en-US" dirty="0" smtClean="0"/>
              <a:t>may </a:t>
            </a:r>
            <a:r>
              <a:rPr lang="en-US" dirty="0"/>
              <a:t>need </a:t>
            </a:r>
            <a:r>
              <a:rPr lang="en-US" dirty="0">
                <a:solidFill>
                  <a:srgbClr val="0000FF"/>
                </a:solidFill>
              </a:rPr>
              <a:t>commonsense </a:t>
            </a:r>
            <a:r>
              <a:rPr lang="en-US" dirty="0" smtClean="0">
                <a:solidFill>
                  <a:srgbClr val="0000FF"/>
                </a:solidFill>
              </a:rPr>
              <a:t>reasoning</a:t>
            </a:r>
            <a:endParaRPr lang="en-US" dirty="0">
              <a:solidFill>
                <a:srgbClr val="0000FF"/>
              </a:solidFill>
            </a:endParaRPr>
          </a:p>
          <a:p>
            <a:pPr lvl="1"/>
            <a:r>
              <a:rPr lang="en-US" dirty="0"/>
              <a:t>r</a:t>
            </a:r>
            <a:r>
              <a:rPr lang="en-US" dirty="0" smtClean="0"/>
              <a:t>equires reasoning using </a:t>
            </a:r>
            <a:r>
              <a:rPr lang="en-US" dirty="0"/>
              <a:t>external </a:t>
            </a:r>
            <a:r>
              <a:rPr lang="en-US" dirty="0" smtClean="0"/>
              <a:t>knowledge</a:t>
            </a:r>
          </a:p>
          <a:p>
            <a:pPr lvl="2"/>
            <a:r>
              <a:rPr lang="en-US" dirty="0" smtClean="0"/>
              <a:t>some </a:t>
            </a:r>
            <a:r>
              <a:rPr lang="en-US" dirty="0"/>
              <a:t>of that may be </a:t>
            </a:r>
            <a:r>
              <a:rPr lang="en-US" dirty="0">
                <a:solidFill>
                  <a:srgbClr val="0000FF"/>
                </a:solidFill>
              </a:rPr>
              <a:t>commonsense </a:t>
            </a:r>
            <a:r>
              <a:rPr lang="en-US" dirty="0" smtClean="0">
                <a:solidFill>
                  <a:srgbClr val="0000FF"/>
                </a:solidFill>
              </a:rPr>
              <a:t>knowledge</a:t>
            </a:r>
          </a:p>
          <a:p>
            <a:pPr lvl="2"/>
            <a:r>
              <a:rPr lang="en-US" dirty="0" smtClean="0"/>
              <a:t>may </a:t>
            </a:r>
            <a:r>
              <a:rPr lang="en-US" dirty="0"/>
              <a:t>need commonsense </a:t>
            </a:r>
            <a:r>
              <a:rPr lang="en-US" dirty="0" smtClean="0"/>
              <a:t>reasoning</a:t>
            </a:r>
          </a:p>
          <a:p>
            <a:pPr lvl="1"/>
            <a:r>
              <a:rPr lang="en-US" dirty="0" smtClean="0"/>
              <a:t>grounding </a:t>
            </a:r>
            <a:r>
              <a:rPr lang="en-US" dirty="0"/>
              <a:t>requires </a:t>
            </a:r>
            <a:r>
              <a:rPr lang="en-US" dirty="0" smtClean="0"/>
              <a:t>reasoning</a:t>
            </a:r>
          </a:p>
          <a:p>
            <a:pPr lvl="2"/>
            <a:r>
              <a:rPr lang="en-US" dirty="0" smtClean="0"/>
              <a:t>may </a:t>
            </a:r>
            <a:r>
              <a:rPr lang="en-US" dirty="0"/>
              <a:t>need commonsense </a:t>
            </a:r>
            <a:r>
              <a:rPr lang="en-US" dirty="0" smtClean="0"/>
              <a:t>reasoning</a:t>
            </a:r>
          </a:p>
        </p:txBody>
      </p:sp>
    </p:spTree>
    <p:extLst>
      <p:ext uri="{BB962C8B-B14F-4D97-AF65-F5344CB8AC3E}">
        <p14:creationId xmlns:p14="http://schemas.microsoft.com/office/powerpoint/2010/main" val="1920140101"/>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Aside: Note on Commonsense</a:t>
            </a:r>
            <a:endParaRPr lang="en-US" dirty="0"/>
          </a:p>
        </p:txBody>
      </p:sp>
      <p:sp>
        <p:nvSpPr>
          <p:cNvPr id="3" name="Content Placeholder 2"/>
          <p:cNvSpPr>
            <a:spLocks noGrp="1"/>
          </p:cNvSpPr>
          <p:nvPr>
            <p:ph idx="1"/>
          </p:nvPr>
        </p:nvSpPr>
        <p:spPr/>
        <p:txBody>
          <a:bodyPr>
            <a:normAutofit fontScale="77500" lnSpcReduction="20000"/>
          </a:bodyPr>
          <a:lstStyle/>
          <a:p>
            <a:r>
              <a:rPr lang="en-US" dirty="0">
                <a:solidFill>
                  <a:srgbClr val="0000FF"/>
                </a:solidFill>
              </a:rPr>
              <a:t>Commonsense </a:t>
            </a:r>
            <a:r>
              <a:rPr lang="en-US" dirty="0" smtClean="0">
                <a:solidFill>
                  <a:srgbClr val="0000FF"/>
                </a:solidFill>
              </a:rPr>
              <a:t>facts: </a:t>
            </a:r>
            <a:r>
              <a:rPr lang="en-US" dirty="0" smtClean="0"/>
              <a:t>Although in recent months the focus has been on Commonsense facts</a:t>
            </a:r>
            <a:r>
              <a:rPr lang="en-US" dirty="0"/>
              <a:t> </a:t>
            </a:r>
            <a:r>
              <a:rPr lang="en-US" dirty="0" smtClean="0"/>
              <a:t>(such as Effect of actions; precondition of actions) , </a:t>
            </a:r>
            <a:r>
              <a:rPr lang="en-US" u="sng" dirty="0" smtClean="0"/>
              <a:t>commonsense </a:t>
            </a:r>
            <a:r>
              <a:rPr lang="en-US" u="sng" dirty="0"/>
              <a:t>involves several other aspects</a:t>
            </a:r>
            <a:r>
              <a:rPr lang="en-US" dirty="0"/>
              <a:t>.</a:t>
            </a:r>
            <a:endParaRPr lang="en-US" dirty="0" smtClean="0"/>
          </a:p>
          <a:p>
            <a:r>
              <a:rPr lang="en-US" dirty="0" smtClean="0">
                <a:solidFill>
                  <a:srgbClr val="0000FF"/>
                </a:solidFill>
              </a:rPr>
              <a:t>Commonsense concepts</a:t>
            </a:r>
          </a:p>
          <a:p>
            <a:pPr lvl="1"/>
            <a:r>
              <a:rPr lang="en-US" dirty="0" smtClean="0">
                <a:solidFill>
                  <a:srgbClr val="000000"/>
                </a:solidFill>
              </a:rPr>
              <a:t>Examples: indicates</a:t>
            </a:r>
          </a:p>
          <a:p>
            <a:r>
              <a:rPr lang="en-US" dirty="0" smtClean="0">
                <a:solidFill>
                  <a:srgbClr val="0000FF"/>
                </a:solidFill>
              </a:rPr>
              <a:t>Commonsense knowledge</a:t>
            </a:r>
            <a:r>
              <a:rPr lang="en-US" dirty="0" smtClean="0"/>
              <a:t> (facts, concepts, rules, defaults, modules)</a:t>
            </a:r>
          </a:p>
          <a:p>
            <a:pPr lvl="1"/>
            <a:r>
              <a:rPr lang="en-US" dirty="0" smtClean="0"/>
              <a:t>Examples: normally birds fly.</a:t>
            </a:r>
          </a:p>
          <a:p>
            <a:r>
              <a:rPr lang="en-US" dirty="0" smtClean="0">
                <a:solidFill>
                  <a:srgbClr val="0000FF"/>
                </a:solidFill>
              </a:rPr>
              <a:t>Commonsense reasoning</a:t>
            </a:r>
          </a:p>
          <a:p>
            <a:pPr lvl="1"/>
            <a:r>
              <a:rPr lang="en-US" dirty="0" smtClean="0">
                <a:solidFill>
                  <a:srgbClr val="000000"/>
                </a:solidFill>
              </a:rPr>
              <a:t>Examples: </a:t>
            </a:r>
            <a:r>
              <a:rPr lang="en-US" dirty="0"/>
              <a:t>reasoning with defaults; reasoning about actions (frame problem); reasoning about inheritance </a:t>
            </a:r>
            <a:r>
              <a:rPr lang="en-US" dirty="0" smtClean="0"/>
              <a:t>hierarchies.</a:t>
            </a:r>
            <a:endParaRPr lang="en-US" dirty="0" smtClean="0">
              <a:solidFill>
                <a:srgbClr val="000000"/>
              </a:solidFill>
            </a:endParaRPr>
          </a:p>
          <a:p>
            <a:endParaRPr lang="en-US" dirty="0" smtClean="0"/>
          </a:p>
          <a:p>
            <a:endParaRPr lang="en-US" dirty="0"/>
          </a:p>
        </p:txBody>
      </p:sp>
    </p:spTree>
    <p:extLst>
      <p:ext uri="{BB962C8B-B14F-4D97-AF65-F5344CB8AC3E}">
        <p14:creationId xmlns:p14="http://schemas.microsoft.com/office/powerpoint/2010/main" val="2860846814"/>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0954" y="274638"/>
            <a:ext cx="8718650" cy="711000"/>
          </a:xfrm>
        </p:spPr>
        <p:txBody>
          <a:bodyPr>
            <a:noAutofit/>
          </a:bodyPr>
          <a:lstStyle/>
          <a:p>
            <a:r>
              <a:rPr lang="en-US" sz="3600" dirty="0" smtClean="0"/>
              <a:t>Terms</a:t>
            </a:r>
            <a:r>
              <a:rPr lang="en-US" sz="3600" dirty="0"/>
              <a:t>/concepts that </a:t>
            </a:r>
            <a:r>
              <a:rPr lang="en-US" sz="3600" dirty="0" smtClean="0"/>
              <a:t>have </a:t>
            </a:r>
            <a:r>
              <a:rPr lang="en-US" sz="3600" dirty="0"/>
              <a:t>a deeper meaning</a:t>
            </a:r>
            <a:br>
              <a:rPr lang="en-US" sz="3600" dirty="0"/>
            </a:br>
            <a:endParaRPr lang="en-US" sz="3600" dirty="0"/>
          </a:p>
        </p:txBody>
      </p:sp>
      <p:sp>
        <p:nvSpPr>
          <p:cNvPr id="3" name="Content Placeholder 2"/>
          <p:cNvSpPr>
            <a:spLocks noGrp="1"/>
          </p:cNvSpPr>
          <p:nvPr>
            <p:ph idx="1"/>
          </p:nvPr>
        </p:nvSpPr>
        <p:spPr>
          <a:xfrm>
            <a:off x="170954" y="890866"/>
            <a:ext cx="8817042" cy="5967134"/>
          </a:xfrm>
        </p:spPr>
        <p:txBody>
          <a:bodyPr>
            <a:normAutofit fontScale="85000" lnSpcReduction="20000"/>
          </a:bodyPr>
          <a:lstStyle/>
          <a:p>
            <a:r>
              <a:rPr lang="en-US" dirty="0" smtClean="0"/>
              <a:t>Plan, diagnosis, cause (what is the cause, what is the reason, why), belief/believes, knows, explains (explanation), indicates, exception, regular/periodic (time interval), best explanation, most appropriate, how, primary/main (role), alike because, similar, helped </a:t>
            </a:r>
            <a:r>
              <a:rPr lang="mr-IN" dirty="0" smtClean="0"/>
              <a:t>…</a:t>
            </a:r>
            <a:endParaRPr lang="en-US" dirty="0" smtClean="0"/>
          </a:p>
          <a:p>
            <a:r>
              <a:rPr lang="en-US" dirty="0" smtClean="0"/>
              <a:t>One can painstakingly train systems about each such term, but an easier approach may be to write definitions of these terms in a declarative language (like Answer Set Programing)</a:t>
            </a:r>
          </a:p>
          <a:p>
            <a:r>
              <a:rPr lang="en-US" dirty="0" smtClean="0"/>
              <a:t>Some of these concepts that is “commonly” understood by can be thought of as commonsense concepts.</a:t>
            </a:r>
          </a:p>
          <a:p>
            <a:r>
              <a:rPr lang="en-US" dirty="0" smtClean="0"/>
              <a:t>Some others are defined after a lot of research: diagnosis, cause, explanation, believes, knows  </a:t>
            </a:r>
          </a:p>
          <a:p>
            <a:pPr lvl="1"/>
            <a:r>
              <a:rPr lang="en-US" dirty="0" smtClean="0"/>
              <a:t>Some of these concepts may have a simpler meaning (understood by the mass) that can be used with respect to many of the questions. </a:t>
            </a:r>
            <a:endParaRPr lang="en-US" dirty="0"/>
          </a:p>
        </p:txBody>
      </p:sp>
    </p:spTree>
    <p:extLst>
      <p:ext uri="{BB962C8B-B14F-4D97-AF65-F5344CB8AC3E}">
        <p14:creationId xmlns:p14="http://schemas.microsoft.com/office/powerpoint/2010/main" val="2525116246"/>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4202"/>
            <a:ext cx="8229600" cy="1143000"/>
          </a:xfrm>
        </p:spPr>
        <p:txBody>
          <a:bodyPr>
            <a:normAutofit fontScale="90000"/>
          </a:bodyPr>
          <a:lstStyle/>
          <a:p>
            <a:r>
              <a:rPr lang="en-US" dirty="0" smtClean="0"/>
              <a:t>QA examples where the questions have concepts with deeper meaning </a:t>
            </a:r>
            <a:endParaRPr lang="en-US" dirty="0"/>
          </a:p>
        </p:txBody>
      </p:sp>
      <p:sp>
        <p:nvSpPr>
          <p:cNvPr id="3" name="Content Placeholder 2"/>
          <p:cNvSpPr>
            <a:spLocks noGrp="1"/>
          </p:cNvSpPr>
          <p:nvPr>
            <p:ph idx="1"/>
          </p:nvPr>
        </p:nvSpPr>
        <p:spPr>
          <a:xfrm>
            <a:off x="0" y="1642307"/>
            <a:ext cx="8845677" cy="5452459"/>
          </a:xfrm>
        </p:spPr>
        <p:txBody>
          <a:bodyPr>
            <a:normAutofit fontScale="92500" lnSpcReduction="20000"/>
          </a:bodyPr>
          <a:lstStyle/>
          <a:p>
            <a:r>
              <a:rPr lang="en-US" dirty="0"/>
              <a:t>What best </a:t>
            </a:r>
            <a:r>
              <a:rPr lang="en-US" dirty="0">
                <a:solidFill>
                  <a:srgbClr val="FF0000"/>
                </a:solidFill>
              </a:rPr>
              <a:t>indicates</a:t>
            </a:r>
            <a:r>
              <a:rPr lang="en-US" dirty="0"/>
              <a:t> that a frog has reached the </a:t>
            </a:r>
            <a:r>
              <a:rPr lang="en-US" dirty="0" smtClean="0"/>
              <a:t>adult stage</a:t>
            </a:r>
            <a:r>
              <a:rPr lang="en-US" dirty="0"/>
              <a:t>? (A) When it has lungs (B) When its tail has </a:t>
            </a:r>
            <a:r>
              <a:rPr lang="en-US" dirty="0" smtClean="0"/>
              <a:t>been absorbed </a:t>
            </a:r>
            <a:r>
              <a:rPr lang="en-US" dirty="0"/>
              <a:t>by the </a:t>
            </a:r>
            <a:r>
              <a:rPr lang="en-US" dirty="0" smtClean="0"/>
              <a:t>body</a:t>
            </a:r>
          </a:p>
          <a:p>
            <a:r>
              <a:rPr lang="en-US" dirty="0"/>
              <a:t>Which of the following </a:t>
            </a:r>
            <a:r>
              <a:rPr lang="en-US" dirty="0">
                <a:solidFill>
                  <a:srgbClr val="FF0000"/>
                </a:solidFill>
              </a:rPr>
              <a:t>distinguishes</a:t>
            </a:r>
            <a:r>
              <a:rPr lang="en-US" dirty="0"/>
              <a:t> the organisms in the kingdom Fungi from other eukaryotic organisms</a:t>
            </a:r>
            <a:r>
              <a:rPr lang="en-US" dirty="0" smtClean="0"/>
              <a:t>? (</a:t>
            </a:r>
            <a:r>
              <a:rPr lang="en-US" dirty="0"/>
              <a:t>A) Fungi are unicellular</a:t>
            </a:r>
            <a:r>
              <a:rPr lang="en-US" dirty="0" smtClean="0"/>
              <a:t>. (</a:t>
            </a:r>
            <a:r>
              <a:rPr lang="en-US" dirty="0"/>
              <a:t>B) Fungi reproduce sexually</a:t>
            </a:r>
            <a:r>
              <a:rPr lang="en-US" dirty="0" smtClean="0"/>
              <a:t>. (</a:t>
            </a:r>
            <a:r>
              <a:rPr lang="en-US" dirty="0"/>
              <a:t>C) Fungi obtain nutrients by absorption</a:t>
            </a:r>
            <a:r>
              <a:rPr lang="en-US" dirty="0" smtClean="0"/>
              <a:t>. (</a:t>
            </a:r>
            <a:r>
              <a:rPr lang="en-US" dirty="0"/>
              <a:t>D) Fungi make food through photosynthesis.</a:t>
            </a:r>
            <a:endParaRPr lang="en-US" dirty="0" smtClean="0"/>
          </a:p>
          <a:p>
            <a:r>
              <a:rPr lang="en-US" dirty="0" smtClean="0"/>
              <a:t>Stars </a:t>
            </a:r>
            <a:r>
              <a:rPr lang="en-US" dirty="0"/>
              <a:t>are often classified by their apparent brightness in the nighttime sky. Stars can also be classified in many other ways. Which of these is </a:t>
            </a:r>
            <a:r>
              <a:rPr lang="en-US" dirty="0">
                <a:solidFill>
                  <a:srgbClr val="FF0000"/>
                </a:solidFill>
              </a:rPr>
              <a:t>least useful </a:t>
            </a:r>
            <a:r>
              <a:rPr lang="en-US" dirty="0"/>
              <a:t>in </a:t>
            </a:r>
            <a:r>
              <a:rPr lang="en-US" dirty="0">
                <a:solidFill>
                  <a:srgbClr val="FF0000"/>
                </a:solidFill>
              </a:rPr>
              <a:t>classifying</a:t>
            </a:r>
            <a:r>
              <a:rPr lang="en-US" dirty="0"/>
              <a:t> stars</a:t>
            </a:r>
            <a:r>
              <a:rPr lang="en-US" dirty="0" smtClean="0"/>
              <a:t>? (</a:t>
            </a:r>
            <a:r>
              <a:rPr lang="en-US" dirty="0"/>
              <a:t>A) visible </a:t>
            </a:r>
            <a:r>
              <a:rPr lang="en-US" dirty="0" smtClean="0"/>
              <a:t>color (</a:t>
            </a:r>
            <a:r>
              <a:rPr lang="en-US" dirty="0"/>
              <a:t>B) </a:t>
            </a:r>
            <a:r>
              <a:rPr lang="en-US" dirty="0" smtClean="0"/>
              <a:t>composition (</a:t>
            </a:r>
            <a:r>
              <a:rPr lang="en-US" dirty="0"/>
              <a:t>C) surface </a:t>
            </a:r>
            <a:r>
              <a:rPr lang="en-US" dirty="0" smtClean="0"/>
              <a:t>texture (</a:t>
            </a:r>
            <a:r>
              <a:rPr lang="en-US" dirty="0"/>
              <a:t>D) </a:t>
            </a:r>
            <a:r>
              <a:rPr lang="en-US" dirty="0" smtClean="0"/>
              <a:t>temperature</a:t>
            </a:r>
          </a:p>
          <a:p>
            <a:endParaRPr lang="en-US" dirty="0" smtClean="0"/>
          </a:p>
          <a:p>
            <a:endParaRPr lang="en-US" dirty="0"/>
          </a:p>
        </p:txBody>
      </p:sp>
    </p:spTree>
    <p:extLst>
      <p:ext uri="{BB962C8B-B14F-4D97-AF65-F5344CB8AC3E}">
        <p14:creationId xmlns:p14="http://schemas.microsoft.com/office/powerpoint/2010/main" val="2624534066"/>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 Shot 2019-01-28 at 10.57.31 AM.png"/>
          <p:cNvPicPr>
            <a:picLocks noGrp="1" noChangeAspect="1"/>
          </p:cNvPicPr>
          <p:nvPr>
            <p:ph idx="4294967295"/>
          </p:nvPr>
        </p:nvPicPr>
        <p:blipFill>
          <a:blip r:embed="rId2">
            <a:extLst>
              <a:ext uri="{28A0092B-C50C-407E-A947-70E740481C1C}">
                <a14:useLocalDpi xmlns:a14="http://schemas.microsoft.com/office/drawing/2010/main" val="0"/>
              </a:ext>
            </a:extLst>
          </a:blip>
          <a:srcRect t="-4034" b="-4034"/>
          <a:stretch>
            <a:fillRect/>
          </a:stretch>
        </p:blipFill>
        <p:spPr>
          <a:xfrm>
            <a:off x="-1" y="1083924"/>
            <a:ext cx="9168351" cy="5042240"/>
          </a:xfrm>
        </p:spPr>
      </p:pic>
    </p:spTree>
    <p:extLst>
      <p:ext uri="{BB962C8B-B14F-4D97-AF65-F5344CB8AC3E}">
        <p14:creationId xmlns:p14="http://schemas.microsoft.com/office/powerpoint/2010/main" val="1009828445"/>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 Shot 2019-01-28 at 10.57.19 AM.png"/>
          <p:cNvPicPr>
            <a:picLocks noGrp="1" noChangeAspect="1"/>
          </p:cNvPicPr>
          <p:nvPr>
            <p:ph idx="4294967295"/>
          </p:nvPr>
        </p:nvPicPr>
        <p:blipFill>
          <a:blip r:embed="rId2">
            <a:extLst>
              <a:ext uri="{28A0092B-C50C-407E-A947-70E740481C1C}">
                <a14:useLocalDpi xmlns:a14="http://schemas.microsoft.com/office/drawing/2010/main" val="0"/>
              </a:ext>
            </a:extLst>
          </a:blip>
          <a:srcRect t="-4080" b="-4080"/>
          <a:stretch>
            <a:fillRect/>
          </a:stretch>
        </p:blipFill>
        <p:spPr>
          <a:xfrm>
            <a:off x="-1" y="1083924"/>
            <a:ext cx="9168351" cy="5042240"/>
          </a:xfrm>
        </p:spPr>
      </p:pic>
    </p:spTree>
    <p:extLst>
      <p:ext uri="{BB962C8B-B14F-4D97-AF65-F5344CB8AC3E}">
        <p14:creationId xmlns:p14="http://schemas.microsoft.com/office/powerpoint/2010/main" val="2201665006"/>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t>QA examples where the questions have concepts with deeper meaning </a:t>
            </a:r>
            <a:r>
              <a:rPr lang="en-US" sz="3600" dirty="0" smtClean="0"/>
              <a:t> (cont.)</a:t>
            </a:r>
            <a:endParaRPr lang="en-US" sz="3600" dirty="0"/>
          </a:p>
        </p:txBody>
      </p:sp>
      <p:sp>
        <p:nvSpPr>
          <p:cNvPr id="3" name="Content Placeholder 2"/>
          <p:cNvSpPr>
            <a:spLocks noGrp="1"/>
          </p:cNvSpPr>
          <p:nvPr>
            <p:ph idx="1"/>
          </p:nvPr>
        </p:nvSpPr>
        <p:spPr>
          <a:xfrm>
            <a:off x="273691" y="1600200"/>
            <a:ext cx="8413109" cy="5257800"/>
          </a:xfrm>
        </p:spPr>
        <p:txBody>
          <a:bodyPr>
            <a:normAutofit fontScale="77500" lnSpcReduction="20000"/>
          </a:bodyPr>
          <a:lstStyle/>
          <a:p>
            <a:r>
              <a:rPr lang="en-US" dirty="0"/>
              <a:t>Acid rain has a pH below 5.6. This rain can damage soil, lakes, crops, and buildings. Acid rain is </a:t>
            </a:r>
            <a:r>
              <a:rPr lang="en-US" dirty="0">
                <a:solidFill>
                  <a:srgbClr val="FF0000"/>
                </a:solidFill>
              </a:rPr>
              <a:t>caused by</a:t>
            </a:r>
            <a:r>
              <a:rPr lang="en-US" dirty="0"/>
              <a:t> all of the following </a:t>
            </a:r>
            <a:r>
              <a:rPr lang="en-US" dirty="0">
                <a:solidFill>
                  <a:srgbClr val="FF0000"/>
                </a:solidFill>
              </a:rPr>
              <a:t>except</a:t>
            </a:r>
            <a:r>
              <a:rPr lang="en-US" dirty="0"/>
              <a:t> (A) industrial emissions from factories. (B) coal that is burned to produce heat and power. (C) automobile exhaust. (D) nuclear power plants that produce radiation.</a:t>
            </a:r>
          </a:p>
          <a:p>
            <a:r>
              <a:rPr lang="en-US" dirty="0"/>
              <a:t> </a:t>
            </a:r>
            <a:r>
              <a:rPr lang="en-US" dirty="0">
                <a:solidFill>
                  <a:srgbClr val="FF0000"/>
                </a:solidFill>
              </a:rPr>
              <a:t>All of these</a:t>
            </a:r>
            <a:r>
              <a:rPr lang="en-US" dirty="0"/>
              <a:t> are examples of the ways Earth and the Moon interact </a:t>
            </a:r>
            <a:r>
              <a:rPr lang="en-US" dirty="0">
                <a:solidFill>
                  <a:srgbClr val="FF0000"/>
                </a:solidFill>
              </a:rPr>
              <a:t>except</a:t>
            </a:r>
            <a:r>
              <a:rPr lang="en-US" dirty="0"/>
              <a:t> (A) the phases of the Moon. (B) the tides on Earth. (C) seasons on Earth. (D) lunar eclipses.</a:t>
            </a:r>
          </a:p>
          <a:p>
            <a:r>
              <a:rPr lang="en-US" dirty="0"/>
              <a:t>Felicia noticed how air temperatures were cooler and there were fewer hours of daylight during some of the seasons. Which of the following </a:t>
            </a:r>
            <a:r>
              <a:rPr lang="en-US" dirty="0">
                <a:solidFill>
                  <a:srgbClr val="FF0000"/>
                </a:solidFill>
              </a:rPr>
              <a:t>contributes to </a:t>
            </a:r>
            <a:r>
              <a:rPr lang="en-US" dirty="0"/>
              <a:t>these seasonal changes? (A) Earth rotates on its axis. (B) Earth revolves around the Sun. (C) The Sun has less energy in winter. (D) The Sun moves further from Earth in winter.</a:t>
            </a:r>
          </a:p>
          <a:p>
            <a:endParaRPr lang="en-US" dirty="0"/>
          </a:p>
        </p:txBody>
      </p:sp>
    </p:spTree>
    <p:extLst>
      <p:ext uri="{BB962C8B-B14F-4D97-AF65-F5344CB8AC3E}">
        <p14:creationId xmlns:p14="http://schemas.microsoft.com/office/powerpoint/2010/main" val="1995500000"/>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Focus of the talk</a:t>
            </a:r>
            <a:endParaRPr lang="en-US" dirty="0"/>
          </a:p>
        </p:txBody>
      </p:sp>
      <p:sp>
        <p:nvSpPr>
          <p:cNvPr id="3" name="Content Placeholder 2"/>
          <p:cNvSpPr>
            <a:spLocks noGrp="1"/>
          </p:cNvSpPr>
          <p:nvPr>
            <p:ph idx="1"/>
          </p:nvPr>
        </p:nvSpPr>
        <p:spPr/>
        <p:txBody>
          <a:bodyPr/>
          <a:lstStyle/>
          <a:p>
            <a:r>
              <a:rPr lang="en-US" dirty="0" smtClean="0"/>
              <a:t>Answer some central questions about this workshop (“Reasoning and Complex QA”)</a:t>
            </a:r>
          </a:p>
          <a:p>
            <a:r>
              <a:rPr lang="en-US" dirty="0" smtClean="0"/>
              <a:t>Relationship between KR&amp;R (major focus of AI during its initial 50 years) </a:t>
            </a:r>
            <a:r>
              <a:rPr lang="en-US" dirty="0"/>
              <a:t>and </a:t>
            </a:r>
            <a:r>
              <a:rPr lang="en-US" dirty="0" smtClean="0"/>
              <a:t>QA</a:t>
            </a:r>
          </a:p>
          <a:p>
            <a:r>
              <a:rPr lang="en-US" dirty="0" smtClean="0"/>
              <a:t>Role of Machine Commonsense in QA</a:t>
            </a:r>
            <a:endParaRPr lang="en-US" dirty="0"/>
          </a:p>
        </p:txBody>
      </p:sp>
    </p:spTree>
    <p:extLst>
      <p:ext uri="{BB962C8B-B14F-4D97-AF65-F5344CB8AC3E}">
        <p14:creationId xmlns:p14="http://schemas.microsoft.com/office/powerpoint/2010/main" val="3552901359"/>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QA needing deeper </a:t>
            </a:r>
            <a:r>
              <a:rPr lang="en-US" dirty="0" smtClean="0"/>
              <a:t>understanding (cont.)</a:t>
            </a:r>
            <a:endParaRPr lang="en-US" dirty="0"/>
          </a:p>
        </p:txBody>
      </p:sp>
      <p:sp>
        <p:nvSpPr>
          <p:cNvPr id="3" name="Content Placeholder 2"/>
          <p:cNvSpPr>
            <a:spLocks noGrp="1"/>
          </p:cNvSpPr>
          <p:nvPr>
            <p:ph idx="1"/>
          </p:nvPr>
        </p:nvSpPr>
        <p:spPr/>
        <p:txBody>
          <a:bodyPr>
            <a:normAutofit fontScale="92500" lnSpcReduction="10000"/>
          </a:bodyPr>
          <a:lstStyle/>
          <a:p>
            <a:r>
              <a:rPr lang="en-US" dirty="0"/>
              <a:t>Where to find such QA schemas</a:t>
            </a:r>
          </a:p>
          <a:p>
            <a:pPr lvl="1"/>
            <a:r>
              <a:rPr lang="en-US" dirty="0"/>
              <a:t>AI2’s ARC challenge on elementary science questions: the best performance to date is only </a:t>
            </a:r>
            <a:r>
              <a:rPr lang="en-US" dirty="0" smtClean="0"/>
              <a:t>53.84%</a:t>
            </a:r>
            <a:r>
              <a:rPr lang="en-US" dirty="0"/>
              <a:t>. </a:t>
            </a:r>
            <a:r>
              <a:rPr lang="en-US" dirty="0">
                <a:hlinkClick r:id="rId2"/>
              </a:rPr>
              <a:t>https://leaderboard.allenai.org/arc/submissions/public</a:t>
            </a:r>
            <a:r>
              <a:rPr lang="en-US" dirty="0"/>
              <a:t>  </a:t>
            </a:r>
            <a:r>
              <a:rPr lang="en-US" dirty="0" smtClean="0"/>
              <a:t>[On </a:t>
            </a:r>
            <a:r>
              <a:rPr lang="en-US" dirty="0"/>
              <a:t>an earlier ARC dataset a combination of methods based on retrieval, statistics and inference upped the result from 60.7% (of the best single solver) to the ensemble result of 71.3%</a:t>
            </a:r>
            <a:r>
              <a:rPr lang="en-US" dirty="0" smtClean="0"/>
              <a:t>.]</a:t>
            </a:r>
          </a:p>
          <a:p>
            <a:pPr lvl="1"/>
            <a:r>
              <a:rPr lang="en-US" dirty="0" smtClean="0"/>
              <a:t>Some were presented in previous invited talks</a:t>
            </a:r>
            <a:endParaRPr lang="en-US" dirty="0"/>
          </a:p>
          <a:p>
            <a:pPr lvl="1"/>
            <a:r>
              <a:rPr lang="en-US" dirty="0"/>
              <a:t>Some more need to be compiled (to be discussed in later slides)</a:t>
            </a:r>
          </a:p>
          <a:p>
            <a:endParaRPr lang="en-US" dirty="0"/>
          </a:p>
        </p:txBody>
      </p:sp>
    </p:spTree>
    <p:extLst>
      <p:ext uri="{BB962C8B-B14F-4D97-AF65-F5344CB8AC3E}">
        <p14:creationId xmlns:p14="http://schemas.microsoft.com/office/powerpoint/2010/main" val="535937707"/>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05103"/>
            <a:ext cx="8975764" cy="832102"/>
          </a:xfrm>
        </p:spPr>
        <p:txBody>
          <a:bodyPr>
            <a:noAutofit/>
          </a:bodyPr>
          <a:lstStyle/>
          <a:p>
            <a:r>
              <a:rPr lang="en-US" sz="3600" dirty="0" smtClean="0"/>
              <a:t>Answers requiring </a:t>
            </a:r>
            <a:r>
              <a:rPr lang="en-US" sz="3600" dirty="0"/>
              <a:t>reasoning over </a:t>
            </a:r>
            <a:r>
              <a:rPr lang="en-US" sz="3600" dirty="0" smtClean="0"/>
              <a:t/>
            </a:r>
            <a:br>
              <a:rPr lang="en-US" sz="3600" dirty="0" smtClean="0"/>
            </a:br>
            <a:r>
              <a:rPr lang="en-US" sz="3600" dirty="0" smtClean="0"/>
              <a:t>multiple </a:t>
            </a:r>
            <a:r>
              <a:rPr lang="en-US" sz="3600" dirty="0"/>
              <a:t>facts in the text</a:t>
            </a:r>
            <a:br>
              <a:rPr lang="en-US" sz="3600" dirty="0"/>
            </a:br>
            <a:endParaRPr lang="en-US" sz="3600" dirty="0"/>
          </a:p>
        </p:txBody>
      </p:sp>
      <p:sp>
        <p:nvSpPr>
          <p:cNvPr id="3" name="Content Placeholder 2"/>
          <p:cNvSpPr>
            <a:spLocks noGrp="1"/>
          </p:cNvSpPr>
          <p:nvPr>
            <p:ph idx="1"/>
          </p:nvPr>
        </p:nvSpPr>
        <p:spPr>
          <a:xfrm>
            <a:off x="142172" y="1320160"/>
            <a:ext cx="8833592" cy="5435196"/>
          </a:xfrm>
        </p:spPr>
        <p:txBody>
          <a:bodyPr>
            <a:normAutofit fontScale="70000" lnSpcReduction="20000"/>
          </a:bodyPr>
          <a:lstStyle/>
          <a:p>
            <a:r>
              <a:rPr lang="en-US" dirty="0" smtClean="0"/>
              <a:t>Relational reasoning: Natural language query over a database that can be answered by simple database (say relational algebra) operations</a:t>
            </a:r>
          </a:p>
          <a:p>
            <a:pPr lvl="1"/>
            <a:r>
              <a:rPr lang="en-US" dirty="0" smtClean="0"/>
              <a:t>Could involve a complicated sequence of such operations (for example: For all queries) </a:t>
            </a:r>
          </a:p>
          <a:p>
            <a:r>
              <a:rPr lang="en-US" dirty="0" smtClean="0"/>
              <a:t>Reasoning that involves more complicated forms (if most people can do it then we can consider it as commonsense reasoning)</a:t>
            </a:r>
          </a:p>
          <a:p>
            <a:pPr lvl="1"/>
            <a:r>
              <a:rPr lang="en-US" dirty="0" smtClean="0"/>
              <a:t>Transitive closure queries (</a:t>
            </a:r>
            <a:r>
              <a:rPr lang="en-US" dirty="0" err="1" smtClean="0"/>
              <a:t>eg</a:t>
            </a:r>
            <a:r>
              <a:rPr lang="en-US" dirty="0" smtClean="0"/>
              <a:t>., ancestor), indirect effect of actions through a sequence of effects (</a:t>
            </a:r>
            <a:r>
              <a:rPr lang="en-US" dirty="0" err="1" smtClean="0"/>
              <a:t>eg</a:t>
            </a:r>
            <a:r>
              <a:rPr lang="en-US" dirty="0" smtClean="0"/>
              <a:t>. An intervention in a circuit or in a biological cell signaling network)</a:t>
            </a:r>
          </a:p>
          <a:p>
            <a:pPr lvl="1"/>
            <a:r>
              <a:rPr lang="en-US" dirty="0" smtClean="0"/>
              <a:t>Reasoning about actions, events</a:t>
            </a:r>
          </a:p>
          <a:p>
            <a:pPr lvl="1"/>
            <a:r>
              <a:rPr lang="en-US" dirty="0" smtClean="0"/>
              <a:t>Reasoning about inheritance hierarchies</a:t>
            </a:r>
          </a:p>
          <a:p>
            <a:pPr lvl="1"/>
            <a:r>
              <a:rPr lang="en-US" dirty="0" smtClean="0"/>
              <a:t>Reasoning about causality</a:t>
            </a:r>
          </a:p>
          <a:p>
            <a:pPr lvl="1"/>
            <a:r>
              <a:rPr lang="en-US" dirty="0" smtClean="0"/>
              <a:t>Reasoning about counterfactuals</a:t>
            </a:r>
          </a:p>
          <a:p>
            <a:pPr lvl="1"/>
            <a:r>
              <a:rPr lang="en-US" dirty="0" smtClean="0"/>
              <a:t>Diagnostic reasoning</a:t>
            </a:r>
          </a:p>
          <a:p>
            <a:pPr lvl="1"/>
            <a:r>
              <a:rPr lang="en-US" dirty="0" smtClean="0"/>
              <a:t>Reasoning about interactions (say drug-drug interactions)</a:t>
            </a:r>
          </a:p>
          <a:p>
            <a:pPr lvl="1"/>
            <a:r>
              <a:rPr lang="en-US" dirty="0" smtClean="0"/>
              <a:t>Reasoning about beliefs and knowledge</a:t>
            </a:r>
          </a:p>
          <a:p>
            <a:pPr lvl="1"/>
            <a:r>
              <a:rPr lang="en-US" dirty="0" smtClean="0"/>
              <a:t>Math Word Problems</a:t>
            </a:r>
          </a:p>
          <a:p>
            <a:pPr lvl="1"/>
            <a:endParaRPr lang="en-US" dirty="0" smtClean="0"/>
          </a:p>
          <a:p>
            <a:endParaRPr lang="en-US" dirty="0"/>
          </a:p>
        </p:txBody>
      </p:sp>
    </p:spTree>
    <p:extLst>
      <p:ext uri="{BB962C8B-B14F-4D97-AF65-F5344CB8AC3E}">
        <p14:creationId xmlns:p14="http://schemas.microsoft.com/office/powerpoint/2010/main" val="1892803599"/>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737" y="274638"/>
            <a:ext cx="8937851" cy="1143000"/>
          </a:xfrm>
        </p:spPr>
        <p:txBody>
          <a:bodyPr>
            <a:normAutofit fontScale="90000"/>
          </a:bodyPr>
          <a:lstStyle/>
          <a:p>
            <a:r>
              <a:rPr lang="en-US" dirty="0"/>
              <a:t>QA examples where </a:t>
            </a:r>
            <a:r>
              <a:rPr lang="en-US" dirty="0" smtClean="0"/>
              <a:t>question are simple, but answering them requires reasoning</a:t>
            </a:r>
            <a:endParaRPr lang="en-US" dirty="0"/>
          </a:p>
        </p:txBody>
      </p:sp>
      <p:sp>
        <p:nvSpPr>
          <p:cNvPr id="3" name="Content Placeholder 2"/>
          <p:cNvSpPr>
            <a:spLocks noGrp="1"/>
          </p:cNvSpPr>
          <p:nvPr>
            <p:ph idx="1"/>
          </p:nvPr>
        </p:nvSpPr>
        <p:spPr>
          <a:xfrm>
            <a:off x="284638" y="1600200"/>
            <a:ext cx="8604830" cy="5133258"/>
          </a:xfrm>
        </p:spPr>
        <p:txBody>
          <a:bodyPr>
            <a:normAutofit fontScale="62500" lnSpcReduction="20000"/>
          </a:bodyPr>
          <a:lstStyle/>
          <a:p>
            <a:r>
              <a:rPr lang="en-US" dirty="0" smtClean="0"/>
              <a:t>[</a:t>
            </a:r>
            <a:r>
              <a:rPr lang="en-US" u="sng" dirty="0" smtClean="0"/>
              <a:t>Beliefs</a:t>
            </a:r>
            <a:r>
              <a:rPr lang="en-US" dirty="0" smtClean="0"/>
              <a:t>] X </a:t>
            </a:r>
            <a:r>
              <a:rPr lang="en-US" dirty="0"/>
              <a:t>observe two agents, Sally and Anne, with their containers, a basket and a box. After putting a marble in her basket, Sally leaves the room (and is not able to observe the events anymore). After Sally’s departure, Anne moves the marble to her box. Then Sally returns to the room. X is asked: </a:t>
            </a:r>
            <a:endParaRPr lang="en-US" dirty="0" smtClean="0"/>
          </a:p>
          <a:p>
            <a:pPr lvl="1"/>
            <a:r>
              <a:rPr lang="en-US" dirty="0" smtClean="0"/>
              <a:t>Where </a:t>
            </a:r>
            <a:r>
              <a:rPr lang="en-US" dirty="0"/>
              <a:t>will Sally look for the marble? </a:t>
            </a:r>
            <a:endParaRPr lang="en-US" dirty="0" smtClean="0"/>
          </a:p>
          <a:p>
            <a:pPr lvl="1"/>
            <a:r>
              <a:rPr lang="en-US" dirty="0" smtClean="0"/>
              <a:t>Where </a:t>
            </a:r>
            <a:r>
              <a:rPr lang="en-US" dirty="0"/>
              <a:t>is </a:t>
            </a:r>
            <a:r>
              <a:rPr lang="en-US" dirty="0" smtClean="0"/>
              <a:t>the </a:t>
            </a:r>
            <a:r>
              <a:rPr lang="en-US" dirty="0"/>
              <a:t>marble really? </a:t>
            </a:r>
            <a:endParaRPr lang="en-US" dirty="0" smtClean="0"/>
          </a:p>
          <a:p>
            <a:pPr lvl="1"/>
            <a:r>
              <a:rPr lang="en-US" dirty="0" smtClean="0"/>
              <a:t>Where </a:t>
            </a:r>
            <a:r>
              <a:rPr lang="en-US" dirty="0"/>
              <a:t>was the marble in the beginning? </a:t>
            </a:r>
            <a:endParaRPr lang="en-US" dirty="0" smtClean="0"/>
          </a:p>
          <a:p>
            <a:r>
              <a:rPr lang="en-US" dirty="0" smtClean="0"/>
              <a:t>[</a:t>
            </a:r>
            <a:r>
              <a:rPr lang="en-US" u="sng" dirty="0" smtClean="0"/>
              <a:t>Inheritance hierarchy</a:t>
            </a:r>
            <a:r>
              <a:rPr lang="en-US" dirty="0" smtClean="0"/>
              <a:t>] Normally birds fly. Penguins do not fly. Penguins and birds. </a:t>
            </a:r>
            <a:r>
              <a:rPr lang="en-US" dirty="0" err="1" smtClean="0"/>
              <a:t>Tweety</a:t>
            </a:r>
            <a:r>
              <a:rPr lang="en-US" dirty="0" smtClean="0"/>
              <a:t> is a bird. Skippy is a penguin.</a:t>
            </a:r>
          </a:p>
          <a:p>
            <a:pPr lvl="1"/>
            <a:r>
              <a:rPr lang="en-US" dirty="0" smtClean="0"/>
              <a:t>Is Skippy a bird?</a:t>
            </a:r>
          </a:p>
          <a:p>
            <a:pPr lvl="1"/>
            <a:r>
              <a:rPr lang="en-US" dirty="0" smtClean="0"/>
              <a:t>Does </a:t>
            </a:r>
            <a:r>
              <a:rPr lang="en-US" dirty="0" err="1" smtClean="0"/>
              <a:t>skippy</a:t>
            </a:r>
            <a:r>
              <a:rPr lang="en-US" dirty="0" smtClean="0"/>
              <a:t> fly?</a:t>
            </a:r>
          </a:p>
          <a:p>
            <a:pPr lvl="1"/>
            <a:r>
              <a:rPr lang="en-US" dirty="0" smtClean="0"/>
              <a:t>Does </a:t>
            </a:r>
            <a:r>
              <a:rPr lang="en-US" dirty="0" err="1" smtClean="0"/>
              <a:t>Tweety</a:t>
            </a:r>
            <a:r>
              <a:rPr lang="en-US" dirty="0" smtClean="0"/>
              <a:t> fly?</a:t>
            </a:r>
          </a:p>
          <a:p>
            <a:r>
              <a:rPr lang="en-US" dirty="0" smtClean="0"/>
              <a:t>[</a:t>
            </a:r>
            <a:r>
              <a:rPr lang="en-US" u="sng" dirty="0" smtClean="0"/>
              <a:t>Causality </a:t>
            </a:r>
            <a:r>
              <a:rPr lang="en-US" u="sng" dirty="0"/>
              <a:t>and Counterfactual</a:t>
            </a:r>
            <a:r>
              <a:rPr lang="en-US" dirty="0"/>
              <a:t>] </a:t>
            </a:r>
            <a:r>
              <a:rPr lang="en-US" dirty="0" smtClean="0"/>
              <a:t>The season determines whether the sprinkler is on and whether it may rain. It does not rain in the summer or spring. But rains in the Fall and winter. The </a:t>
            </a:r>
            <a:r>
              <a:rPr lang="en-US" dirty="0"/>
              <a:t>sprinkler being on as well as if it </a:t>
            </a:r>
            <a:r>
              <a:rPr lang="en-US" dirty="0" smtClean="0"/>
              <a:t>rained will make the grass wet. </a:t>
            </a:r>
          </a:p>
          <a:p>
            <a:pPr lvl="1"/>
            <a:r>
              <a:rPr lang="en-US" dirty="0" smtClean="0"/>
              <a:t>The grass is observed to be wet. What are its possible causes.</a:t>
            </a:r>
          </a:p>
          <a:p>
            <a:pPr lvl="1"/>
            <a:r>
              <a:rPr lang="en-US" dirty="0"/>
              <a:t>The grass is observed to be wet and the sprinkler was on</a:t>
            </a:r>
            <a:r>
              <a:rPr lang="en-US" dirty="0" smtClean="0"/>
              <a:t>. Knowing it is Fall, </a:t>
            </a:r>
            <a:r>
              <a:rPr lang="en-US" dirty="0"/>
              <a:t>i</a:t>
            </a:r>
            <a:r>
              <a:rPr lang="en-US" dirty="0" smtClean="0"/>
              <a:t>s there a possibility that the grass would be wet if the Sprinkler was turned off.</a:t>
            </a:r>
          </a:p>
          <a:p>
            <a:endParaRPr lang="en-US" dirty="0"/>
          </a:p>
          <a:p>
            <a:pPr marL="0" indent="0">
              <a:buNone/>
            </a:pPr>
            <a:endParaRPr lang="en-US" dirty="0"/>
          </a:p>
          <a:p>
            <a:endParaRPr lang="en-US" dirty="0"/>
          </a:p>
        </p:txBody>
      </p:sp>
    </p:spTree>
    <p:extLst>
      <p:ext uri="{BB962C8B-B14F-4D97-AF65-F5344CB8AC3E}">
        <p14:creationId xmlns:p14="http://schemas.microsoft.com/office/powerpoint/2010/main" val="2249977136"/>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6110" y="274638"/>
            <a:ext cx="8758096" cy="743592"/>
          </a:xfrm>
        </p:spPr>
        <p:txBody>
          <a:bodyPr>
            <a:normAutofit fontScale="90000"/>
          </a:bodyPr>
          <a:lstStyle/>
          <a:p>
            <a:pPr lvl="1" algn="ctr" defTabSz="457200" rtl="0">
              <a:spcBef>
                <a:spcPct val="0"/>
              </a:spcBef>
            </a:pPr>
            <a:r>
              <a:rPr lang="en-US" sz="3200" dirty="0" smtClean="0"/>
              <a:t>Answer needs external knowledge: some pointers</a:t>
            </a:r>
            <a:br>
              <a:rPr lang="en-US" sz="3200" dirty="0" smtClean="0"/>
            </a:br>
            <a:r>
              <a:rPr lang="en-US" dirty="0" smtClean="0"/>
              <a:t> </a:t>
            </a:r>
            <a:endParaRPr lang="en-US" dirty="0"/>
          </a:p>
        </p:txBody>
      </p:sp>
      <p:sp>
        <p:nvSpPr>
          <p:cNvPr id="3" name="Content Placeholder 2"/>
          <p:cNvSpPr>
            <a:spLocks noGrp="1"/>
          </p:cNvSpPr>
          <p:nvPr>
            <p:ph idx="1"/>
          </p:nvPr>
        </p:nvSpPr>
        <p:spPr>
          <a:xfrm>
            <a:off x="186110" y="1018230"/>
            <a:ext cx="8758096" cy="5693331"/>
          </a:xfrm>
        </p:spPr>
        <p:txBody>
          <a:bodyPr>
            <a:normAutofit fontScale="77500" lnSpcReduction="20000"/>
          </a:bodyPr>
          <a:lstStyle/>
          <a:p>
            <a:r>
              <a:rPr lang="en-US" dirty="0" smtClean="0"/>
              <a:t>Science </a:t>
            </a:r>
            <a:r>
              <a:rPr lang="en-US" dirty="0"/>
              <a:t>QA datasets: </a:t>
            </a:r>
            <a:r>
              <a:rPr lang="en-US" dirty="0">
                <a:hlinkClick r:id="rId2"/>
              </a:rPr>
              <a:t>http://data.allenai.org/arc/challenge-train</a:t>
            </a:r>
            <a:r>
              <a:rPr lang="en-US" dirty="0" smtClean="0">
                <a:hlinkClick r:id="rId2"/>
              </a:rPr>
              <a:t>/</a:t>
            </a:r>
            <a:r>
              <a:rPr lang="en-US" dirty="0" smtClean="0"/>
              <a:t> </a:t>
            </a:r>
          </a:p>
          <a:p>
            <a:pPr lvl="1"/>
            <a:r>
              <a:rPr lang="en-US" dirty="0"/>
              <a:t>George wants to warm his hands quickly by rubbing them. Which skin surface will produce the most heat</a:t>
            </a:r>
            <a:r>
              <a:rPr lang="en-US" dirty="0" smtClean="0"/>
              <a:t>? (</a:t>
            </a:r>
            <a:r>
              <a:rPr lang="en-US" dirty="0"/>
              <a:t>A) dry </a:t>
            </a:r>
            <a:r>
              <a:rPr lang="en-US" dirty="0" smtClean="0"/>
              <a:t>palms (</a:t>
            </a:r>
            <a:r>
              <a:rPr lang="en-US" dirty="0"/>
              <a:t>B) wet </a:t>
            </a:r>
            <a:r>
              <a:rPr lang="en-US" dirty="0" smtClean="0"/>
              <a:t>palms (</a:t>
            </a:r>
            <a:r>
              <a:rPr lang="en-US" dirty="0"/>
              <a:t>C) palms covered with </a:t>
            </a:r>
            <a:r>
              <a:rPr lang="en-US" dirty="0" smtClean="0"/>
              <a:t>oil (</a:t>
            </a:r>
            <a:r>
              <a:rPr lang="en-US" dirty="0"/>
              <a:t>D) palms covered with </a:t>
            </a:r>
            <a:r>
              <a:rPr lang="en-US" dirty="0" smtClean="0"/>
              <a:t>lotion</a:t>
            </a:r>
          </a:p>
          <a:p>
            <a:pPr lvl="1"/>
            <a:r>
              <a:rPr lang="en-US" dirty="0"/>
              <a:t>What best </a:t>
            </a:r>
            <a:r>
              <a:rPr lang="en-US" dirty="0">
                <a:solidFill>
                  <a:srgbClr val="000000"/>
                </a:solidFill>
              </a:rPr>
              <a:t>indicates</a:t>
            </a:r>
            <a:r>
              <a:rPr lang="en-US" dirty="0"/>
              <a:t> that a frog has reached the adult stage? (A) When it has lungs (B) When its tail has been absorbed by the </a:t>
            </a:r>
            <a:r>
              <a:rPr lang="en-US" dirty="0" smtClean="0"/>
              <a:t>body</a:t>
            </a:r>
          </a:p>
          <a:p>
            <a:r>
              <a:rPr lang="en-US" dirty="0" smtClean="0"/>
              <a:t>Winograd Schema Challenge examples</a:t>
            </a:r>
          </a:p>
          <a:p>
            <a:pPr lvl="1"/>
            <a:r>
              <a:rPr lang="en-US" dirty="0" smtClean="0"/>
              <a:t>The </a:t>
            </a:r>
            <a:r>
              <a:rPr lang="en-US" dirty="0"/>
              <a:t>man couldn’t lift his son because he was so </a:t>
            </a:r>
            <a:r>
              <a:rPr lang="en-US" dirty="0" smtClean="0"/>
              <a:t>weak/heavy.  </a:t>
            </a:r>
            <a:r>
              <a:rPr lang="en-US" dirty="0"/>
              <a:t>Who was so </a:t>
            </a:r>
            <a:r>
              <a:rPr lang="en-US" dirty="0" smtClean="0"/>
              <a:t>weak/heavy?</a:t>
            </a:r>
          </a:p>
          <a:p>
            <a:pPr lvl="1"/>
            <a:r>
              <a:rPr lang="en-US" dirty="0"/>
              <a:t>The fish ate the worm because it was </a:t>
            </a:r>
            <a:r>
              <a:rPr lang="en-US" dirty="0" smtClean="0"/>
              <a:t>tasty/hungry. What </a:t>
            </a:r>
            <a:r>
              <a:rPr lang="en-US" dirty="0"/>
              <a:t>was </a:t>
            </a:r>
            <a:r>
              <a:rPr lang="en-US" dirty="0" smtClean="0"/>
              <a:t>tasty/hungry?</a:t>
            </a:r>
          </a:p>
          <a:p>
            <a:pPr lvl="1"/>
            <a:r>
              <a:rPr lang="en-US" dirty="0"/>
              <a:t>The trophy doesn’t fit into the brown suitcase because it’s too </a:t>
            </a:r>
            <a:r>
              <a:rPr lang="en-US" dirty="0" smtClean="0"/>
              <a:t>large/small. What </a:t>
            </a:r>
            <a:r>
              <a:rPr lang="en-US" dirty="0"/>
              <a:t>was too </a:t>
            </a:r>
            <a:r>
              <a:rPr lang="en-US" dirty="0" smtClean="0"/>
              <a:t>large/small?</a:t>
            </a:r>
          </a:p>
          <a:p>
            <a:r>
              <a:rPr lang="en-US" dirty="0" smtClean="0"/>
              <a:t>AI2 Commonsense Datasets: </a:t>
            </a:r>
            <a:r>
              <a:rPr lang="en-US" dirty="0">
                <a:hlinkClick r:id="rId3"/>
              </a:rPr>
              <a:t>https://leaderboard.allenai.org/coming-soon</a:t>
            </a:r>
            <a:r>
              <a:rPr lang="en-US" dirty="0"/>
              <a:t>  </a:t>
            </a:r>
            <a:endParaRPr lang="en-US" dirty="0" smtClean="0"/>
          </a:p>
          <a:p>
            <a:pPr marL="457200" lvl="1" indent="0">
              <a:buNone/>
            </a:pPr>
            <a:endParaRPr lang="en-US" dirty="0" smtClean="0"/>
          </a:p>
          <a:p>
            <a:endParaRPr lang="en-US" dirty="0"/>
          </a:p>
        </p:txBody>
      </p:sp>
    </p:spTree>
    <p:extLst>
      <p:ext uri="{BB962C8B-B14F-4D97-AF65-F5344CB8AC3E}">
        <p14:creationId xmlns:p14="http://schemas.microsoft.com/office/powerpoint/2010/main" val="3122762570"/>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1" algn="ctr" defTabSz="457200" rtl="0">
              <a:spcBef>
                <a:spcPct val="0"/>
              </a:spcBef>
            </a:pPr>
            <a:r>
              <a:rPr lang="en-US" sz="4000" dirty="0" smtClean="0"/>
              <a:t>Grounding requires reasoning</a:t>
            </a:r>
            <a:br>
              <a:rPr lang="en-US" sz="4000" dirty="0" smtClean="0"/>
            </a:br>
            <a:endParaRPr lang="en-US" sz="4000" dirty="0"/>
          </a:p>
        </p:txBody>
      </p:sp>
      <p:sp>
        <p:nvSpPr>
          <p:cNvPr id="3" name="Content Placeholder 2"/>
          <p:cNvSpPr>
            <a:spLocks noGrp="1"/>
          </p:cNvSpPr>
          <p:nvPr>
            <p:ph idx="1"/>
          </p:nvPr>
        </p:nvSpPr>
        <p:spPr/>
        <p:txBody>
          <a:bodyPr/>
          <a:lstStyle/>
          <a:p>
            <a:r>
              <a:rPr lang="en-US" dirty="0" smtClean="0"/>
              <a:t>Words in the questions, do not always match with phrases in the text, and may need to be derived through reasoning</a:t>
            </a:r>
          </a:p>
          <a:p>
            <a:pPr lvl="1"/>
            <a:r>
              <a:rPr lang="en-US" dirty="0" smtClean="0"/>
              <a:t>Does drug X interact with drug Y?</a:t>
            </a:r>
            <a:endParaRPr lang="en-US" dirty="0"/>
          </a:p>
        </p:txBody>
      </p:sp>
    </p:spTree>
    <p:extLst>
      <p:ext uri="{BB962C8B-B14F-4D97-AF65-F5344CB8AC3E}">
        <p14:creationId xmlns:p14="http://schemas.microsoft.com/office/powerpoint/2010/main" val="3329212700"/>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1"/>
            <a:ext cx="8189960" cy="1360827"/>
          </a:xfrm>
        </p:spPr>
        <p:txBody>
          <a:bodyPr>
            <a:normAutofit/>
          </a:bodyPr>
          <a:lstStyle/>
          <a:p>
            <a:r>
              <a:rPr lang="en-US" b="1" dirty="0" smtClean="0">
                <a:solidFill>
                  <a:srgbClr val="FFC000"/>
                </a:solidFill>
              </a:rPr>
              <a:t>Inferring Drug-Drug Interaction</a:t>
            </a:r>
            <a:endParaRPr lang="en-US" b="1" dirty="0">
              <a:solidFill>
                <a:srgbClr val="FFC000"/>
              </a:solidFill>
            </a:endParaRPr>
          </a:p>
        </p:txBody>
      </p:sp>
      <p:sp>
        <p:nvSpPr>
          <p:cNvPr id="3" name="Content Placeholder 2"/>
          <p:cNvSpPr>
            <a:spLocks noGrp="1"/>
          </p:cNvSpPr>
          <p:nvPr>
            <p:ph sz="quarter" idx="1"/>
          </p:nvPr>
        </p:nvSpPr>
        <p:spPr>
          <a:xfrm>
            <a:off x="457200" y="1447800"/>
            <a:ext cx="8229600" cy="5029200"/>
          </a:xfrm>
        </p:spPr>
        <p:txBody>
          <a:bodyPr/>
          <a:lstStyle/>
          <a:p>
            <a:pPr marL="457200" indent="-457200" defTabSz="3553084" eaLnBrk="0" hangingPunct="0">
              <a:buFont typeface="Arial" pitchFamily="34" charset="0"/>
              <a:buChar char="•"/>
              <a:defRPr/>
            </a:pPr>
            <a:r>
              <a:rPr lang="en-US" sz="2200" dirty="0">
                <a:latin typeface="Calibri" pitchFamily="34" charset="0"/>
                <a:cs typeface="Calibri" pitchFamily="34" charset="0"/>
              </a:rPr>
              <a:t>S-warfarin, predominantly responsible for the anticoagulation effect, is metabolized mostly by the CYP2C9 enzyme. </a:t>
            </a:r>
            <a:r>
              <a:rPr lang="en-US" sz="2200" i="1" dirty="0">
                <a:solidFill>
                  <a:schemeClr val="accent1">
                    <a:lumMod val="75000"/>
                  </a:schemeClr>
                </a:solidFill>
                <a:latin typeface="Calibri" pitchFamily="34" charset="0"/>
                <a:cs typeface="Calibri" pitchFamily="34" charset="0"/>
              </a:rPr>
              <a:t>[PMID: 19799531]</a:t>
            </a:r>
          </a:p>
          <a:p>
            <a:pPr marL="457200" indent="-457200" defTabSz="3553084" eaLnBrk="0" hangingPunct="0">
              <a:buFont typeface="Arial" pitchFamily="34" charset="0"/>
              <a:buChar char="•"/>
              <a:defRPr/>
            </a:pPr>
            <a:r>
              <a:rPr lang="en-US" sz="2200" dirty="0">
                <a:latin typeface="Calibri" pitchFamily="34" charset="0"/>
                <a:cs typeface="Calibri" pitchFamily="34" charset="0"/>
              </a:rPr>
              <a:t>CYP2C9 is subject to induction by rifampin, phenobarbital, and dexamethasone. </a:t>
            </a:r>
            <a:r>
              <a:rPr lang="en-US" sz="2200" i="1" dirty="0">
                <a:solidFill>
                  <a:schemeClr val="accent1">
                    <a:lumMod val="75000"/>
                  </a:schemeClr>
                </a:solidFill>
                <a:latin typeface="Calibri" pitchFamily="34" charset="0"/>
                <a:cs typeface="Calibri" pitchFamily="34" charset="0"/>
              </a:rPr>
              <a:t>[PMID: 19515014]</a:t>
            </a:r>
          </a:p>
          <a:p>
            <a:endParaRPr lang="en-US" dirty="0">
              <a:latin typeface="Calibri" pitchFamily="34" charset="0"/>
              <a:cs typeface="Calibri" pitchFamily="34" charset="0"/>
            </a:endParaRPr>
          </a:p>
        </p:txBody>
      </p:sp>
      <p:sp>
        <p:nvSpPr>
          <p:cNvPr id="4" name="Rounded Rectangle 63"/>
          <p:cNvSpPr>
            <a:spLocks noChangeArrowheads="1"/>
          </p:cNvSpPr>
          <p:nvPr/>
        </p:nvSpPr>
        <p:spPr bwMode="auto">
          <a:xfrm>
            <a:off x="523713" y="4222005"/>
            <a:ext cx="1152687" cy="707231"/>
          </a:xfrm>
          <a:prstGeom prst="roundRect">
            <a:avLst>
              <a:gd name="adj" fmla="val 16667"/>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457200" tIns="457200" rIns="457200" bIns="457200">
            <a:spAutoFit/>
          </a:bodyPr>
          <a:lstStyle/>
          <a:p>
            <a:pPr defTabSz="4389438"/>
            <a:endParaRPr lang="en-US" sz="2900">
              <a:latin typeface="Arial Narrow" pitchFamily="34" charset="0"/>
            </a:endParaRPr>
          </a:p>
        </p:txBody>
      </p:sp>
      <p:sp>
        <p:nvSpPr>
          <p:cNvPr id="5" name="TextBox 9"/>
          <p:cNvSpPr txBox="1">
            <a:spLocks noChangeArrowheads="1"/>
          </p:cNvSpPr>
          <p:nvPr/>
        </p:nvSpPr>
        <p:spPr bwMode="auto">
          <a:xfrm>
            <a:off x="618963" y="4356032"/>
            <a:ext cx="139541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7000">
                <a:solidFill>
                  <a:schemeClr val="tx1"/>
                </a:solidFill>
                <a:latin typeface="Calibri" pitchFamily="34" charset="0"/>
              </a:defRPr>
            </a:lvl1pPr>
            <a:lvl2pPr marL="742950" indent="-285750">
              <a:defRPr sz="7000">
                <a:solidFill>
                  <a:schemeClr val="tx1"/>
                </a:solidFill>
                <a:latin typeface="Calibri" pitchFamily="34" charset="0"/>
              </a:defRPr>
            </a:lvl2pPr>
            <a:lvl3pPr marL="1143000" indent="-228600">
              <a:defRPr sz="7000">
                <a:solidFill>
                  <a:schemeClr val="tx1"/>
                </a:solidFill>
                <a:latin typeface="Calibri" pitchFamily="34" charset="0"/>
              </a:defRPr>
            </a:lvl3pPr>
            <a:lvl4pPr marL="1600200" indent="-228600">
              <a:defRPr sz="7000">
                <a:solidFill>
                  <a:schemeClr val="tx1"/>
                </a:solidFill>
                <a:latin typeface="Calibri" pitchFamily="34" charset="0"/>
              </a:defRPr>
            </a:lvl4pPr>
            <a:lvl5pPr marL="2057400" indent="-228600">
              <a:defRPr sz="7000">
                <a:solidFill>
                  <a:schemeClr val="tx1"/>
                </a:solidFill>
                <a:latin typeface="Calibri" pitchFamily="34" charset="0"/>
              </a:defRPr>
            </a:lvl5pPr>
            <a:lvl6pPr marL="2514600" indent="-228600" defTabSz="3552825" fontAlgn="base">
              <a:spcBef>
                <a:spcPct val="0"/>
              </a:spcBef>
              <a:spcAft>
                <a:spcPct val="0"/>
              </a:spcAft>
              <a:defRPr sz="7000">
                <a:solidFill>
                  <a:schemeClr val="tx1"/>
                </a:solidFill>
                <a:latin typeface="Calibri" pitchFamily="34" charset="0"/>
              </a:defRPr>
            </a:lvl6pPr>
            <a:lvl7pPr marL="2971800" indent="-228600" defTabSz="3552825" fontAlgn="base">
              <a:spcBef>
                <a:spcPct val="0"/>
              </a:spcBef>
              <a:spcAft>
                <a:spcPct val="0"/>
              </a:spcAft>
              <a:defRPr sz="7000">
                <a:solidFill>
                  <a:schemeClr val="tx1"/>
                </a:solidFill>
                <a:latin typeface="Calibri" pitchFamily="34" charset="0"/>
              </a:defRPr>
            </a:lvl7pPr>
            <a:lvl8pPr marL="3429000" indent="-228600" defTabSz="3552825" fontAlgn="base">
              <a:spcBef>
                <a:spcPct val="0"/>
              </a:spcBef>
              <a:spcAft>
                <a:spcPct val="0"/>
              </a:spcAft>
              <a:defRPr sz="7000">
                <a:solidFill>
                  <a:schemeClr val="tx1"/>
                </a:solidFill>
                <a:latin typeface="Calibri" pitchFamily="34" charset="0"/>
              </a:defRPr>
            </a:lvl8pPr>
            <a:lvl9pPr marL="3886200" indent="-228600" defTabSz="3552825" fontAlgn="base">
              <a:spcBef>
                <a:spcPct val="0"/>
              </a:spcBef>
              <a:spcAft>
                <a:spcPct val="0"/>
              </a:spcAft>
              <a:defRPr sz="7000">
                <a:solidFill>
                  <a:schemeClr val="tx1"/>
                </a:solidFill>
                <a:latin typeface="Calibri" pitchFamily="34" charset="0"/>
              </a:defRPr>
            </a:lvl9pPr>
          </a:lstStyle>
          <a:p>
            <a:r>
              <a:rPr lang="en-US" sz="2200" dirty="0">
                <a:latin typeface="Arial Narrow" pitchFamily="34" charset="0"/>
              </a:rPr>
              <a:t>Warfarin</a:t>
            </a:r>
          </a:p>
        </p:txBody>
      </p:sp>
      <p:sp>
        <p:nvSpPr>
          <p:cNvPr id="6" name="Pie 10"/>
          <p:cNvSpPr>
            <a:spLocks/>
          </p:cNvSpPr>
          <p:nvPr/>
        </p:nvSpPr>
        <p:spPr bwMode="auto">
          <a:xfrm>
            <a:off x="3579651" y="4420443"/>
            <a:ext cx="1373349" cy="1271588"/>
          </a:xfrm>
          <a:custGeom>
            <a:avLst/>
            <a:gdLst>
              <a:gd name="T0" fmla="*/ 1843553 w 1845236"/>
              <a:gd name="T1" fmla="*/ 738188 h 1476375"/>
              <a:gd name="T2" fmla="*/ 921778 w 1845236"/>
              <a:gd name="T3" fmla="*/ 1476376 h 1476375"/>
              <a:gd name="T4" fmla="*/ 0 w 1845236"/>
              <a:gd name="T5" fmla="*/ 738188 h 1476375"/>
              <a:gd name="T6" fmla="*/ 921778 w 1845236"/>
              <a:gd name="T7" fmla="*/ 0 h 1476375"/>
              <a:gd name="T8" fmla="*/ 921778 w 1845236"/>
              <a:gd name="T9" fmla="*/ 738188 h 1476375"/>
              <a:gd name="T10" fmla="*/ 1843553 w 1845236"/>
              <a:gd name="T11" fmla="*/ 738188 h 1476375"/>
              <a:gd name="T12" fmla="*/ 0 60000 65536"/>
              <a:gd name="T13" fmla="*/ 0 60000 65536"/>
              <a:gd name="T14" fmla="*/ 0 60000 65536"/>
              <a:gd name="T15" fmla="*/ 0 60000 65536"/>
              <a:gd name="T16" fmla="*/ 0 60000 65536"/>
              <a:gd name="T17" fmla="*/ 0 60000 65536"/>
              <a:gd name="T18" fmla="*/ 0 w 1845236"/>
              <a:gd name="T19" fmla="*/ 0 h 1476375"/>
              <a:gd name="T20" fmla="*/ 1845236 w 1845236"/>
              <a:gd name="T21" fmla="*/ 1476375 h 1476375"/>
            </a:gdLst>
            <a:ahLst/>
            <a:cxnLst>
              <a:cxn ang="T12">
                <a:pos x="T0" y="T1"/>
              </a:cxn>
              <a:cxn ang="T13">
                <a:pos x="T2" y="T3"/>
              </a:cxn>
              <a:cxn ang="T14">
                <a:pos x="T4" y="T5"/>
              </a:cxn>
              <a:cxn ang="T15">
                <a:pos x="T6" y="T7"/>
              </a:cxn>
              <a:cxn ang="T16">
                <a:pos x="T8" y="T9"/>
              </a:cxn>
              <a:cxn ang="T17">
                <a:pos x="T10" y="T11"/>
              </a:cxn>
            </a:cxnLst>
            <a:rect l="T18" t="T19" r="T20" b="T21"/>
            <a:pathLst>
              <a:path w="1845236" h="1476375">
                <a:moveTo>
                  <a:pt x="1845236" y="738188"/>
                </a:moveTo>
                <a:cubicBezTo>
                  <a:pt x="1845236" y="1145878"/>
                  <a:pt x="1432166" y="1476376"/>
                  <a:pt x="922618" y="1476376"/>
                </a:cubicBezTo>
                <a:cubicBezTo>
                  <a:pt x="413070" y="1476376"/>
                  <a:pt x="0" y="1145878"/>
                  <a:pt x="0" y="738188"/>
                </a:cubicBezTo>
                <a:cubicBezTo>
                  <a:pt x="0" y="330498"/>
                  <a:pt x="413070" y="0"/>
                  <a:pt x="922618" y="0"/>
                </a:cubicBezTo>
                <a:lnTo>
                  <a:pt x="922618" y="738188"/>
                </a:lnTo>
                <a:lnTo>
                  <a:pt x="1845236" y="738188"/>
                </a:lnTo>
                <a:close/>
              </a:path>
            </a:pathLst>
          </a:custGeom>
          <a:solidFill>
            <a:srgbClr val="92D050"/>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457200" tIns="457200" rIns="457200" bIns="457200">
            <a:spAutoFit/>
          </a:bodyPr>
          <a:lstStyle/>
          <a:p>
            <a:endParaRPr lang="en-US"/>
          </a:p>
        </p:txBody>
      </p:sp>
      <p:sp>
        <p:nvSpPr>
          <p:cNvPr id="7" name="TextBox 128"/>
          <p:cNvSpPr txBox="1">
            <a:spLocks noChangeArrowheads="1"/>
          </p:cNvSpPr>
          <p:nvPr/>
        </p:nvSpPr>
        <p:spPr bwMode="auto">
          <a:xfrm>
            <a:off x="3749513" y="5153867"/>
            <a:ext cx="1393825"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7000">
                <a:solidFill>
                  <a:schemeClr val="tx1"/>
                </a:solidFill>
                <a:latin typeface="Calibri" pitchFamily="34" charset="0"/>
              </a:defRPr>
            </a:lvl1pPr>
            <a:lvl2pPr marL="742950" indent="-285750">
              <a:defRPr sz="7000">
                <a:solidFill>
                  <a:schemeClr val="tx1"/>
                </a:solidFill>
                <a:latin typeface="Calibri" pitchFamily="34" charset="0"/>
              </a:defRPr>
            </a:lvl2pPr>
            <a:lvl3pPr marL="1143000" indent="-228600">
              <a:defRPr sz="7000">
                <a:solidFill>
                  <a:schemeClr val="tx1"/>
                </a:solidFill>
                <a:latin typeface="Calibri" pitchFamily="34" charset="0"/>
              </a:defRPr>
            </a:lvl3pPr>
            <a:lvl4pPr marL="1600200" indent="-228600">
              <a:defRPr sz="7000">
                <a:solidFill>
                  <a:schemeClr val="tx1"/>
                </a:solidFill>
                <a:latin typeface="Calibri" pitchFamily="34" charset="0"/>
              </a:defRPr>
            </a:lvl4pPr>
            <a:lvl5pPr marL="2057400" indent="-228600">
              <a:defRPr sz="7000">
                <a:solidFill>
                  <a:schemeClr val="tx1"/>
                </a:solidFill>
                <a:latin typeface="Calibri" pitchFamily="34" charset="0"/>
              </a:defRPr>
            </a:lvl5pPr>
            <a:lvl6pPr marL="2514600" indent="-228600" defTabSz="3552825" fontAlgn="base">
              <a:spcBef>
                <a:spcPct val="0"/>
              </a:spcBef>
              <a:spcAft>
                <a:spcPct val="0"/>
              </a:spcAft>
              <a:defRPr sz="7000">
                <a:solidFill>
                  <a:schemeClr val="tx1"/>
                </a:solidFill>
                <a:latin typeface="Calibri" pitchFamily="34" charset="0"/>
              </a:defRPr>
            </a:lvl6pPr>
            <a:lvl7pPr marL="2971800" indent="-228600" defTabSz="3552825" fontAlgn="base">
              <a:spcBef>
                <a:spcPct val="0"/>
              </a:spcBef>
              <a:spcAft>
                <a:spcPct val="0"/>
              </a:spcAft>
              <a:defRPr sz="7000">
                <a:solidFill>
                  <a:schemeClr val="tx1"/>
                </a:solidFill>
                <a:latin typeface="Calibri" pitchFamily="34" charset="0"/>
              </a:defRPr>
            </a:lvl7pPr>
            <a:lvl8pPr marL="3429000" indent="-228600" defTabSz="3552825" fontAlgn="base">
              <a:spcBef>
                <a:spcPct val="0"/>
              </a:spcBef>
              <a:spcAft>
                <a:spcPct val="0"/>
              </a:spcAft>
              <a:defRPr sz="7000">
                <a:solidFill>
                  <a:schemeClr val="tx1"/>
                </a:solidFill>
                <a:latin typeface="Calibri" pitchFamily="34" charset="0"/>
              </a:defRPr>
            </a:lvl8pPr>
            <a:lvl9pPr marL="3886200" indent="-228600" defTabSz="3552825" fontAlgn="base">
              <a:spcBef>
                <a:spcPct val="0"/>
              </a:spcBef>
              <a:spcAft>
                <a:spcPct val="0"/>
              </a:spcAft>
              <a:defRPr sz="7000">
                <a:solidFill>
                  <a:schemeClr val="tx1"/>
                </a:solidFill>
                <a:latin typeface="Calibri" pitchFamily="34" charset="0"/>
              </a:defRPr>
            </a:lvl9pPr>
          </a:lstStyle>
          <a:p>
            <a:r>
              <a:rPr lang="en-US" sz="2200" dirty="0">
                <a:latin typeface="Arial Narrow" pitchFamily="34" charset="0"/>
              </a:rPr>
              <a:t>CYP2C9</a:t>
            </a:r>
          </a:p>
        </p:txBody>
      </p:sp>
      <p:sp>
        <p:nvSpPr>
          <p:cNvPr id="10" name="Rounded Rectangle 69"/>
          <p:cNvSpPr>
            <a:spLocks noChangeArrowheads="1"/>
          </p:cNvSpPr>
          <p:nvPr/>
        </p:nvSpPr>
        <p:spPr bwMode="auto">
          <a:xfrm>
            <a:off x="6885230" y="3626367"/>
            <a:ext cx="1608527" cy="662085"/>
          </a:xfrm>
          <a:prstGeom prst="roundRect">
            <a:avLst>
              <a:gd name="adj" fmla="val 16667"/>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457200" tIns="457200" rIns="457200" bIns="457200">
            <a:spAutoFit/>
          </a:bodyPr>
          <a:lstStyle/>
          <a:p>
            <a:pPr defTabSz="4389438"/>
            <a:endParaRPr lang="en-US" sz="2900">
              <a:latin typeface="Arial Narrow" pitchFamily="34" charset="0"/>
            </a:endParaRPr>
          </a:p>
        </p:txBody>
      </p:sp>
      <p:sp>
        <p:nvSpPr>
          <p:cNvPr id="11" name="TextBox 132"/>
          <p:cNvSpPr txBox="1">
            <a:spLocks noChangeArrowheads="1"/>
          </p:cNvSpPr>
          <p:nvPr/>
        </p:nvSpPr>
        <p:spPr bwMode="auto">
          <a:xfrm>
            <a:off x="6908558" y="3738438"/>
            <a:ext cx="1702042"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7000">
                <a:solidFill>
                  <a:schemeClr val="tx1"/>
                </a:solidFill>
                <a:latin typeface="Calibri" pitchFamily="34" charset="0"/>
              </a:defRPr>
            </a:lvl1pPr>
            <a:lvl2pPr marL="742950" indent="-285750">
              <a:defRPr sz="7000">
                <a:solidFill>
                  <a:schemeClr val="tx1"/>
                </a:solidFill>
                <a:latin typeface="Calibri" pitchFamily="34" charset="0"/>
              </a:defRPr>
            </a:lvl2pPr>
            <a:lvl3pPr marL="1143000" indent="-228600">
              <a:defRPr sz="7000">
                <a:solidFill>
                  <a:schemeClr val="tx1"/>
                </a:solidFill>
                <a:latin typeface="Calibri" pitchFamily="34" charset="0"/>
              </a:defRPr>
            </a:lvl3pPr>
            <a:lvl4pPr marL="1600200" indent="-228600">
              <a:defRPr sz="7000">
                <a:solidFill>
                  <a:schemeClr val="tx1"/>
                </a:solidFill>
                <a:latin typeface="Calibri" pitchFamily="34" charset="0"/>
              </a:defRPr>
            </a:lvl4pPr>
            <a:lvl5pPr marL="2057400" indent="-228600">
              <a:defRPr sz="7000">
                <a:solidFill>
                  <a:schemeClr val="tx1"/>
                </a:solidFill>
                <a:latin typeface="Calibri" pitchFamily="34" charset="0"/>
              </a:defRPr>
            </a:lvl5pPr>
            <a:lvl6pPr marL="2514600" indent="-228600" defTabSz="3552825" fontAlgn="base">
              <a:spcBef>
                <a:spcPct val="0"/>
              </a:spcBef>
              <a:spcAft>
                <a:spcPct val="0"/>
              </a:spcAft>
              <a:defRPr sz="7000">
                <a:solidFill>
                  <a:schemeClr val="tx1"/>
                </a:solidFill>
                <a:latin typeface="Calibri" pitchFamily="34" charset="0"/>
              </a:defRPr>
            </a:lvl6pPr>
            <a:lvl7pPr marL="2971800" indent="-228600" defTabSz="3552825" fontAlgn="base">
              <a:spcBef>
                <a:spcPct val="0"/>
              </a:spcBef>
              <a:spcAft>
                <a:spcPct val="0"/>
              </a:spcAft>
              <a:defRPr sz="7000">
                <a:solidFill>
                  <a:schemeClr val="tx1"/>
                </a:solidFill>
                <a:latin typeface="Calibri" pitchFamily="34" charset="0"/>
              </a:defRPr>
            </a:lvl7pPr>
            <a:lvl8pPr marL="3429000" indent="-228600" defTabSz="3552825" fontAlgn="base">
              <a:spcBef>
                <a:spcPct val="0"/>
              </a:spcBef>
              <a:spcAft>
                <a:spcPct val="0"/>
              </a:spcAft>
              <a:defRPr sz="7000">
                <a:solidFill>
                  <a:schemeClr val="tx1"/>
                </a:solidFill>
                <a:latin typeface="Calibri" pitchFamily="34" charset="0"/>
              </a:defRPr>
            </a:lvl8pPr>
            <a:lvl9pPr marL="3886200" indent="-228600" defTabSz="3552825" fontAlgn="base">
              <a:spcBef>
                <a:spcPct val="0"/>
              </a:spcBef>
              <a:spcAft>
                <a:spcPct val="0"/>
              </a:spcAft>
              <a:defRPr sz="7000">
                <a:solidFill>
                  <a:schemeClr val="tx1"/>
                </a:solidFill>
                <a:latin typeface="Calibri" pitchFamily="34" charset="0"/>
              </a:defRPr>
            </a:lvl9pPr>
          </a:lstStyle>
          <a:p>
            <a:r>
              <a:rPr lang="en-US" sz="2200" dirty="0" smtClean="0">
                <a:latin typeface="Arial Narrow" pitchFamily="34" charset="0"/>
              </a:rPr>
              <a:t>Phenobarbital</a:t>
            </a:r>
            <a:endParaRPr lang="en-US" sz="2200" dirty="0">
              <a:latin typeface="Arial Narrow" pitchFamily="34" charset="0"/>
            </a:endParaRPr>
          </a:p>
        </p:txBody>
      </p:sp>
      <p:sp>
        <p:nvSpPr>
          <p:cNvPr id="12" name="Rounded Rectangle 71"/>
          <p:cNvSpPr>
            <a:spLocks noChangeArrowheads="1"/>
          </p:cNvSpPr>
          <p:nvPr/>
        </p:nvSpPr>
        <p:spPr bwMode="auto">
          <a:xfrm>
            <a:off x="6741967" y="5584754"/>
            <a:ext cx="1786002" cy="774700"/>
          </a:xfrm>
          <a:prstGeom prst="roundRect">
            <a:avLst>
              <a:gd name="adj" fmla="val 16667"/>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457200" tIns="457200" rIns="457200" bIns="457200">
            <a:spAutoFit/>
          </a:bodyPr>
          <a:lstStyle/>
          <a:p>
            <a:pPr defTabSz="4389438"/>
            <a:endParaRPr lang="en-US" sz="2900">
              <a:latin typeface="Arial Narrow" pitchFamily="34" charset="0"/>
            </a:endParaRPr>
          </a:p>
        </p:txBody>
      </p:sp>
      <p:sp>
        <p:nvSpPr>
          <p:cNvPr id="13" name="TextBox 134"/>
          <p:cNvSpPr txBox="1">
            <a:spLocks noChangeArrowheads="1"/>
          </p:cNvSpPr>
          <p:nvPr/>
        </p:nvSpPr>
        <p:spPr bwMode="auto">
          <a:xfrm>
            <a:off x="6741966" y="5756660"/>
            <a:ext cx="186863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7000">
                <a:solidFill>
                  <a:schemeClr val="tx1"/>
                </a:solidFill>
                <a:latin typeface="Calibri" pitchFamily="34" charset="0"/>
              </a:defRPr>
            </a:lvl1pPr>
            <a:lvl2pPr marL="742950" indent="-285750">
              <a:defRPr sz="7000">
                <a:solidFill>
                  <a:schemeClr val="tx1"/>
                </a:solidFill>
                <a:latin typeface="Calibri" pitchFamily="34" charset="0"/>
              </a:defRPr>
            </a:lvl2pPr>
            <a:lvl3pPr marL="1143000" indent="-228600">
              <a:defRPr sz="7000">
                <a:solidFill>
                  <a:schemeClr val="tx1"/>
                </a:solidFill>
                <a:latin typeface="Calibri" pitchFamily="34" charset="0"/>
              </a:defRPr>
            </a:lvl3pPr>
            <a:lvl4pPr marL="1600200" indent="-228600">
              <a:defRPr sz="7000">
                <a:solidFill>
                  <a:schemeClr val="tx1"/>
                </a:solidFill>
                <a:latin typeface="Calibri" pitchFamily="34" charset="0"/>
              </a:defRPr>
            </a:lvl4pPr>
            <a:lvl5pPr marL="2057400" indent="-228600">
              <a:defRPr sz="7000">
                <a:solidFill>
                  <a:schemeClr val="tx1"/>
                </a:solidFill>
                <a:latin typeface="Calibri" pitchFamily="34" charset="0"/>
              </a:defRPr>
            </a:lvl5pPr>
            <a:lvl6pPr marL="2514600" indent="-228600" defTabSz="3552825" fontAlgn="base">
              <a:spcBef>
                <a:spcPct val="0"/>
              </a:spcBef>
              <a:spcAft>
                <a:spcPct val="0"/>
              </a:spcAft>
              <a:defRPr sz="7000">
                <a:solidFill>
                  <a:schemeClr val="tx1"/>
                </a:solidFill>
                <a:latin typeface="Calibri" pitchFamily="34" charset="0"/>
              </a:defRPr>
            </a:lvl6pPr>
            <a:lvl7pPr marL="2971800" indent="-228600" defTabSz="3552825" fontAlgn="base">
              <a:spcBef>
                <a:spcPct val="0"/>
              </a:spcBef>
              <a:spcAft>
                <a:spcPct val="0"/>
              </a:spcAft>
              <a:defRPr sz="7000">
                <a:solidFill>
                  <a:schemeClr val="tx1"/>
                </a:solidFill>
                <a:latin typeface="Calibri" pitchFamily="34" charset="0"/>
              </a:defRPr>
            </a:lvl7pPr>
            <a:lvl8pPr marL="3429000" indent="-228600" defTabSz="3552825" fontAlgn="base">
              <a:spcBef>
                <a:spcPct val="0"/>
              </a:spcBef>
              <a:spcAft>
                <a:spcPct val="0"/>
              </a:spcAft>
              <a:defRPr sz="7000">
                <a:solidFill>
                  <a:schemeClr val="tx1"/>
                </a:solidFill>
                <a:latin typeface="Calibri" pitchFamily="34" charset="0"/>
              </a:defRPr>
            </a:lvl8pPr>
            <a:lvl9pPr marL="3886200" indent="-228600" defTabSz="3552825" fontAlgn="base">
              <a:spcBef>
                <a:spcPct val="0"/>
              </a:spcBef>
              <a:spcAft>
                <a:spcPct val="0"/>
              </a:spcAft>
              <a:defRPr sz="7000">
                <a:solidFill>
                  <a:schemeClr val="tx1"/>
                </a:solidFill>
                <a:latin typeface="Calibri" pitchFamily="34" charset="0"/>
              </a:defRPr>
            </a:lvl9pPr>
          </a:lstStyle>
          <a:p>
            <a:r>
              <a:rPr lang="en-US" sz="2200" dirty="0">
                <a:latin typeface="Arial Narrow" pitchFamily="34" charset="0"/>
              </a:rPr>
              <a:t>Dexamethasone</a:t>
            </a:r>
          </a:p>
        </p:txBody>
      </p:sp>
      <p:cxnSp>
        <p:nvCxnSpPr>
          <p:cNvPr id="14" name="Straight Arrow Connector 73"/>
          <p:cNvCxnSpPr>
            <a:cxnSpLocks noChangeShapeType="1"/>
          </p:cNvCxnSpPr>
          <p:nvPr/>
        </p:nvCxnSpPr>
        <p:spPr bwMode="auto">
          <a:xfrm flipH="1" flipV="1">
            <a:off x="1676400" y="4480767"/>
            <a:ext cx="1903251" cy="697934"/>
          </a:xfrm>
          <a:prstGeom prst="straightConnector1">
            <a:avLst/>
          </a:prstGeom>
          <a:noFill/>
          <a:ln w="9525" algn="ctr">
            <a:solidFill>
              <a:schemeClr val="tx1"/>
            </a:solidFill>
            <a:round/>
            <a:headEnd/>
            <a:tailEnd type="stealth" w="lg" len="lg"/>
          </a:ln>
          <a:extLst>
            <a:ext uri="{909E8E84-426E-40dd-AFC4-6F175D3DCCD1}">
              <a14:hiddenFill xmlns:a14="http://schemas.microsoft.com/office/drawing/2010/main">
                <a:noFill/>
              </a14:hiddenFill>
            </a:ext>
          </a:extLst>
        </p:spPr>
      </p:cxnSp>
      <p:cxnSp>
        <p:nvCxnSpPr>
          <p:cNvPr id="15" name="Straight Arrow Connector 74"/>
          <p:cNvCxnSpPr>
            <a:cxnSpLocks noChangeShapeType="1"/>
            <a:endCxn id="6" idx="0"/>
          </p:cNvCxnSpPr>
          <p:nvPr/>
        </p:nvCxnSpPr>
        <p:spPr bwMode="auto">
          <a:xfrm flipH="1">
            <a:off x="4951747" y="4877536"/>
            <a:ext cx="1956811" cy="178701"/>
          </a:xfrm>
          <a:prstGeom prst="straightConnector1">
            <a:avLst/>
          </a:prstGeom>
          <a:noFill/>
          <a:ln w="9525" algn="ctr">
            <a:solidFill>
              <a:schemeClr val="tx1"/>
            </a:solidFill>
            <a:round/>
            <a:headEnd/>
            <a:tailEnd type="stealth" w="lg" len="lg"/>
          </a:ln>
          <a:extLst>
            <a:ext uri="{909E8E84-426E-40dd-AFC4-6F175D3DCCD1}">
              <a14:hiddenFill xmlns:a14="http://schemas.microsoft.com/office/drawing/2010/main">
                <a:noFill/>
              </a14:hiddenFill>
            </a:ext>
          </a:extLst>
        </p:spPr>
      </p:cxnSp>
      <p:cxnSp>
        <p:nvCxnSpPr>
          <p:cNvPr id="16" name="Straight Arrow Connector 75"/>
          <p:cNvCxnSpPr>
            <a:cxnSpLocks noChangeShapeType="1"/>
            <a:stCxn id="10" idx="1"/>
            <a:endCxn id="6" idx="0"/>
          </p:cNvCxnSpPr>
          <p:nvPr/>
        </p:nvCxnSpPr>
        <p:spPr bwMode="auto">
          <a:xfrm flipH="1">
            <a:off x="4951747" y="3957410"/>
            <a:ext cx="1933483" cy="1098827"/>
          </a:xfrm>
          <a:prstGeom prst="straightConnector1">
            <a:avLst/>
          </a:prstGeom>
          <a:noFill/>
          <a:ln w="9525" algn="ctr">
            <a:solidFill>
              <a:schemeClr val="tx1"/>
            </a:solidFill>
            <a:round/>
            <a:headEnd/>
            <a:tailEnd type="stealth" w="lg" len="lg"/>
          </a:ln>
          <a:extLst>
            <a:ext uri="{909E8E84-426E-40dd-AFC4-6F175D3DCCD1}">
              <a14:hiddenFill xmlns:a14="http://schemas.microsoft.com/office/drawing/2010/main">
                <a:noFill/>
              </a14:hiddenFill>
            </a:ext>
          </a:extLst>
        </p:spPr>
      </p:cxnSp>
      <p:cxnSp>
        <p:nvCxnSpPr>
          <p:cNvPr id="17" name="Straight Arrow Connector 76"/>
          <p:cNvCxnSpPr>
            <a:cxnSpLocks noChangeShapeType="1"/>
            <a:stCxn id="12" idx="1"/>
            <a:endCxn id="6" idx="0"/>
          </p:cNvCxnSpPr>
          <p:nvPr/>
        </p:nvCxnSpPr>
        <p:spPr bwMode="auto">
          <a:xfrm flipH="1" flipV="1">
            <a:off x="4951747" y="5056237"/>
            <a:ext cx="1790220" cy="915867"/>
          </a:xfrm>
          <a:prstGeom prst="straightConnector1">
            <a:avLst/>
          </a:prstGeom>
          <a:noFill/>
          <a:ln w="9525" algn="ctr">
            <a:solidFill>
              <a:schemeClr val="tx1"/>
            </a:solidFill>
            <a:round/>
            <a:headEnd/>
            <a:tailEnd type="stealth" w="lg" len="lg"/>
          </a:ln>
          <a:extLst>
            <a:ext uri="{909E8E84-426E-40dd-AFC4-6F175D3DCCD1}">
              <a14:hiddenFill xmlns:a14="http://schemas.microsoft.com/office/drawing/2010/main">
                <a:noFill/>
              </a14:hiddenFill>
            </a:ext>
          </a:extLst>
        </p:spPr>
      </p:cxnSp>
      <p:sp>
        <p:nvSpPr>
          <p:cNvPr id="18" name="Oval 77"/>
          <p:cNvSpPr>
            <a:spLocks noChangeArrowheads="1"/>
          </p:cNvSpPr>
          <p:nvPr/>
        </p:nvSpPr>
        <p:spPr bwMode="auto">
          <a:xfrm>
            <a:off x="1991049" y="3760769"/>
            <a:ext cx="1948637" cy="549506"/>
          </a:xfrm>
          <a:prstGeom prst="ellipse">
            <a:avLst/>
          </a:prstGeom>
          <a:solidFill>
            <a:srgbClr val="FFFF00"/>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457200" tIns="457200" rIns="457200" bIns="457200">
            <a:spAutoFit/>
          </a:bodyPr>
          <a:lstStyle/>
          <a:p>
            <a:pPr defTabSz="4389438"/>
            <a:endParaRPr lang="en-US" sz="2900">
              <a:latin typeface="Arial Narrow" pitchFamily="34" charset="0"/>
            </a:endParaRPr>
          </a:p>
        </p:txBody>
      </p:sp>
      <p:sp>
        <p:nvSpPr>
          <p:cNvPr id="19" name="TextBox 152"/>
          <p:cNvSpPr txBox="1">
            <a:spLocks noChangeArrowheads="1"/>
          </p:cNvSpPr>
          <p:nvPr/>
        </p:nvSpPr>
        <p:spPr bwMode="auto">
          <a:xfrm>
            <a:off x="2286000" y="3810000"/>
            <a:ext cx="146351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7000">
                <a:solidFill>
                  <a:schemeClr val="tx1"/>
                </a:solidFill>
                <a:latin typeface="Calibri" pitchFamily="34" charset="0"/>
              </a:defRPr>
            </a:lvl1pPr>
            <a:lvl2pPr marL="742950" indent="-285750">
              <a:defRPr sz="7000">
                <a:solidFill>
                  <a:schemeClr val="tx1"/>
                </a:solidFill>
                <a:latin typeface="Calibri" pitchFamily="34" charset="0"/>
              </a:defRPr>
            </a:lvl2pPr>
            <a:lvl3pPr marL="1143000" indent="-228600">
              <a:defRPr sz="7000">
                <a:solidFill>
                  <a:schemeClr val="tx1"/>
                </a:solidFill>
                <a:latin typeface="Calibri" pitchFamily="34" charset="0"/>
              </a:defRPr>
            </a:lvl3pPr>
            <a:lvl4pPr marL="1600200" indent="-228600">
              <a:defRPr sz="7000">
                <a:solidFill>
                  <a:schemeClr val="tx1"/>
                </a:solidFill>
                <a:latin typeface="Calibri" pitchFamily="34" charset="0"/>
              </a:defRPr>
            </a:lvl4pPr>
            <a:lvl5pPr marL="2057400" indent="-228600">
              <a:defRPr sz="7000">
                <a:solidFill>
                  <a:schemeClr val="tx1"/>
                </a:solidFill>
                <a:latin typeface="Calibri" pitchFamily="34" charset="0"/>
              </a:defRPr>
            </a:lvl5pPr>
            <a:lvl6pPr marL="2514600" indent="-228600" defTabSz="3552825" fontAlgn="base">
              <a:spcBef>
                <a:spcPct val="0"/>
              </a:spcBef>
              <a:spcAft>
                <a:spcPct val="0"/>
              </a:spcAft>
              <a:defRPr sz="7000">
                <a:solidFill>
                  <a:schemeClr val="tx1"/>
                </a:solidFill>
                <a:latin typeface="Calibri" pitchFamily="34" charset="0"/>
              </a:defRPr>
            </a:lvl6pPr>
            <a:lvl7pPr marL="2971800" indent="-228600" defTabSz="3552825" fontAlgn="base">
              <a:spcBef>
                <a:spcPct val="0"/>
              </a:spcBef>
              <a:spcAft>
                <a:spcPct val="0"/>
              </a:spcAft>
              <a:defRPr sz="7000">
                <a:solidFill>
                  <a:schemeClr val="tx1"/>
                </a:solidFill>
                <a:latin typeface="Calibri" pitchFamily="34" charset="0"/>
              </a:defRPr>
            </a:lvl7pPr>
            <a:lvl8pPr marL="3429000" indent="-228600" defTabSz="3552825" fontAlgn="base">
              <a:spcBef>
                <a:spcPct val="0"/>
              </a:spcBef>
              <a:spcAft>
                <a:spcPct val="0"/>
              </a:spcAft>
              <a:defRPr sz="7000">
                <a:solidFill>
                  <a:schemeClr val="tx1"/>
                </a:solidFill>
                <a:latin typeface="Calibri" pitchFamily="34" charset="0"/>
              </a:defRPr>
            </a:lvl8pPr>
            <a:lvl9pPr marL="3886200" indent="-228600" defTabSz="3552825" fontAlgn="base">
              <a:spcBef>
                <a:spcPct val="0"/>
              </a:spcBef>
              <a:spcAft>
                <a:spcPct val="0"/>
              </a:spcAft>
              <a:defRPr sz="7000">
                <a:solidFill>
                  <a:schemeClr val="tx1"/>
                </a:solidFill>
                <a:latin typeface="Calibri" pitchFamily="34" charset="0"/>
              </a:defRPr>
            </a:lvl9pPr>
          </a:lstStyle>
          <a:p>
            <a:r>
              <a:rPr lang="en-US" sz="2200" dirty="0">
                <a:latin typeface="Arial Narrow" pitchFamily="34" charset="0"/>
              </a:rPr>
              <a:t>metabolize</a:t>
            </a:r>
          </a:p>
        </p:txBody>
      </p:sp>
      <p:sp>
        <p:nvSpPr>
          <p:cNvPr id="20" name="Oval 79"/>
          <p:cNvSpPr>
            <a:spLocks noChangeArrowheads="1"/>
          </p:cNvSpPr>
          <p:nvPr/>
        </p:nvSpPr>
        <p:spPr bwMode="auto">
          <a:xfrm>
            <a:off x="4822271" y="3701406"/>
            <a:ext cx="1696876" cy="571837"/>
          </a:xfrm>
          <a:prstGeom prst="ellipse">
            <a:avLst/>
          </a:prstGeom>
          <a:solidFill>
            <a:srgbClr val="FFFF00"/>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457200" tIns="457200" rIns="457200" bIns="457200">
            <a:spAutoFit/>
          </a:bodyPr>
          <a:lstStyle/>
          <a:p>
            <a:pPr defTabSz="4389438"/>
            <a:endParaRPr lang="en-US" sz="2900">
              <a:latin typeface="Arial Narrow" pitchFamily="34" charset="0"/>
            </a:endParaRPr>
          </a:p>
        </p:txBody>
      </p:sp>
      <p:sp>
        <p:nvSpPr>
          <p:cNvPr id="21" name="TextBox 160"/>
          <p:cNvSpPr txBox="1">
            <a:spLocks noChangeArrowheads="1"/>
          </p:cNvSpPr>
          <p:nvPr/>
        </p:nvSpPr>
        <p:spPr bwMode="auto">
          <a:xfrm>
            <a:off x="5230858" y="3771882"/>
            <a:ext cx="1398588"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7000">
                <a:solidFill>
                  <a:schemeClr val="tx1"/>
                </a:solidFill>
                <a:latin typeface="Calibri" pitchFamily="34" charset="0"/>
              </a:defRPr>
            </a:lvl1pPr>
            <a:lvl2pPr marL="742950" indent="-285750">
              <a:defRPr sz="7000">
                <a:solidFill>
                  <a:schemeClr val="tx1"/>
                </a:solidFill>
                <a:latin typeface="Calibri" pitchFamily="34" charset="0"/>
              </a:defRPr>
            </a:lvl2pPr>
            <a:lvl3pPr marL="1143000" indent="-228600">
              <a:defRPr sz="7000">
                <a:solidFill>
                  <a:schemeClr val="tx1"/>
                </a:solidFill>
                <a:latin typeface="Calibri" pitchFamily="34" charset="0"/>
              </a:defRPr>
            </a:lvl3pPr>
            <a:lvl4pPr marL="1600200" indent="-228600">
              <a:defRPr sz="7000">
                <a:solidFill>
                  <a:schemeClr val="tx1"/>
                </a:solidFill>
                <a:latin typeface="Calibri" pitchFamily="34" charset="0"/>
              </a:defRPr>
            </a:lvl4pPr>
            <a:lvl5pPr marL="2057400" indent="-228600">
              <a:defRPr sz="7000">
                <a:solidFill>
                  <a:schemeClr val="tx1"/>
                </a:solidFill>
                <a:latin typeface="Calibri" pitchFamily="34" charset="0"/>
              </a:defRPr>
            </a:lvl5pPr>
            <a:lvl6pPr marL="2514600" indent="-228600" defTabSz="3552825" fontAlgn="base">
              <a:spcBef>
                <a:spcPct val="0"/>
              </a:spcBef>
              <a:spcAft>
                <a:spcPct val="0"/>
              </a:spcAft>
              <a:defRPr sz="7000">
                <a:solidFill>
                  <a:schemeClr val="tx1"/>
                </a:solidFill>
                <a:latin typeface="Calibri" pitchFamily="34" charset="0"/>
              </a:defRPr>
            </a:lvl6pPr>
            <a:lvl7pPr marL="2971800" indent="-228600" defTabSz="3552825" fontAlgn="base">
              <a:spcBef>
                <a:spcPct val="0"/>
              </a:spcBef>
              <a:spcAft>
                <a:spcPct val="0"/>
              </a:spcAft>
              <a:defRPr sz="7000">
                <a:solidFill>
                  <a:schemeClr val="tx1"/>
                </a:solidFill>
                <a:latin typeface="Calibri" pitchFamily="34" charset="0"/>
              </a:defRPr>
            </a:lvl7pPr>
            <a:lvl8pPr marL="3429000" indent="-228600" defTabSz="3552825" fontAlgn="base">
              <a:spcBef>
                <a:spcPct val="0"/>
              </a:spcBef>
              <a:spcAft>
                <a:spcPct val="0"/>
              </a:spcAft>
              <a:defRPr sz="7000">
                <a:solidFill>
                  <a:schemeClr val="tx1"/>
                </a:solidFill>
                <a:latin typeface="Calibri" pitchFamily="34" charset="0"/>
              </a:defRPr>
            </a:lvl8pPr>
            <a:lvl9pPr marL="3886200" indent="-228600" defTabSz="3552825" fontAlgn="base">
              <a:spcBef>
                <a:spcPct val="0"/>
              </a:spcBef>
              <a:spcAft>
                <a:spcPct val="0"/>
              </a:spcAft>
              <a:defRPr sz="7000">
                <a:solidFill>
                  <a:schemeClr val="tx1"/>
                </a:solidFill>
                <a:latin typeface="Calibri" pitchFamily="34" charset="0"/>
              </a:defRPr>
            </a:lvl9pPr>
          </a:lstStyle>
          <a:p>
            <a:r>
              <a:rPr lang="en-US" sz="2200" dirty="0">
                <a:latin typeface="Arial Narrow" pitchFamily="34" charset="0"/>
              </a:rPr>
              <a:t>induce</a:t>
            </a:r>
          </a:p>
        </p:txBody>
      </p:sp>
      <p:sp>
        <p:nvSpPr>
          <p:cNvPr id="67" name="Rounded Rectangle 69"/>
          <p:cNvSpPr>
            <a:spLocks noChangeArrowheads="1"/>
          </p:cNvSpPr>
          <p:nvPr/>
        </p:nvSpPr>
        <p:spPr bwMode="auto">
          <a:xfrm>
            <a:off x="6919443" y="4571475"/>
            <a:ext cx="1462558" cy="662085"/>
          </a:xfrm>
          <a:prstGeom prst="roundRect">
            <a:avLst>
              <a:gd name="adj" fmla="val 16667"/>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457200" tIns="457200" rIns="457200" bIns="457200">
            <a:spAutoFit/>
          </a:bodyPr>
          <a:lstStyle/>
          <a:p>
            <a:pPr defTabSz="4389438"/>
            <a:endParaRPr lang="en-US" sz="2900">
              <a:latin typeface="Arial Narrow" pitchFamily="34" charset="0"/>
            </a:endParaRPr>
          </a:p>
        </p:txBody>
      </p:sp>
      <p:sp>
        <p:nvSpPr>
          <p:cNvPr id="68" name="TextBox 132"/>
          <p:cNvSpPr txBox="1">
            <a:spLocks noChangeArrowheads="1"/>
          </p:cNvSpPr>
          <p:nvPr/>
        </p:nvSpPr>
        <p:spPr bwMode="auto">
          <a:xfrm>
            <a:off x="7029476" y="4687073"/>
            <a:ext cx="1352524"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7000">
                <a:solidFill>
                  <a:schemeClr val="tx1"/>
                </a:solidFill>
                <a:latin typeface="Calibri" pitchFamily="34" charset="0"/>
              </a:defRPr>
            </a:lvl1pPr>
            <a:lvl2pPr marL="742950" indent="-285750">
              <a:defRPr sz="7000">
                <a:solidFill>
                  <a:schemeClr val="tx1"/>
                </a:solidFill>
                <a:latin typeface="Calibri" pitchFamily="34" charset="0"/>
              </a:defRPr>
            </a:lvl2pPr>
            <a:lvl3pPr marL="1143000" indent="-228600">
              <a:defRPr sz="7000">
                <a:solidFill>
                  <a:schemeClr val="tx1"/>
                </a:solidFill>
                <a:latin typeface="Calibri" pitchFamily="34" charset="0"/>
              </a:defRPr>
            </a:lvl3pPr>
            <a:lvl4pPr marL="1600200" indent="-228600">
              <a:defRPr sz="7000">
                <a:solidFill>
                  <a:schemeClr val="tx1"/>
                </a:solidFill>
                <a:latin typeface="Calibri" pitchFamily="34" charset="0"/>
              </a:defRPr>
            </a:lvl4pPr>
            <a:lvl5pPr marL="2057400" indent="-228600">
              <a:defRPr sz="7000">
                <a:solidFill>
                  <a:schemeClr val="tx1"/>
                </a:solidFill>
                <a:latin typeface="Calibri" pitchFamily="34" charset="0"/>
              </a:defRPr>
            </a:lvl5pPr>
            <a:lvl6pPr marL="2514600" indent="-228600" defTabSz="3552825" fontAlgn="base">
              <a:spcBef>
                <a:spcPct val="0"/>
              </a:spcBef>
              <a:spcAft>
                <a:spcPct val="0"/>
              </a:spcAft>
              <a:defRPr sz="7000">
                <a:solidFill>
                  <a:schemeClr val="tx1"/>
                </a:solidFill>
                <a:latin typeface="Calibri" pitchFamily="34" charset="0"/>
              </a:defRPr>
            </a:lvl6pPr>
            <a:lvl7pPr marL="2971800" indent="-228600" defTabSz="3552825" fontAlgn="base">
              <a:spcBef>
                <a:spcPct val="0"/>
              </a:spcBef>
              <a:spcAft>
                <a:spcPct val="0"/>
              </a:spcAft>
              <a:defRPr sz="7000">
                <a:solidFill>
                  <a:schemeClr val="tx1"/>
                </a:solidFill>
                <a:latin typeface="Calibri" pitchFamily="34" charset="0"/>
              </a:defRPr>
            </a:lvl7pPr>
            <a:lvl8pPr marL="3429000" indent="-228600" defTabSz="3552825" fontAlgn="base">
              <a:spcBef>
                <a:spcPct val="0"/>
              </a:spcBef>
              <a:spcAft>
                <a:spcPct val="0"/>
              </a:spcAft>
              <a:defRPr sz="7000">
                <a:solidFill>
                  <a:schemeClr val="tx1"/>
                </a:solidFill>
                <a:latin typeface="Calibri" pitchFamily="34" charset="0"/>
              </a:defRPr>
            </a:lvl8pPr>
            <a:lvl9pPr marL="3886200" indent="-228600" defTabSz="3552825" fontAlgn="base">
              <a:spcBef>
                <a:spcPct val="0"/>
              </a:spcBef>
              <a:spcAft>
                <a:spcPct val="0"/>
              </a:spcAft>
              <a:defRPr sz="7000">
                <a:solidFill>
                  <a:schemeClr val="tx1"/>
                </a:solidFill>
                <a:latin typeface="Calibri" pitchFamily="34" charset="0"/>
              </a:defRPr>
            </a:lvl9pPr>
          </a:lstStyle>
          <a:p>
            <a:r>
              <a:rPr lang="en-US" sz="2200" dirty="0">
                <a:latin typeface="Arial Narrow" pitchFamily="34" charset="0"/>
              </a:rPr>
              <a:t>Rifampin</a:t>
            </a:r>
          </a:p>
        </p:txBody>
      </p:sp>
    </p:spTree>
    <p:extLst>
      <p:ext uri="{BB962C8B-B14F-4D97-AF65-F5344CB8AC3E}">
        <p14:creationId xmlns:p14="http://schemas.microsoft.com/office/powerpoint/2010/main" val="2426446241"/>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2184400"/>
            <a:ext cx="9144000" cy="2486025"/>
          </a:xfrm>
          <a:prstGeom prst="rect">
            <a:avLst/>
          </a:prstGeom>
        </p:spPr>
      </p:pic>
      <p:sp>
        <p:nvSpPr>
          <p:cNvPr id="5" name="Title 4"/>
          <p:cNvSpPr>
            <a:spLocks noGrp="1"/>
          </p:cNvSpPr>
          <p:nvPr>
            <p:ph type="title"/>
          </p:nvPr>
        </p:nvSpPr>
        <p:spPr>
          <a:xfrm>
            <a:off x="87581" y="274638"/>
            <a:ext cx="9056419" cy="1143000"/>
          </a:xfrm>
        </p:spPr>
        <p:txBody>
          <a:bodyPr>
            <a:noAutofit/>
          </a:bodyPr>
          <a:lstStyle/>
          <a:p>
            <a:r>
              <a:rPr lang="en-US" sz="3600" dirty="0" smtClean="0"/>
              <a:t>Image Riddles: What words connect these?</a:t>
            </a:r>
            <a:br>
              <a:rPr lang="en-US" sz="3600" dirty="0" smtClean="0"/>
            </a:br>
            <a:r>
              <a:rPr lang="en-US" sz="3600" dirty="0" smtClean="0"/>
              <a:t>(Aditya et al. UAI 2018)</a:t>
            </a:r>
            <a:endParaRPr lang="en-US" sz="3600" dirty="0"/>
          </a:p>
        </p:txBody>
      </p:sp>
    </p:spTree>
    <p:extLst>
      <p:ext uri="{BB962C8B-B14F-4D97-AF65-F5344CB8AC3E}">
        <p14:creationId xmlns:p14="http://schemas.microsoft.com/office/powerpoint/2010/main" val="3968005563"/>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917730" cy="623156"/>
          </a:xfrm>
        </p:spPr>
        <p:txBody>
          <a:bodyPr>
            <a:normAutofit fontScale="90000"/>
          </a:bodyPr>
          <a:lstStyle/>
          <a:p>
            <a:r>
              <a:rPr lang="en-US" dirty="0" smtClean="0"/>
              <a:t>Challenges with complex reasoning</a:t>
            </a:r>
            <a:endParaRPr lang="en-US" dirty="0"/>
          </a:p>
        </p:txBody>
      </p:sp>
      <p:sp>
        <p:nvSpPr>
          <p:cNvPr id="3" name="Content Placeholder 2"/>
          <p:cNvSpPr>
            <a:spLocks noGrp="1"/>
          </p:cNvSpPr>
          <p:nvPr>
            <p:ph idx="1"/>
          </p:nvPr>
        </p:nvSpPr>
        <p:spPr>
          <a:xfrm>
            <a:off x="1" y="1040128"/>
            <a:ext cx="8933258" cy="5649536"/>
          </a:xfrm>
        </p:spPr>
        <p:txBody>
          <a:bodyPr>
            <a:normAutofit fontScale="55000" lnSpcReduction="20000"/>
          </a:bodyPr>
          <a:lstStyle/>
          <a:p>
            <a:r>
              <a:rPr lang="en-US" dirty="0" smtClean="0"/>
              <a:t>Solving Puzzles, QA based on them: </a:t>
            </a:r>
            <a:r>
              <a:rPr lang="en-US" dirty="0">
                <a:hlinkClick r:id="rId2"/>
              </a:rPr>
              <a:t>https://en.wikipedia.org/wiki/</a:t>
            </a:r>
            <a:r>
              <a:rPr lang="en-US" dirty="0" smtClean="0">
                <a:hlinkClick r:id="rId2"/>
              </a:rPr>
              <a:t>Zebra_Puzzle</a:t>
            </a:r>
            <a:r>
              <a:rPr lang="en-US" dirty="0" smtClean="0"/>
              <a:t> </a:t>
            </a:r>
          </a:p>
          <a:p>
            <a:pPr lvl="1"/>
            <a:r>
              <a:rPr lang="en-US" dirty="0" smtClean="0"/>
              <a:t>1. There </a:t>
            </a:r>
            <a:r>
              <a:rPr lang="en-US" dirty="0"/>
              <a:t>are five houses.</a:t>
            </a:r>
          </a:p>
          <a:p>
            <a:pPr lvl="1"/>
            <a:r>
              <a:rPr lang="en-US" dirty="0" smtClean="0"/>
              <a:t>2. The </a:t>
            </a:r>
            <a:r>
              <a:rPr lang="en-US" dirty="0"/>
              <a:t>Englishman lives in the red house.</a:t>
            </a:r>
          </a:p>
          <a:p>
            <a:pPr lvl="1"/>
            <a:r>
              <a:rPr lang="en-US" dirty="0" smtClean="0"/>
              <a:t>3. The </a:t>
            </a:r>
            <a:r>
              <a:rPr lang="en-US" dirty="0"/>
              <a:t>Spaniard owns the dog.</a:t>
            </a:r>
          </a:p>
          <a:p>
            <a:pPr lvl="1"/>
            <a:r>
              <a:rPr lang="en-US" dirty="0" smtClean="0"/>
              <a:t>4. Coffee </a:t>
            </a:r>
            <a:r>
              <a:rPr lang="en-US" dirty="0"/>
              <a:t>is drunk in the green house.</a:t>
            </a:r>
          </a:p>
          <a:p>
            <a:pPr lvl="1"/>
            <a:r>
              <a:rPr lang="en-US" dirty="0" smtClean="0"/>
              <a:t>5. The </a:t>
            </a:r>
            <a:r>
              <a:rPr lang="en-US" dirty="0"/>
              <a:t>Ukrainian drinks tea.</a:t>
            </a:r>
          </a:p>
          <a:p>
            <a:pPr lvl="1"/>
            <a:r>
              <a:rPr lang="en-US" dirty="0" smtClean="0"/>
              <a:t>6. The </a:t>
            </a:r>
            <a:r>
              <a:rPr lang="en-US" dirty="0"/>
              <a:t>green house is immediately to the right of the ivory house.</a:t>
            </a:r>
          </a:p>
          <a:p>
            <a:pPr lvl="1"/>
            <a:r>
              <a:rPr lang="en-US" dirty="0" smtClean="0"/>
              <a:t>7. The </a:t>
            </a:r>
            <a:r>
              <a:rPr lang="en-US" dirty="0"/>
              <a:t>Old Gold smoker owns snails.</a:t>
            </a:r>
          </a:p>
          <a:p>
            <a:pPr lvl="1"/>
            <a:r>
              <a:rPr lang="en-US" dirty="0" smtClean="0"/>
              <a:t>8. </a:t>
            </a:r>
            <a:r>
              <a:rPr lang="en-US" dirty="0" err="1" smtClean="0"/>
              <a:t>Kools</a:t>
            </a:r>
            <a:r>
              <a:rPr lang="en-US" dirty="0" smtClean="0"/>
              <a:t> </a:t>
            </a:r>
            <a:r>
              <a:rPr lang="en-US" dirty="0"/>
              <a:t>are smoked in the yellow house.</a:t>
            </a:r>
          </a:p>
          <a:p>
            <a:pPr lvl="1"/>
            <a:r>
              <a:rPr lang="en-US" dirty="0" smtClean="0"/>
              <a:t>9. Milk </a:t>
            </a:r>
            <a:r>
              <a:rPr lang="en-US" dirty="0"/>
              <a:t>is drunk in the middle house.</a:t>
            </a:r>
          </a:p>
          <a:p>
            <a:pPr lvl="1"/>
            <a:r>
              <a:rPr lang="en-US" dirty="0" smtClean="0"/>
              <a:t>10. The </a:t>
            </a:r>
            <a:r>
              <a:rPr lang="en-US" dirty="0"/>
              <a:t>Norwegian lives in the first house.</a:t>
            </a:r>
          </a:p>
          <a:p>
            <a:pPr lvl="1"/>
            <a:r>
              <a:rPr lang="en-US" dirty="0" smtClean="0"/>
              <a:t>11. The </a:t>
            </a:r>
            <a:r>
              <a:rPr lang="en-US" dirty="0"/>
              <a:t>man who smokes Chesterfields lives in the house next to the man with the fox.</a:t>
            </a:r>
          </a:p>
          <a:p>
            <a:pPr lvl="1"/>
            <a:r>
              <a:rPr lang="en-US" dirty="0" smtClean="0"/>
              <a:t>12. </a:t>
            </a:r>
            <a:r>
              <a:rPr lang="en-US" dirty="0" err="1" smtClean="0"/>
              <a:t>Kools</a:t>
            </a:r>
            <a:r>
              <a:rPr lang="en-US" dirty="0" smtClean="0"/>
              <a:t> </a:t>
            </a:r>
            <a:r>
              <a:rPr lang="en-US" dirty="0"/>
              <a:t>are smoked in the house next to the house where the horse is kept.</a:t>
            </a:r>
          </a:p>
          <a:p>
            <a:pPr lvl="1"/>
            <a:r>
              <a:rPr lang="en-US" dirty="0" smtClean="0"/>
              <a:t>13. The </a:t>
            </a:r>
            <a:r>
              <a:rPr lang="en-US" dirty="0"/>
              <a:t>Lucky Strike smoker drinks orange juice.</a:t>
            </a:r>
          </a:p>
          <a:p>
            <a:pPr lvl="1"/>
            <a:r>
              <a:rPr lang="en-US" dirty="0" smtClean="0"/>
              <a:t>14. The </a:t>
            </a:r>
            <a:r>
              <a:rPr lang="en-US" dirty="0"/>
              <a:t>Japanese smokes Parliaments.</a:t>
            </a:r>
          </a:p>
          <a:p>
            <a:pPr lvl="1"/>
            <a:r>
              <a:rPr lang="en-US" dirty="0" smtClean="0"/>
              <a:t>15. The </a:t>
            </a:r>
            <a:r>
              <a:rPr lang="en-US" dirty="0"/>
              <a:t>Norwegian lives next to the blue house.</a:t>
            </a:r>
          </a:p>
          <a:p>
            <a:pPr lvl="1"/>
            <a:r>
              <a:rPr lang="en-US" b="1" dirty="0"/>
              <a:t>Now, who drinks water? Who owns the zebra?</a:t>
            </a:r>
            <a:endParaRPr lang="en-US" b="1" dirty="0" smtClean="0"/>
          </a:p>
          <a:p>
            <a:r>
              <a:rPr lang="en-US" dirty="0" smtClean="0"/>
              <a:t>We mentioned about the difficulty in solving such puzzles:  Arindam </a:t>
            </a:r>
            <a:r>
              <a:rPr lang="en-US" dirty="0"/>
              <a:t>Mitra and Chitta Baral. Learning to automatically solve logic grid puzzles. EMNLP 2015</a:t>
            </a:r>
            <a:r>
              <a:rPr lang="en-US" dirty="0" smtClean="0"/>
              <a:t>. (Must have been mentioned before)</a:t>
            </a:r>
          </a:p>
          <a:p>
            <a:r>
              <a:rPr lang="en-US" dirty="0" smtClean="0"/>
              <a:t>A formal analysis in a </a:t>
            </a:r>
            <a:r>
              <a:rPr lang="en-US" dirty="0"/>
              <a:t>recent paper: On the Capabilities and Limitations of Reasoning for Natural Language </a:t>
            </a:r>
            <a:r>
              <a:rPr lang="en-US" dirty="0" smtClean="0"/>
              <a:t>Understanding. Daniel </a:t>
            </a:r>
            <a:r>
              <a:rPr lang="en-US" dirty="0" err="1"/>
              <a:t>Khashabi</a:t>
            </a:r>
            <a:r>
              <a:rPr lang="en-US" dirty="0"/>
              <a:t>, </a:t>
            </a:r>
            <a:r>
              <a:rPr lang="en-US" dirty="0" err="1"/>
              <a:t>Erfan</a:t>
            </a:r>
            <a:r>
              <a:rPr lang="en-US" dirty="0"/>
              <a:t> </a:t>
            </a:r>
            <a:r>
              <a:rPr lang="en-US" dirty="0" err="1"/>
              <a:t>Sadeqi</a:t>
            </a:r>
            <a:r>
              <a:rPr lang="en-US" dirty="0"/>
              <a:t> </a:t>
            </a:r>
            <a:r>
              <a:rPr lang="en-US" dirty="0" err="1"/>
              <a:t>Azer</a:t>
            </a:r>
            <a:r>
              <a:rPr lang="en-US" dirty="0"/>
              <a:t>, </a:t>
            </a:r>
            <a:r>
              <a:rPr lang="en-US" dirty="0" err="1"/>
              <a:t>Tushar</a:t>
            </a:r>
            <a:r>
              <a:rPr lang="en-US" dirty="0"/>
              <a:t> </a:t>
            </a:r>
            <a:r>
              <a:rPr lang="en-US" dirty="0" err="1"/>
              <a:t>Khot</a:t>
            </a:r>
            <a:r>
              <a:rPr lang="en-US" dirty="0"/>
              <a:t>, </a:t>
            </a:r>
            <a:r>
              <a:rPr lang="en-US" dirty="0" err="1"/>
              <a:t>Ashish</a:t>
            </a:r>
            <a:r>
              <a:rPr lang="en-US" dirty="0"/>
              <a:t> </a:t>
            </a:r>
            <a:r>
              <a:rPr lang="en-US" dirty="0" err="1"/>
              <a:t>Sabharwal</a:t>
            </a:r>
            <a:r>
              <a:rPr lang="en-US" dirty="0"/>
              <a:t>, Dan </a:t>
            </a:r>
            <a:r>
              <a:rPr lang="en-US" dirty="0" smtClean="0"/>
              <a:t>Roth. 8</a:t>
            </a:r>
            <a:r>
              <a:rPr lang="en-US" baseline="30000" dirty="0" smtClean="0"/>
              <a:t>th</a:t>
            </a:r>
            <a:r>
              <a:rPr lang="en-US" dirty="0" smtClean="0"/>
              <a:t> </a:t>
            </a:r>
            <a:r>
              <a:rPr lang="en-US" dirty="0"/>
              <a:t>J</a:t>
            </a:r>
            <a:r>
              <a:rPr lang="en-US" dirty="0" smtClean="0"/>
              <a:t>an 2019.</a:t>
            </a:r>
            <a:endParaRPr lang="en-US" dirty="0"/>
          </a:p>
        </p:txBody>
      </p:sp>
    </p:spTree>
    <p:extLst>
      <p:ext uri="{BB962C8B-B14F-4D97-AF65-F5344CB8AC3E}">
        <p14:creationId xmlns:p14="http://schemas.microsoft.com/office/powerpoint/2010/main" val="4039543529"/>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2305"/>
            <a:ext cx="7862992" cy="645054"/>
          </a:xfrm>
        </p:spPr>
        <p:txBody>
          <a:bodyPr>
            <a:normAutofit fontScale="90000"/>
          </a:bodyPr>
          <a:lstStyle/>
          <a:p>
            <a:r>
              <a:rPr lang="en-US" dirty="0" smtClean="0"/>
              <a:t>KR &amp; R Research over the years</a:t>
            </a:r>
            <a:endParaRPr lang="en-US" dirty="0"/>
          </a:p>
        </p:txBody>
      </p:sp>
      <p:sp>
        <p:nvSpPr>
          <p:cNvPr id="3" name="Content Placeholder 2"/>
          <p:cNvSpPr>
            <a:spLocks noGrp="1"/>
          </p:cNvSpPr>
          <p:nvPr>
            <p:ph idx="1"/>
          </p:nvPr>
        </p:nvSpPr>
        <p:spPr>
          <a:xfrm>
            <a:off x="142319" y="1072974"/>
            <a:ext cx="8922311" cy="5682382"/>
          </a:xfrm>
        </p:spPr>
        <p:txBody>
          <a:bodyPr>
            <a:normAutofit fontScale="70000" lnSpcReduction="20000"/>
          </a:bodyPr>
          <a:lstStyle/>
          <a:p>
            <a:r>
              <a:rPr lang="en-US" dirty="0" smtClean="0"/>
              <a:t>Languages for expressing common sense knowledge and doing commonsense reasoning</a:t>
            </a:r>
          </a:p>
          <a:p>
            <a:pPr lvl="1"/>
            <a:r>
              <a:rPr lang="en-US" dirty="0" smtClean="0"/>
              <a:t>Non-monotonic reasoning: various logics proposed and some systems built </a:t>
            </a:r>
          </a:p>
          <a:p>
            <a:pPr lvl="1"/>
            <a:r>
              <a:rPr lang="en-US" dirty="0" smtClean="0"/>
              <a:t>Logics: Circumscription, Default Logic, Auto-epistemic logic, NM Modal logics, Answer Set Programming</a:t>
            </a:r>
          </a:p>
          <a:p>
            <a:pPr lvl="1"/>
            <a:r>
              <a:rPr lang="en-US" dirty="0" smtClean="0"/>
              <a:t>Systems: </a:t>
            </a:r>
            <a:r>
              <a:rPr lang="en-US" dirty="0" err="1" smtClean="0"/>
              <a:t>DeRes</a:t>
            </a:r>
            <a:r>
              <a:rPr lang="en-US" dirty="0" smtClean="0"/>
              <a:t> (old), ASP systems (</a:t>
            </a:r>
            <a:r>
              <a:rPr lang="en-US" dirty="0" err="1" smtClean="0"/>
              <a:t>Smodels</a:t>
            </a:r>
            <a:r>
              <a:rPr lang="en-US" dirty="0" smtClean="0"/>
              <a:t>, DLV, </a:t>
            </a:r>
            <a:r>
              <a:rPr lang="en-US" dirty="0" err="1" smtClean="0"/>
              <a:t>Clingo</a:t>
            </a:r>
            <a:r>
              <a:rPr lang="en-US" dirty="0" smtClean="0"/>
              <a:t> suite), Prolog </a:t>
            </a:r>
          </a:p>
          <a:p>
            <a:r>
              <a:rPr lang="en-US" dirty="0" smtClean="0"/>
              <a:t>Expressing specific commonsense concepts, such as </a:t>
            </a:r>
          </a:p>
          <a:p>
            <a:pPr lvl="1"/>
            <a:r>
              <a:rPr lang="en-US" dirty="0"/>
              <a:t>I</a:t>
            </a:r>
            <a:r>
              <a:rPr lang="en-US" dirty="0" smtClean="0"/>
              <a:t>nheritance hierarchies</a:t>
            </a:r>
          </a:p>
          <a:p>
            <a:pPr lvl="1"/>
            <a:r>
              <a:rPr lang="en-US" dirty="0" smtClean="0"/>
              <a:t>Actions, events and their effects</a:t>
            </a:r>
          </a:p>
          <a:p>
            <a:pPr lvl="1"/>
            <a:r>
              <a:rPr lang="en-US" dirty="0"/>
              <a:t>B</a:t>
            </a:r>
            <a:r>
              <a:rPr lang="en-US" dirty="0" smtClean="0"/>
              <a:t>elief and knowledge</a:t>
            </a:r>
          </a:p>
          <a:p>
            <a:pPr lvl="1"/>
            <a:r>
              <a:rPr lang="en-US" dirty="0" smtClean="0"/>
              <a:t>Causality and </a:t>
            </a:r>
            <a:r>
              <a:rPr lang="en-US" dirty="0" smtClean="0"/>
              <a:t>Counterfactuals </a:t>
            </a:r>
          </a:p>
          <a:p>
            <a:pPr lvl="1"/>
            <a:r>
              <a:rPr lang="en-US" dirty="0" smtClean="0"/>
              <a:t>Preferences</a:t>
            </a:r>
          </a:p>
          <a:p>
            <a:pPr lvl="1"/>
            <a:r>
              <a:rPr lang="en-US" dirty="0" smtClean="0"/>
              <a:t>Argument theory</a:t>
            </a:r>
            <a:endParaRPr lang="en-US" dirty="0" smtClean="0"/>
          </a:p>
          <a:p>
            <a:r>
              <a:rPr lang="en-US" u="sng" dirty="0" smtClean="0">
                <a:solidFill>
                  <a:srgbClr val="FF0000"/>
                </a:solidFill>
              </a:rPr>
              <a:t>Did not focus much on</a:t>
            </a:r>
          </a:p>
          <a:p>
            <a:pPr lvl="1"/>
            <a:r>
              <a:rPr lang="en-US" dirty="0" smtClean="0">
                <a:solidFill>
                  <a:srgbClr val="FF0000"/>
                </a:solidFill>
              </a:rPr>
              <a:t>Obtaining commonsense knowledge</a:t>
            </a:r>
          </a:p>
          <a:p>
            <a:pPr lvl="1"/>
            <a:r>
              <a:rPr lang="en-US" dirty="0" smtClean="0">
                <a:solidFill>
                  <a:srgbClr val="FF0000"/>
                </a:solidFill>
              </a:rPr>
              <a:t>Doing QA </a:t>
            </a:r>
            <a:r>
              <a:rPr lang="en-US" dirty="0" smtClean="0">
                <a:solidFill>
                  <a:srgbClr val="FF0000"/>
                </a:solidFill>
              </a:rPr>
              <a:t>where </a:t>
            </a:r>
            <a:r>
              <a:rPr lang="en-US" dirty="0" smtClean="0">
                <a:solidFill>
                  <a:srgbClr val="FF0000"/>
                </a:solidFill>
              </a:rPr>
              <a:t>Q, A or Background Knowledge are given in natural language</a:t>
            </a:r>
          </a:p>
          <a:p>
            <a:r>
              <a:rPr lang="en-US" dirty="0" smtClean="0">
                <a:solidFill>
                  <a:srgbClr val="FF0000"/>
                </a:solidFill>
              </a:rPr>
              <a:t>Additional </a:t>
            </a:r>
            <a:r>
              <a:rPr lang="en-US" dirty="0" smtClean="0">
                <a:solidFill>
                  <a:srgbClr val="FF0000"/>
                </a:solidFill>
              </a:rPr>
              <a:t>Challenges when moving on to Natural language as a source</a:t>
            </a:r>
            <a:endParaRPr lang="en-US" dirty="0" smtClean="0">
              <a:solidFill>
                <a:srgbClr val="FF0000"/>
              </a:solidFill>
            </a:endParaRPr>
          </a:p>
          <a:p>
            <a:pPr lvl="1"/>
            <a:r>
              <a:rPr lang="en-US" dirty="0" smtClean="0">
                <a:solidFill>
                  <a:srgbClr val="FF0000"/>
                </a:solidFill>
              </a:rPr>
              <a:t>Scalable reasoning with large knowledge bases that may have </a:t>
            </a:r>
            <a:r>
              <a:rPr lang="en-US" dirty="0" smtClean="0">
                <a:solidFill>
                  <a:srgbClr val="FF0000"/>
                </a:solidFill>
              </a:rPr>
              <a:t>inconsistencies</a:t>
            </a:r>
            <a:endParaRPr lang="en-US" dirty="0">
              <a:solidFill>
                <a:srgbClr val="FF0000"/>
              </a:solidFill>
            </a:endParaRPr>
          </a:p>
        </p:txBody>
      </p:sp>
    </p:spTree>
    <p:extLst>
      <p:ext uri="{BB962C8B-B14F-4D97-AF65-F5344CB8AC3E}">
        <p14:creationId xmlns:p14="http://schemas.microsoft.com/office/powerpoint/2010/main" val="3077321708"/>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4202"/>
            <a:ext cx="8005311" cy="524618"/>
          </a:xfrm>
        </p:spPr>
        <p:txBody>
          <a:bodyPr>
            <a:normAutofit fontScale="90000"/>
          </a:bodyPr>
          <a:lstStyle/>
          <a:p>
            <a:r>
              <a:rPr lang="en-US" dirty="0" smtClean="0"/>
              <a:t>Conclusion</a:t>
            </a:r>
            <a:endParaRPr lang="en-US" dirty="0"/>
          </a:p>
        </p:txBody>
      </p:sp>
      <p:sp>
        <p:nvSpPr>
          <p:cNvPr id="3" name="Content Placeholder 2"/>
          <p:cNvSpPr>
            <a:spLocks noGrp="1"/>
          </p:cNvSpPr>
          <p:nvPr>
            <p:ph idx="1"/>
          </p:nvPr>
        </p:nvSpPr>
        <p:spPr>
          <a:xfrm>
            <a:off x="98529" y="952538"/>
            <a:ext cx="8922310" cy="5905462"/>
          </a:xfrm>
        </p:spPr>
        <p:txBody>
          <a:bodyPr>
            <a:normAutofit fontScale="85000" lnSpcReduction="20000"/>
          </a:bodyPr>
          <a:lstStyle/>
          <a:p>
            <a:r>
              <a:rPr lang="en-US" dirty="0" smtClean="0"/>
              <a:t>The early research in AI (a lot of it focused on KR &amp; R) is not in vain and are still very much relevant.</a:t>
            </a:r>
          </a:p>
          <a:p>
            <a:pPr lvl="1"/>
            <a:r>
              <a:rPr lang="en-US" dirty="0" smtClean="0"/>
              <a:t>They address (and will continue to address) many important aspects of AI </a:t>
            </a:r>
          </a:p>
          <a:p>
            <a:r>
              <a:rPr lang="en-US" dirty="0" smtClean="0"/>
              <a:t>QA needing deep understanding and  KR&amp;R are intimately connected</a:t>
            </a:r>
          </a:p>
          <a:p>
            <a:pPr lvl="1"/>
            <a:r>
              <a:rPr lang="en-US" dirty="0" smtClean="0"/>
              <a:t>Many existing QA datasets need KR&amp;R to answer questions (at least 2 papers in this conference by people here)</a:t>
            </a:r>
          </a:p>
          <a:p>
            <a:pPr lvl="1"/>
            <a:r>
              <a:rPr lang="en-US" dirty="0" smtClean="0"/>
              <a:t>Past </a:t>
            </a:r>
            <a:r>
              <a:rPr lang="en-US" dirty="0"/>
              <a:t>KR &amp; R research, especially on concept formulation, can be used to create many more new QA datasets</a:t>
            </a:r>
            <a:r>
              <a:rPr lang="en-US" dirty="0" smtClean="0"/>
              <a:t>.</a:t>
            </a:r>
          </a:p>
          <a:p>
            <a:pPr lvl="1"/>
            <a:r>
              <a:rPr lang="en-US" dirty="0" smtClean="0"/>
              <a:t>KR &amp; R research can get some new challenges and directions from the QA datasets</a:t>
            </a:r>
          </a:p>
          <a:p>
            <a:pPr lvl="2"/>
            <a:r>
              <a:rPr lang="en-US" dirty="0" smtClean="0"/>
              <a:t>Such as formalizing new concepts and developing reasoning modules for them</a:t>
            </a:r>
          </a:p>
          <a:p>
            <a:pPr lvl="1"/>
            <a:r>
              <a:rPr lang="en-US" dirty="0" smtClean="0"/>
              <a:t>More KR &amp; R research should pay attention to QA challenges and its aspects (</a:t>
            </a:r>
            <a:r>
              <a:rPr lang="en-US" dirty="0" err="1" smtClean="0"/>
              <a:t>eg</a:t>
            </a:r>
            <a:r>
              <a:rPr lang="en-US" dirty="0" smtClean="0"/>
              <a:t>. understanding NL, knowledge acquisition, dealing with uncertainty and inconsistencies). </a:t>
            </a:r>
          </a:p>
          <a:p>
            <a:pPr marL="0" indent="0">
              <a:buNone/>
            </a:pPr>
            <a:endParaRPr lang="en-US" dirty="0"/>
          </a:p>
        </p:txBody>
      </p:sp>
    </p:spTree>
    <p:extLst>
      <p:ext uri="{BB962C8B-B14F-4D97-AF65-F5344CB8AC3E}">
        <p14:creationId xmlns:p14="http://schemas.microsoft.com/office/powerpoint/2010/main" val="2403265757"/>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9562" y="274638"/>
            <a:ext cx="8843070" cy="1143000"/>
          </a:xfrm>
        </p:spPr>
        <p:txBody>
          <a:bodyPr>
            <a:normAutofit fontScale="90000"/>
          </a:bodyPr>
          <a:lstStyle/>
          <a:p>
            <a:r>
              <a:rPr lang="en-US" dirty="0" smtClean="0"/>
              <a:t>Evaluation of AI components and systems: QA plays an important role</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Evaluation of AI components</a:t>
            </a:r>
          </a:p>
          <a:p>
            <a:pPr lvl="1"/>
            <a:r>
              <a:rPr lang="en-US" dirty="0" smtClean="0"/>
              <a:t>ML, NLP, Vision modules have a long tradition of evaluation (correctness, efficiency)</a:t>
            </a:r>
          </a:p>
          <a:p>
            <a:pPr lvl="1"/>
            <a:r>
              <a:rPr lang="en-US" dirty="0" smtClean="0"/>
              <a:t>KR, Reasoning, Planning</a:t>
            </a:r>
          </a:p>
          <a:p>
            <a:pPr lvl="2"/>
            <a:r>
              <a:rPr lang="en-US" dirty="0"/>
              <a:t>T</a:t>
            </a:r>
            <a:r>
              <a:rPr lang="en-US" dirty="0" smtClean="0"/>
              <a:t>heoretical results (correctness)</a:t>
            </a:r>
          </a:p>
          <a:p>
            <a:pPr lvl="2"/>
            <a:r>
              <a:rPr lang="en-US" dirty="0" smtClean="0"/>
              <a:t>Efficiency evaluations of reasoning and planning systems</a:t>
            </a:r>
          </a:p>
          <a:p>
            <a:r>
              <a:rPr lang="en-US" dirty="0" smtClean="0"/>
              <a:t>Evaluation of general AI</a:t>
            </a:r>
          </a:p>
          <a:p>
            <a:pPr lvl="1"/>
            <a:r>
              <a:rPr lang="en-US" dirty="0" smtClean="0"/>
              <a:t>Turing Test</a:t>
            </a:r>
          </a:p>
          <a:p>
            <a:pPr lvl="1"/>
            <a:r>
              <a:rPr lang="en-US" dirty="0" smtClean="0"/>
              <a:t>Question Answering</a:t>
            </a:r>
          </a:p>
          <a:p>
            <a:pPr lvl="2"/>
            <a:r>
              <a:rPr lang="en-US" dirty="0" smtClean="0"/>
              <a:t>Project halo</a:t>
            </a:r>
          </a:p>
          <a:p>
            <a:pPr lvl="2"/>
            <a:r>
              <a:rPr lang="en-US" dirty="0" smtClean="0"/>
              <a:t>Winograd Challenge</a:t>
            </a:r>
          </a:p>
          <a:p>
            <a:pPr lvl="2"/>
            <a:r>
              <a:rPr lang="en-US" dirty="0"/>
              <a:t>Standardized Tests as benchmarks for Artificial </a:t>
            </a:r>
            <a:r>
              <a:rPr lang="en-US" dirty="0" smtClean="0"/>
              <a:t>Intelligence</a:t>
            </a:r>
          </a:p>
          <a:p>
            <a:pPr lvl="2"/>
            <a:r>
              <a:rPr lang="en-US" dirty="0" smtClean="0"/>
              <a:t>Lots of new QA datasets are being proposed</a:t>
            </a:r>
          </a:p>
          <a:p>
            <a:endParaRPr lang="en-US" dirty="0"/>
          </a:p>
        </p:txBody>
      </p:sp>
    </p:spTree>
    <p:extLst>
      <p:ext uri="{BB962C8B-B14F-4D97-AF65-F5344CB8AC3E}">
        <p14:creationId xmlns:p14="http://schemas.microsoft.com/office/powerpoint/2010/main" val="866189982"/>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Thanks</a:t>
            </a:r>
            <a:endParaRPr lang="en-US" dirty="0"/>
          </a:p>
        </p:txBody>
      </p:sp>
      <p:sp>
        <p:nvSpPr>
          <p:cNvPr id="3" name="Content Placeholder 2"/>
          <p:cNvSpPr>
            <a:spLocks noGrp="1"/>
          </p:cNvSpPr>
          <p:nvPr>
            <p:ph idx="1"/>
          </p:nvPr>
        </p:nvSpPr>
        <p:spPr/>
        <p:txBody>
          <a:bodyPr/>
          <a:lstStyle/>
          <a:p>
            <a:r>
              <a:rPr lang="en-US" dirty="0" smtClean="0"/>
              <a:t>To my students and co-authors: Especially Arindam Mitra</a:t>
            </a:r>
          </a:p>
          <a:p>
            <a:r>
              <a:rPr lang="en-US" dirty="0" smtClean="0"/>
              <a:t>To Peter and AI2</a:t>
            </a:r>
          </a:p>
          <a:p>
            <a:endParaRPr lang="en-US" dirty="0"/>
          </a:p>
        </p:txBody>
      </p:sp>
    </p:spTree>
    <p:extLst>
      <p:ext uri="{BB962C8B-B14F-4D97-AF65-F5344CB8AC3E}">
        <p14:creationId xmlns:p14="http://schemas.microsoft.com/office/powerpoint/2010/main" val="3780553363"/>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274638"/>
            <a:ext cx="8443215" cy="1143000"/>
          </a:xfrm>
        </p:spPr>
        <p:txBody>
          <a:bodyPr>
            <a:normAutofit fontScale="90000"/>
          </a:bodyPr>
          <a:lstStyle/>
          <a:p>
            <a:r>
              <a:rPr lang="en-US" dirty="0" smtClean="0"/>
              <a:t>Use of rich encodings, textual entailments and various MCQ heuristics</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Given some text T, a question Q and answers A</a:t>
            </a:r>
            <a:r>
              <a:rPr lang="en-US" baseline="-25000" dirty="0" smtClean="0"/>
              <a:t>1</a:t>
            </a:r>
            <a:r>
              <a:rPr lang="en-US" dirty="0" smtClean="0"/>
              <a:t>, </a:t>
            </a:r>
            <a:r>
              <a:rPr lang="mr-IN" dirty="0" smtClean="0"/>
              <a:t>…</a:t>
            </a:r>
            <a:r>
              <a:rPr lang="en-US" dirty="0" smtClean="0"/>
              <a:t> A</a:t>
            </a:r>
            <a:r>
              <a:rPr lang="en-US" baseline="-25000" dirty="0" smtClean="0"/>
              <a:t>n</a:t>
            </a:r>
            <a:r>
              <a:rPr lang="en-US" dirty="0" smtClean="0"/>
              <a:t>, to find which one of A</a:t>
            </a:r>
            <a:r>
              <a:rPr lang="en-US" baseline="-25000" dirty="0" smtClean="0"/>
              <a:t>1</a:t>
            </a:r>
            <a:r>
              <a:rPr lang="en-US" dirty="0" smtClean="0"/>
              <a:t>, </a:t>
            </a:r>
            <a:r>
              <a:rPr lang="mr-IN" dirty="0" smtClean="0"/>
              <a:t>…</a:t>
            </a:r>
            <a:r>
              <a:rPr lang="en-US" dirty="0" smtClean="0"/>
              <a:t> A</a:t>
            </a:r>
            <a:r>
              <a:rPr lang="en-US" baseline="-25000" dirty="0" smtClean="0"/>
              <a:t>n</a:t>
            </a:r>
            <a:r>
              <a:rPr lang="en-US" dirty="0" smtClean="0"/>
              <a:t> is the most appropriate answer for Q, one may use various methods that may work in many cases but does not involve full understanding. For example:</a:t>
            </a:r>
          </a:p>
          <a:p>
            <a:pPr lvl="1"/>
            <a:r>
              <a:rPr lang="en-US" dirty="0" smtClean="0"/>
              <a:t>Compute the entailment of each of A</a:t>
            </a:r>
            <a:r>
              <a:rPr lang="en-US" baseline="-25000" dirty="0" smtClean="0"/>
              <a:t>1</a:t>
            </a:r>
            <a:r>
              <a:rPr lang="en-US" dirty="0" smtClean="0"/>
              <a:t> to A</a:t>
            </a:r>
            <a:r>
              <a:rPr lang="en-US" baseline="-25000" dirty="0" smtClean="0"/>
              <a:t>n</a:t>
            </a:r>
            <a:r>
              <a:rPr lang="en-US" dirty="0" smtClean="0"/>
              <a:t> with respect to T using an NLI that in turn uses a good embedding method and see which one has the highest entailment measure (This ignores the question, but works in many cases)</a:t>
            </a:r>
          </a:p>
          <a:p>
            <a:pPr lvl="1"/>
            <a:r>
              <a:rPr lang="en-US" dirty="0" smtClean="0"/>
              <a:t>Create statements S</a:t>
            </a:r>
            <a:r>
              <a:rPr lang="en-US" baseline="-25000" dirty="0" smtClean="0"/>
              <a:t>1</a:t>
            </a:r>
            <a:r>
              <a:rPr lang="en-US" dirty="0" smtClean="0"/>
              <a:t>, </a:t>
            </a:r>
            <a:r>
              <a:rPr lang="mr-IN" dirty="0" smtClean="0"/>
              <a:t>…</a:t>
            </a:r>
            <a:r>
              <a:rPr lang="en-US" dirty="0" smtClean="0"/>
              <a:t> </a:t>
            </a:r>
            <a:r>
              <a:rPr lang="en-US" dirty="0" err="1" smtClean="0"/>
              <a:t>S</a:t>
            </a:r>
            <a:r>
              <a:rPr lang="en-US" baseline="-25000" dirty="0" err="1" smtClean="0"/>
              <a:t>n</a:t>
            </a:r>
            <a:r>
              <a:rPr lang="en-US" dirty="0" smtClean="0"/>
              <a:t> where S</a:t>
            </a:r>
            <a:r>
              <a:rPr lang="en-US" baseline="-25000" dirty="0" smtClean="0"/>
              <a:t>i</a:t>
            </a:r>
            <a:r>
              <a:rPr lang="en-US" dirty="0" smtClean="0"/>
              <a:t> is obtained by combining Q with A</a:t>
            </a:r>
            <a:r>
              <a:rPr lang="en-US" baseline="-25000" dirty="0" smtClean="0"/>
              <a:t>i</a:t>
            </a:r>
            <a:r>
              <a:rPr lang="en-US" dirty="0" smtClean="0"/>
              <a:t>. </a:t>
            </a:r>
            <a:r>
              <a:rPr lang="en-US" dirty="0"/>
              <a:t>Compute the entailment </a:t>
            </a:r>
            <a:r>
              <a:rPr lang="en-US" dirty="0" smtClean="0"/>
              <a:t>of each of S</a:t>
            </a:r>
            <a:r>
              <a:rPr lang="en-US" baseline="-25000" dirty="0" smtClean="0"/>
              <a:t>1</a:t>
            </a:r>
            <a:r>
              <a:rPr lang="en-US" dirty="0" smtClean="0"/>
              <a:t> </a:t>
            </a:r>
            <a:r>
              <a:rPr lang="en-US" dirty="0"/>
              <a:t>to </a:t>
            </a:r>
            <a:r>
              <a:rPr lang="en-US" dirty="0" err="1" smtClean="0"/>
              <a:t>S</a:t>
            </a:r>
            <a:r>
              <a:rPr lang="en-US" baseline="-25000" dirty="0" err="1" smtClean="0"/>
              <a:t>n</a:t>
            </a:r>
            <a:r>
              <a:rPr lang="en-US" dirty="0" smtClean="0"/>
              <a:t> </a:t>
            </a:r>
            <a:r>
              <a:rPr lang="en-US" dirty="0"/>
              <a:t>with respect to T using an NLI that in turn uses a good embedding method and see which one has the highest entailment </a:t>
            </a:r>
            <a:r>
              <a:rPr lang="en-US" dirty="0" smtClean="0"/>
              <a:t>measure.</a:t>
            </a:r>
          </a:p>
          <a:p>
            <a:pPr lvl="1"/>
            <a:r>
              <a:rPr lang="en-US" dirty="0" smtClean="0"/>
              <a:t>Direct use of encodings: (Say in the absence of T or) where T and Q can be merged to say T’ then determining the weight of A</a:t>
            </a:r>
            <a:r>
              <a:rPr lang="en-US" baseline="-25000" dirty="0" smtClean="0"/>
              <a:t>i</a:t>
            </a:r>
            <a:r>
              <a:rPr lang="en-US" dirty="0" smtClean="0"/>
              <a:t> follows T using an encoding such as BERT.</a:t>
            </a:r>
          </a:p>
        </p:txBody>
      </p:sp>
    </p:spTree>
    <p:extLst>
      <p:ext uri="{BB962C8B-B14F-4D97-AF65-F5344CB8AC3E}">
        <p14:creationId xmlns:p14="http://schemas.microsoft.com/office/powerpoint/2010/main" val="650368893"/>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 Answering</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Going beyond querying databases</a:t>
            </a:r>
          </a:p>
          <a:p>
            <a:r>
              <a:rPr lang="en-US" dirty="0" smtClean="0"/>
              <a:t>Lots of QA datasets/challenges  in recent years, recent months</a:t>
            </a:r>
          </a:p>
          <a:p>
            <a:r>
              <a:rPr lang="en-US" b="1" dirty="0" smtClean="0"/>
              <a:t>This talk</a:t>
            </a:r>
            <a:r>
              <a:rPr lang="en-US" dirty="0" smtClean="0"/>
              <a:t>: Some analysis and observations about QA datasets/challenges (existing and ones that can be constructed)</a:t>
            </a:r>
          </a:p>
          <a:p>
            <a:pPr lvl="1"/>
            <a:r>
              <a:rPr lang="en-US" dirty="0" smtClean="0"/>
              <a:t>What makes some questions harder than others?</a:t>
            </a:r>
          </a:p>
          <a:p>
            <a:pPr lvl="2"/>
            <a:r>
              <a:rPr lang="en-US" dirty="0" smtClean="0"/>
              <a:t>For humans? For computers?</a:t>
            </a:r>
          </a:p>
          <a:p>
            <a:pPr lvl="1"/>
            <a:r>
              <a:rPr lang="en-US" dirty="0" smtClean="0"/>
              <a:t>When do we need reasoning, commonsense, deeper understanding of the world during answering questions?  </a:t>
            </a:r>
          </a:p>
          <a:p>
            <a:pPr lvl="1"/>
            <a:r>
              <a:rPr lang="en-US" dirty="0" smtClean="0"/>
              <a:t>Creating QA datasets that emphasize reasoning </a:t>
            </a:r>
            <a:r>
              <a:rPr lang="mr-IN" dirty="0" smtClean="0"/>
              <a:t>…</a:t>
            </a:r>
            <a:endParaRPr lang="en-US" dirty="0" smtClean="0"/>
          </a:p>
          <a:p>
            <a:endParaRPr lang="en-US" dirty="0"/>
          </a:p>
        </p:txBody>
      </p:sp>
    </p:spTree>
    <p:extLst>
      <p:ext uri="{BB962C8B-B14F-4D97-AF65-F5344CB8AC3E}">
        <p14:creationId xmlns:p14="http://schemas.microsoft.com/office/powerpoint/2010/main" val="1909382743"/>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Before reinventing/redesigning </a:t>
            </a:r>
            <a:r>
              <a:rPr lang="en-US" dirty="0"/>
              <a:t>the wheels: </a:t>
            </a:r>
            <a:r>
              <a:rPr lang="en-US" dirty="0" smtClean="0"/>
              <a:t>Bloom’s Taxonomy</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Next few slides </a:t>
            </a:r>
            <a:r>
              <a:rPr lang="en-US" dirty="0"/>
              <a:t>are from </a:t>
            </a:r>
            <a:r>
              <a:rPr lang="en-US" dirty="0">
                <a:hlinkClick r:id="rId2"/>
              </a:rPr>
              <a:t>http://www.bloomstaxonomy.org/Blooms%20Taxonomy%</a:t>
            </a:r>
            <a:r>
              <a:rPr lang="en-US" dirty="0" smtClean="0">
                <a:hlinkClick r:id="rId2"/>
              </a:rPr>
              <a:t>20questions.pdf</a:t>
            </a:r>
            <a:r>
              <a:rPr lang="en-US" dirty="0" smtClean="0"/>
              <a:t> </a:t>
            </a:r>
            <a:endParaRPr lang="en-US" dirty="0"/>
          </a:p>
          <a:p>
            <a:r>
              <a:rPr lang="en-US" dirty="0" smtClean="0"/>
              <a:t>Bloom’s </a:t>
            </a:r>
            <a:r>
              <a:rPr lang="en-US" dirty="0"/>
              <a:t>Taxonomy provides an important </a:t>
            </a:r>
            <a:r>
              <a:rPr lang="en-US" dirty="0">
                <a:solidFill>
                  <a:srgbClr val="FF0000"/>
                </a:solidFill>
              </a:rPr>
              <a:t>framework for teachers to use to focus on higher order thinking.</a:t>
            </a:r>
            <a:r>
              <a:rPr lang="en-US" dirty="0"/>
              <a:t> By providing a hierarchy of levels, this taxonomy can assist teachers in designing performance tasks, crafting questions for conferring with students, and providing feedback on student work.</a:t>
            </a:r>
          </a:p>
          <a:p>
            <a:endParaRPr lang="en-US" dirty="0"/>
          </a:p>
          <a:p>
            <a:r>
              <a:rPr lang="en-US" dirty="0"/>
              <a:t>Six levels:</a:t>
            </a:r>
          </a:p>
          <a:p>
            <a:pPr lvl="1"/>
            <a:r>
              <a:rPr lang="en-US" dirty="0"/>
              <a:t>Level I Knowledge </a:t>
            </a:r>
          </a:p>
          <a:p>
            <a:pPr lvl="1"/>
            <a:r>
              <a:rPr lang="en-US" dirty="0"/>
              <a:t>Level II Comprehension </a:t>
            </a:r>
          </a:p>
          <a:p>
            <a:pPr lvl="1"/>
            <a:r>
              <a:rPr lang="en-US" dirty="0"/>
              <a:t>Level III Application</a:t>
            </a:r>
          </a:p>
          <a:p>
            <a:pPr lvl="1"/>
            <a:r>
              <a:rPr lang="en-US" dirty="0"/>
              <a:t>Level IV Analysis </a:t>
            </a:r>
          </a:p>
          <a:p>
            <a:pPr lvl="1"/>
            <a:r>
              <a:rPr lang="en-US" dirty="0"/>
              <a:t>Level V Synthesis </a:t>
            </a:r>
          </a:p>
          <a:p>
            <a:pPr lvl="1"/>
            <a:r>
              <a:rPr lang="en-US" dirty="0"/>
              <a:t>Level VI Evaluation</a:t>
            </a:r>
          </a:p>
        </p:txBody>
      </p:sp>
    </p:spTree>
    <p:extLst>
      <p:ext uri="{BB962C8B-B14F-4D97-AF65-F5344CB8AC3E}">
        <p14:creationId xmlns:p14="http://schemas.microsoft.com/office/powerpoint/2010/main" val="862685005"/>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Bloom’s </a:t>
            </a:r>
            <a:r>
              <a:rPr lang="en-US" dirty="0"/>
              <a:t>Level I: Knowledge</a:t>
            </a:r>
          </a:p>
        </p:txBody>
      </p:sp>
      <p:sp>
        <p:nvSpPr>
          <p:cNvPr id="3" name="Content Placeholder 2"/>
          <p:cNvSpPr>
            <a:spLocks noGrp="1"/>
          </p:cNvSpPr>
          <p:nvPr>
            <p:ph idx="1"/>
          </p:nvPr>
        </p:nvSpPr>
        <p:spPr>
          <a:xfrm>
            <a:off x="309345" y="1600200"/>
            <a:ext cx="8377455" cy="5002368"/>
          </a:xfrm>
        </p:spPr>
        <p:txBody>
          <a:bodyPr>
            <a:normAutofit fontScale="62500" lnSpcReduction="20000"/>
          </a:bodyPr>
          <a:lstStyle/>
          <a:p>
            <a:r>
              <a:rPr lang="en-US" dirty="0"/>
              <a:t>Exhibits memory of previously learned material by </a:t>
            </a:r>
            <a:r>
              <a:rPr lang="en-US" b="1" dirty="0">
                <a:solidFill>
                  <a:srgbClr val="FF0000"/>
                </a:solidFill>
              </a:rPr>
              <a:t>recalling</a:t>
            </a:r>
            <a:r>
              <a:rPr lang="en-US" dirty="0"/>
              <a:t> fundamental facts, terms, basic concepts and answers about the selection</a:t>
            </a:r>
            <a:r>
              <a:rPr lang="en-US" dirty="0" smtClean="0"/>
              <a:t>.</a:t>
            </a:r>
            <a:endParaRPr lang="en-US" dirty="0"/>
          </a:p>
          <a:p>
            <a:r>
              <a:rPr lang="en-US" b="1" dirty="0"/>
              <a:t>Keywords</a:t>
            </a:r>
            <a:r>
              <a:rPr lang="en-US" dirty="0" smtClean="0"/>
              <a:t>: who</a:t>
            </a:r>
            <a:r>
              <a:rPr lang="en-US" dirty="0"/>
              <a:t>, what, </a:t>
            </a:r>
            <a:r>
              <a:rPr lang="en-US" b="1" dirty="0">
                <a:solidFill>
                  <a:srgbClr val="008000"/>
                </a:solidFill>
              </a:rPr>
              <a:t>why</a:t>
            </a:r>
            <a:r>
              <a:rPr lang="en-US" dirty="0"/>
              <a:t>, when, omit, where, which, choose, find, </a:t>
            </a:r>
            <a:r>
              <a:rPr lang="en-US" b="1" dirty="0">
                <a:solidFill>
                  <a:srgbClr val="008000"/>
                </a:solidFill>
              </a:rPr>
              <a:t>how</a:t>
            </a:r>
            <a:r>
              <a:rPr lang="en-US" dirty="0"/>
              <a:t>, define, label, show, spell, list, match, name, relate, tell, recall, </a:t>
            </a:r>
            <a:r>
              <a:rPr lang="en-US" dirty="0" smtClean="0"/>
              <a:t>select</a:t>
            </a:r>
            <a:endParaRPr lang="en-US" dirty="0"/>
          </a:p>
          <a:p>
            <a:r>
              <a:rPr lang="en-US" b="1" dirty="0"/>
              <a:t>Questions</a:t>
            </a:r>
            <a:r>
              <a:rPr lang="en-US" dirty="0" smtClean="0"/>
              <a:t>:   What </a:t>
            </a:r>
            <a:r>
              <a:rPr lang="en-US" dirty="0"/>
              <a:t>is...?  </a:t>
            </a:r>
            <a:r>
              <a:rPr lang="en-US" dirty="0" smtClean="0"/>
              <a:t>Can </a:t>
            </a:r>
            <a:r>
              <a:rPr lang="en-US" dirty="0"/>
              <a:t>you select? </a:t>
            </a:r>
            <a:r>
              <a:rPr lang="en-US" dirty="0" smtClean="0"/>
              <a:t>Where </a:t>
            </a:r>
            <a:r>
              <a:rPr lang="en-US" dirty="0"/>
              <a:t>is...? </a:t>
            </a:r>
            <a:r>
              <a:rPr lang="en-US" dirty="0" smtClean="0"/>
              <a:t>When </a:t>
            </a:r>
            <a:r>
              <a:rPr lang="en-US" dirty="0"/>
              <a:t>did ____ happen</a:t>
            </a:r>
            <a:r>
              <a:rPr lang="en-US" dirty="0" smtClean="0"/>
              <a:t>? Who </a:t>
            </a:r>
            <a:r>
              <a:rPr lang="en-US" dirty="0"/>
              <a:t>were the main...? </a:t>
            </a:r>
            <a:r>
              <a:rPr lang="en-US" dirty="0" smtClean="0"/>
              <a:t>Which </a:t>
            </a:r>
            <a:r>
              <a:rPr lang="en-US" dirty="0"/>
              <a:t>one...?  </a:t>
            </a:r>
            <a:r>
              <a:rPr lang="en-US" b="1" dirty="0" smtClean="0">
                <a:solidFill>
                  <a:srgbClr val="008000"/>
                </a:solidFill>
              </a:rPr>
              <a:t>Why </a:t>
            </a:r>
            <a:r>
              <a:rPr lang="en-US" b="1" dirty="0">
                <a:solidFill>
                  <a:srgbClr val="008000"/>
                </a:solidFill>
              </a:rPr>
              <a:t>did</a:t>
            </a:r>
            <a:r>
              <a:rPr lang="en-US" dirty="0"/>
              <a:t>...? </a:t>
            </a:r>
            <a:r>
              <a:rPr lang="en-US" dirty="0" smtClean="0"/>
              <a:t>How </a:t>
            </a:r>
            <a:r>
              <a:rPr lang="en-US" dirty="0"/>
              <a:t>would you describe...? </a:t>
            </a:r>
            <a:r>
              <a:rPr lang="en-US" dirty="0" smtClean="0"/>
              <a:t> </a:t>
            </a:r>
            <a:r>
              <a:rPr lang="en-US" dirty="0"/>
              <a:t>When did...? </a:t>
            </a:r>
            <a:r>
              <a:rPr lang="en-US" dirty="0" smtClean="0"/>
              <a:t>Can </a:t>
            </a:r>
            <a:r>
              <a:rPr lang="en-US" dirty="0"/>
              <a:t>you recall...? </a:t>
            </a:r>
            <a:r>
              <a:rPr lang="en-US" dirty="0" smtClean="0"/>
              <a:t>Who </a:t>
            </a:r>
            <a:r>
              <a:rPr lang="en-US" dirty="0"/>
              <a:t>was...? </a:t>
            </a:r>
            <a:r>
              <a:rPr lang="en-US" b="1" dirty="0" smtClean="0">
                <a:solidFill>
                  <a:srgbClr val="008000"/>
                </a:solidFill>
              </a:rPr>
              <a:t>How </a:t>
            </a:r>
            <a:r>
              <a:rPr lang="en-US" b="1" dirty="0">
                <a:solidFill>
                  <a:srgbClr val="008000"/>
                </a:solidFill>
              </a:rPr>
              <a:t>would you explain...</a:t>
            </a:r>
            <a:r>
              <a:rPr lang="en-US" dirty="0" smtClean="0"/>
              <a:t>? How </a:t>
            </a:r>
            <a:r>
              <a:rPr lang="en-US" dirty="0"/>
              <a:t>did ___happen...? </a:t>
            </a:r>
            <a:r>
              <a:rPr lang="en-US" dirty="0" smtClean="0"/>
              <a:t>Can </a:t>
            </a:r>
            <a:r>
              <a:rPr lang="en-US" dirty="0"/>
              <a:t>you list the three..? </a:t>
            </a:r>
            <a:r>
              <a:rPr lang="en-US" dirty="0" smtClean="0"/>
              <a:t>How </a:t>
            </a:r>
            <a:r>
              <a:rPr lang="en-US" dirty="0"/>
              <a:t>is...</a:t>
            </a:r>
            <a:r>
              <a:rPr lang="en-US" dirty="0" smtClean="0"/>
              <a:t>? How </a:t>
            </a:r>
            <a:r>
              <a:rPr lang="en-US" dirty="0"/>
              <a:t>would you show...</a:t>
            </a:r>
            <a:r>
              <a:rPr lang="en-US" dirty="0" smtClean="0"/>
              <a:t>?</a:t>
            </a:r>
            <a:endParaRPr lang="en-US" dirty="0"/>
          </a:p>
          <a:p>
            <a:r>
              <a:rPr lang="en-US" b="1" dirty="0"/>
              <a:t>Assessment</a:t>
            </a:r>
            <a:r>
              <a:rPr lang="en-US" dirty="0"/>
              <a:t>:</a:t>
            </a:r>
          </a:p>
          <a:p>
            <a:pPr lvl="1"/>
            <a:r>
              <a:rPr lang="en-US" dirty="0"/>
              <a:t>Match character names with pictures of the characters.</a:t>
            </a:r>
          </a:p>
          <a:p>
            <a:pPr lvl="1"/>
            <a:r>
              <a:rPr lang="en-US" dirty="0"/>
              <a:t>Match statements with the character who said them.</a:t>
            </a:r>
          </a:p>
          <a:p>
            <a:pPr lvl="1"/>
            <a:r>
              <a:rPr lang="en-US" dirty="0"/>
              <a:t>List the main characteristics of one of the main characters in a WANTED poster.</a:t>
            </a:r>
          </a:p>
          <a:p>
            <a:pPr lvl="1"/>
            <a:r>
              <a:rPr lang="en-US" b="1" dirty="0">
                <a:solidFill>
                  <a:srgbClr val="008000"/>
                </a:solidFill>
              </a:rPr>
              <a:t>Arrange scrambled story pictures and/or scrambled story sentences in sequential order. </a:t>
            </a:r>
            <a:endParaRPr lang="en-US" b="1" dirty="0" smtClean="0">
              <a:solidFill>
                <a:srgbClr val="008000"/>
              </a:solidFill>
            </a:endParaRPr>
          </a:p>
          <a:p>
            <a:pPr lvl="1"/>
            <a:r>
              <a:rPr lang="en-US" dirty="0" smtClean="0"/>
              <a:t>Recall </a:t>
            </a:r>
            <a:r>
              <a:rPr lang="en-US" dirty="0"/>
              <a:t>details about the setting by creating a picture of where a part of the story took place</a:t>
            </a:r>
            <a:r>
              <a:rPr lang="en-US" dirty="0" smtClean="0"/>
              <a:t>.</a:t>
            </a:r>
          </a:p>
          <a:p>
            <a:r>
              <a:rPr lang="en-US" dirty="0" smtClean="0"/>
              <a:t>Many of the QA data sets are at this level. </a:t>
            </a:r>
            <a:endParaRPr lang="en-US" dirty="0"/>
          </a:p>
          <a:p>
            <a:endParaRPr lang="en-US" dirty="0"/>
          </a:p>
        </p:txBody>
      </p:sp>
    </p:spTree>
    <p:extLst>
      <p:ext uri="{BB962C8B-B14F-4D97-AF65-F5344CB8AC3E}">
        <p14:creationId xmlns:p14="http://schemas.microsoft.com/office/powerpoint/2010/main" val="2501890355"/>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Bloom’s </a:t>
            </a:r>
            <a:r>
              <a:rPr lang="en-US" dirty="0"/>
              <a:t>Level II: Comprehension</a:t>
            </a:r>
            <a:br>
              <a:rPr lang="en-US" dirty="0"/>
            </a:br>
            <a:endParaRPr lang="en-US" dirty="0"/>
          </a:p>
        </p:txBody>
      </p:sp>
      <p:sp>
        <p:nvSpPr>
          <p:cNvPr id="3" name="Content Placeholder 2"/>
          <p:cNvSpPr>
            <a:spLocks noGrp="1"/>
          </p:cNvSpPr>
          <p:nvPr>
            <p:ph idx="1"/>
          </p:nvPr>
        </p:nvSpPr>
        <p:spPr>
          <a:xfrm>
            <a:off x="113737" y="1115354"/>
            <a:ext cx="8889837" cy="5670382"/>
          </a:xfrm>
        </p:spPr>
        <p:txBody>
          <a:bodyPr>
            <a:normAutofit fontScale="62500" lnSpcReduction="20000"/>
          </a:bodyPr>
          <a:lstStyle/>
          <a:p>
            <a:r>
              <a:rPr lang="en-US" dirty="0"/>
              <a:t>Demonstrate </a:t>
            </a:r>
            <a:r>
              <a:rPr lang="en-US" b="1" dirty="0">
                <a:solidFill>
                  <a:srgbClr val="FF0000"/>
                </a:solidFill>
              </a:rPr>
              <a:t>understanding of facts </a:t>
            </a:r>
            <a:r>
              <a:rPr lang="en-US" dirty="0"/>
              <a:t>and ideas by organizing, comparing, translating, </a:t>
            </a:r>
            <a:r>
              <a:rPr lang="en-US" dirty="0" smtClean="0"/>
              <a:t> interpreting</a:t>
            </a:r>
            <a:r>
              <a:rPr lang="en-US" dirty="0"/>
              <a:t>, giving descriptors and stating main ideas</a:t>
            </a:r>
            <a:r>
              <a:rPr lang="en-US" dirty="0" smtClean="0"/>
              <a:t>.</a:t>
            </a:r>
            <a:endParaRPr lang="en-US" dirty="0"/>
          </a:p>
          <a:p>
            <a:r>
              <a:rPr lang="en-US" b="1" dirty="0"/>
              <a:t>Keywords</a:t>
            </a:r>
            <a:r>
              <a:rPr lang="en-US" dirty="0"/>
              <a:t>: </a:t>
            </a:r>
            <a:r>
              <a:rPr lang="en-US" b="1" dirty="0">
                <a:solidFill>
                  <a:srgbClr val="008000"/>
                </a:solidFill>
              </a:rPr>
              <a:t>compare</a:t>
            </a:r>
            <a:r>
              <a:rPr lang="en-US" dirty="0"/>
              <a:t>, </a:t>
            </a:r>
            <a:r>
              <a:rPr lang="en-US" b="1" dirty="0">
                <a:solidFill>
                  <a:srgbClr val="008000"/>
                </a:solidFill>
              </a:rPr>
              <a:t>contrast</a:t>
            </a:r>
            <a:r>
              <a:rPr lang="en-US" dirty="0"/>
              <a:t>, demonstrate, interpret, </a:t>
            </a:r>
            <a:r>
              <a:rPr lang="en-US" b="1" dirty="0">
                <a:solidFill>
                  <a:srgbClr val="008000"/>
                </a:solidFill>
              </a:rPr>
              <a:t>explain</a:t>
            </a:r>
            <a:r>
              <a:rPr lang="en-US" dirty="0"/>
              <a:t>, extend, illustrate, infer, outline, relate, rephrase, </a:t>
            </a:r>
            <a:r>
              <a:rPr lang="en-US" b="1" dirty="0">
                <a:solidFill>
                  <a:srgbClr val="008000"/>
                </a:solidFill>
              </a:rPr>
              <a:t>translate</a:t>
            </a:r>
            <a:r>
              <a:rPr lang="en-US" dirty="0"/>
              <a:t>, </a:t>
            </a:r>
            <a:r>
              <a:rPr lang="en-US" b="1" dirty="0">
                <a:solidFill>
                  <a:srgbClr val="008000"/>
                </a:solidFill>
              </a:rPr>
              <a:t>summarize</a:t>
            </a:r>
            <a:r>
              <a:rPr lang="en-US" dirty="0"/>
              <a:t>, show, </a:t>
            </a:r>
            <a:r>
              <a:rPr lang="en-US" b="1" dirty="0" smtClean="0">
                <a:solidFill>
                  <a:srgbClr val="008000"/>
                </a:solidFill>
              </a:rPr>
              <a:t>classify</a:t>
            </a:r>
            <a:endParaRPr lang="en-US" b="1" dirty="0">
              <a:solidFill>
                <a:srgbClr val="008000"/>
              </a:solidFill>
            </a:endParaRPr>
          </a:p>
          <a:p>
            <a:r>
              <a:rPr lang="en-US" b="1" dirty="0"/>
              <a:t>Questions</a:t>
            </a:r>
            <a:r>
              <a:rPr lang="en-US" dirty="0" smtClean="0"/>
              <a:t>:  </a:t>
            </a:r>
            <a:r>
              <a:rPr lang="en-US" dirty="0"/>
              <a:t>How would you classify the type of...? </a:t>
            </a:r>
            <a:r>
              <a:rPr lang="en-US" dirty="0" smtClean="0"/>
              <a:t>How </a:t>
            </a:r>
            <a:r>
              <a:rPr lang="en-US" dirty="0"/>
              <a:t>would you compare...? </a:t>
            </a:r>
            <a:r>
              <a:rPr lang="en-US" dirty="0" smtClean="0"/>
              <a:t>Will </a:t>
            </a:r>
            <a:r>
              <a:rPr lang="en-US" dirty="0"/>
              <a:t>you state or interpret in your own words...</a:t>
            </a:r>
            <a:r>
              <a:rPr lang="en-US" dirty="0" smtClean="0"/>
              <a:t>? How </a:t>
            </a:r>
            <a:r>
              <a:rPr lang="en-US" dirty="0"/>
              <a:t>would you rephrase the meaning</a:t>
            </a:r>
            <a:r>
              <a:rPr lang="en-US" dirty="0" smtClean="0"/>
              <a:t>? What </a:t>
            </a:r>
            <a:r>
              <a:rPr lang="en-US" dirty="0"/>
              <a:t>facts or ideas show...? </a:t>
            </a:r>
            <a:r>
              <a:rPr lang="en-US" dirty="0" smtClean="0"/>
              <a:t>What </a:t>
            </a:r>
            <a:r>
              <a:rPr lang="en-US" dirty="0"/>
              <a:t>is the main idea of ......</a:t>
            </a:r>
            <a:r>
              <a:rPr lang="en-US" dirty="0" smtClean="0"/>
              <a:t>? Which </a:t>
            </a:r>
            <a:r>
              <a:rPr lang="en-US" dirty="0"/>
              <a:t>statements support...? </a:t>
            </a:r>
            <a:r>
              <a:rPr lang="en-US" dirty="0" smtClean="0"/>
              <a:t> Which </a:t>
            </a:r>
            <a:r>
              <a:rPr lang="en-US" dirty="0"/>
              <a:t>is the </a:t>
            </a:r>
            <a:r>
              <a:rPr lang="en-US" b="1" dirty="0">
                <a:solidFill>
                  <a:srgbClr val="008000"/>
                </a:solidFill>
              </a:rPr>
              <a:t>best answer</a:t>
            </a:r>
            <a:r>
              <a:rPr lang="en-US" dirty="0"/>
              <a:t>...</a:t>
            </a:r>
            <a:r>
              <a:rPr lang="en-US" dirty="0" smtClean="0"/>
              <a:t>? What </a:t>
            </a:r>
            <a:r>
              <a:rPr lang="en-US" dirty="0"/>
              <a:t>can you say about ...? </a:t>
            </a:r>
            <a:r>
              <a:rPr lang="en-US" dirty="0" smtClean="0"/>
              <a:t>How </a:t>
            </a:r>
            <a:r>
              <a:rPr lang="en-US" dirty="0"/>
              <a:t>would you </a:t>
            </a:r>
            <a:r>
              <a:rPr lang="en-US" b="1" dirty="0">
                <a:solidFill>
                  <a:srgbClr val="008000"/>
                </a:solidFill>
              </a:rPr>
              <a:t>summarize</a:t>
            </a:r>
            <a:r>
              <a:rPr lang="en-US" dirty="0"/>
              <a:t>... ? </a:t>
            </a:r>
            <a:r>
              <a:rPr lang="en-US" dirty="0" smtClean="0"/>
              <a:t>Can </a:t>
            </a:r>
            <a:r>
              <a:rPr lang="en-US" dirty="0"/>
              <a:t>you </a:t>
            </a:r>
            <a:r>
              <a:rPr lang="en-US" b="1" dirty="0">
                <a:solidFill>
                  <a:srgbClr val="008000"/>
                </a:solidFill>
              </a:rPr>
              <a:t>explain</a:t>
            </a:r>
            <a:r>
              <a:rPr lang="en-US" dirty="0"/>
              <a:t> what is happening...? </a:t>
            </a:r>
            <a:r>
              <a:rPr lang="en-US" dirty="0" smtClean="0"/>
              <a:t>What </a:t>
            </a:r>
            <a:r>
              <a:rPr lang="en-US" dirty="0"/>
              <a:t>is meant by...</a:t>
            </a:r>
            <a:r>
              <a:rPr lang="en-US" dirty="0" smtClean="0"/>
              <a:t>?</a:t>
            </a:r>
            <a:endParaRPr lang="en-US" dirty="0"/>
          </a:p>
          <a:p>
            <a:r>
              <a:rPr lang="en-US" b="1" dirty="0"/>
              <a:t>Assessment</a:t>
            </a:r>
            <a:r>
              <a:rPr lang="en-US" dirty="0"/>
              <a:t>:</a:t>
            </a:r>
          </a:p>
          <a:p>
            <a:pPr lvl="1"/>
            <a:r>
              <a:rPr lang="en-US" dirty="0"/>
              <a:t>Interpret pictures of scenes from the story or art print.</a:t>
            </a:r>
          </a:p>
          <a:p>
            <a:pPr lvl="1"/>
            <a:r>
              <a:rPr lang="en-US" dirty="0"/>
              <a:t>Explain selected ideas or parts from the story in his or her own </a:t>
            </a:r>
            <a:r>
              <a:rPr lang="en-US" dirty="0" smtClean="0"/>
              <a:t>words. contrast</a:t>
            </a:r>
            <a:r>
              <a:rPr lang="en-US" dirty="0"/>
              <a:t>...?</a:t>
            </a:r>
          </a:p>
          <a:p>
            <a:pPr lvl="1"/>
            <a:r>
              <a:rPr lang="en-US" dirty="0"/>
              <a:t>Draw a picture and/or write a sentence showing what happened before and after a passage or illustration found in the book. (visualizing)</a:t>
            </a:r>
          </a:p>
          <a:p>
            <a:pPr lvl="1"/>
            <a:r>
              <a:rPr lang="en-US" dirty="0"/>
              <a:t>Predict what could happen next in the story before the reading of the entire book is completed.</a:t>
            </a:r>
          </a:p>
          <a:p>
            <a:pPr lvl="1"/>
            <a:r>
              <a:rPr lang="en-US" dirty="0"/>
              <a:t>Construct a pictorial time-line that summarizes what happens in the story.</a:t>
            </a:r>
          </a:p>
          <a:p>
            <a:pPr lvl="1"/>
            <a:r>
              <a:rPr lang="en-US" dirty="0"/>
              <a:t>Explain how the main character felt at the beginning, middle, and /or end of the story</a:t>
            </a:r>
            <a:r>
              <a:rPr lang="en-US" dirty="0" smtClean="0"/>
              <a:t>.</a:t>
            </a:r>
          </a:p>
          <a:p>
            <a:r>
              <a:rPr lang="en-US" dirty="0" smtClean="0"/>
              <a:t>Some QA data sets have some of these types of questions</a:t>
            </a:r>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625501873"/>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Bloom’s </a:t>
            </a:r>
            <a:r>
              <a:rPr lang="en-US" dirty="0"/>
              <a:t>Level III: Application</a:t>
            </a:r>
          </a:p>
        </p:txBody>
      </p:sp>
      <p:sp>
        <p:nvSpPr>
          <p:cNvPr id="3" name="Content Placeholder 2"/>
          <p:cNvSpPr>
            <a:spLocks noGrp="1"/>
          </p:cNvSpPr>
          <p:nvPr>
            <p:ph idx="1"/>
          </p:nvPr>
        </p:nvSpPr>
        <p:spPr>
          <a:xfrm>
            <a:off x="170954" y="1600200"/>
            <a:ext cx="8515846" cy="5108204"/>
          </a:xfrm>
        </p:spPr>
        <p:txBody>
          <a:bodyPr>
            <a:normAutofit fontScale="55000" lnSpcReduction="20000"/>
          </a:bodyPr>
          <a:lstStyle/>
          <a:p>
            <a:r>
              <a:rPr lang="en-US" dirty="0"/>
              <a:t>Solve problems in new situations by applying acquired knowledge, facts, techniques and rules in a different, or new way.</a:t>
            </a:r>
          </a:p>
          <a:p>
            <a:r>
              <a:rPr lang="en-US" b="1" dirty="0"/>
              <a:t>Keywords</a:t>
            </a:r>
            <a:r>
              <a:rPr lang="en-US" dirty="0" smtClean="0"/>
              <a:t>: apply, </a:t>
            </a:r>
            <a:r>
              <a:rPr lang="en-US" dirty="0"/>
              <a:t>build, choose, construct, develop, interview, make use of, organize, experiment with, </a:t>
            </a:r>
            <a:r>
              <a:rPr lang="en-US" b="1" dirty="0">
                <a:solidFill>
                  <a:srgbClr val="0000FF"/>
                </a:solidFill>
              </a:rPr>
              <a:t>plan</a:t>
            </a:r>
            <a:r>
              <a:rPr lang="en-US" dirty="0"/>
              <a:t>, select, solve, utilize, model, identify</a:t>
            </a:r>
          </a:p>
          <a:p>
            <a:r>
              <a:rPr lang="en-US" b="1" dirty="0"/>
              <a:t>Questions</a:t>
            </a:r>
            <a:r>
              <a:rPr lang="en-US" dirty="0" smtClean="0"/>
              <a:t>: How </a:t>
            </a:r>
            <a:r>
              <a:rPr lang="en-US" dirty="0"/>
              <a:t>would you use...? </a:t>
            </a:r>
            <a:r>
              <a:rPr lang="en-US" dirty="0" smtClean="0"/>
              <a:t>How </a:t>
            </a:r>
            <a:r>
              <a:rPr lang="en-US" dirty="0"/>
              <a:t>would you solve ___ using what you’ve learned...</a:t>
            </a:r>
            <a:r>
              <a:rPr lang="en-US" dirty="0" smtClean="0"/>
              <a:t>?  </a:t>
            </a:r>
            <a:r>
              <a:rPr lang="en-US" dirty="0"/>
              <a:t>What examples can you find to...? </a:t>
            </a:r>
            <a:r>
              <a:rPr lang="en-US" dirty="0" smtClean="0"/>
              <a:t>How </a:t>
            </a:r>
            <a:r>
              <a:rPr lang="en-US" dirty="0"/>
              <a:t>would you show your understanding of...? </a:t>
            </a:r>
            <a:r>
              <a:rPr lang="en-US" dirty="0" smtClean="0"/>
              <a:t>How </a:t>
            </a:r>
            <a:r>
              <a:rPr lang="en-US" dirty="0"/>
              <a:t>would you organize _______ to show...</a:t>
            </a:r>
            <a:r>
              <a:rPr lang="en-US" dirty="0" smtClean="0"/>
              <a:t>? How </a:t>
            </a:r>
            <a:r>
              <a:rPr lang="en-US" dirty="0"/>
              <a:t>would you apply what you learned to develop...</a:t>
            </a:r>
            <a:r>
              <a:rPr lang="en-US" dirty="0" smtClean="0"/>
              <a:t>? What </a:t>
            </a:r>
            <a:r>
              <a:rPr lang="en-US" dirty="0"/>
              <a:t>approach would you use to...? </a:t>
            </a:r>
            <a:r>
              <a:rPr lang="en-US" dirty="0" smtClean="0"/>
              <a:t>What </a:t>
            </a:r>
            <a:r>
              <a:rPr lang="en-US" dirty="0"/>
              <a:t>other way would you plan </a:t>
            </a:r>
            <a:r>
              <a:rPr lang="en-US" dirty="0" smtClean="0"/>
              <a:t>to...? What would result if...? Can you make use of the facts to...? What </a:t>
            </a:r>
            <a:r>
              <a:rPr lang="en-US" dirty="0"/>
              <a:t>elements would you use to change...? </a:t>
            </a:r>
            <a:r>
              <a:rPr lang="en-US" dirty="0" smtClean="0"/>
              <a:t>What </a:t>
            </a:r>
            <a:r>
              <a:rPr lang="en-US" dirty="0"/>
              <a:t>facts would you select to show...? </a:t>
            </a:r>
            <a:r>
              <a:rPr lang="en-US" dirty="0" smtClean="0"/>
              <a:t>What </a:t>
            </a:r>
            <a:r>
              <a:rPr lang="en-US" dirty="0"/>
              <a:t>questions would you ask during an interview?</a:t>
            </a:r>
          </a:p>
          <a:p>
            <a:r>
              <a:rPr lang="en-US" b="1" dirty="0"/>
              <a:t>Assessment</a:t>
            </a:r>
            <a:r>
              <a:rPr lang="en-US" dirty="0"/>
              <a:t>:</a:t>
            </a:r>
          </a:p>
          <a:p>
            <a:pPr lvl="1"/>
            <a:r>
              <a:rPr lang="en-US" b="1" dirty="0">
                <a:solidFill>
                  <a:srgbClr val="0000FF"/>
                </a:solidFill>
              </a:rPr>
              <a:t>Classify</a:t>
            </a:r>
            <a:r>
              <a:rPr lang="en-US" dirty="0"/>
              <a:t> the characters as human, animal, or thing.</a:t>
            </a:r>
          </a:p>
          <a:p>
            <a:pPr lvl="1"/>
            <a:r>
              <a:rPr lang="en-US" dirty="0"/>
              <a:t>Transfer a main character to a new setting.</a:t>
            </a:r>
          </a:p>
          <a:p>
            <a:pPr lvl="1"/>
            <a:r>
              <a:rPr lang="en-US" dirty="0"/>
              <a:t>Make finger puppets and act out a part of the story.</a:t>
            </a:r>
          </a:p>
          <a:p>
            <a:pPr lvl="1"/>
            <a:r>
              <a:rPr lang="en-US" dirty="0"/>
              <a:t>Select a meal that one of the main characters would enjoy eating: plan a menu, and a method of serving it.</a:t>
            </a:r>
          </a:p>
          <a:p>
            <a:pPr lvl="1"/>
            <a:r>
              <a:rPr lang="en-US" dirty="0"/>
              <a:t>Think of a situation that occurred to a character in the story and write about how he or she would have handled the situation differently.</a:t>
            </a:r>
          </a:p>
          <a:p>
            <a:pPr lvl="1"/>
            <a:r>
              <a:rPr lang="en-US" dirty="0"/>
              <a:t>Give examples of people the student knows who have the same problems as the characters in the story.</a:t>
            </a:r>
          </a:p>
          <a:p>
            <a:endParaRPr lang="en-US" dirty="0"/>
          </a:p>
        </p:txBody>
      </p:sp>
    </p:spTree>
    <p:extLst>
      <p:ext uri="{BB962C8B-B14F-4D97-AF65-F5344CB8AC3E}">
        <p14:creationId xmlns:p14="http://schemas.microsoft.com/office/powerpoint/2010/main" val="1572222058"/>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59303"/>
          </a:xfrm>
        </p:spPr>
        <p:txBody>
          <a:bodyPr>
            <a:normAutofit fontScale="90000"/>
          </a:bodyPr>
          <a:lstStyle/>
          <a:p>
            <a:r>
              <a:rPr lang="en-US" dirty="0"/>
              <a:t>Blooms Level IV: Analysis</a:t>
            </a:r>
          </a:p>
        </p:txBody>
      </p:sp>
      <p:sp>
        <p:nvSpPr>
          <p:cNvPr id="3" name="Content Placeholder 2"/>
          <p:cNvSpPr>
            <a:spLocks noGrp="1"/>
          </p:cNvSpPr>
          <p:nvPr>
            <p:ph idx="1"/>
          </p:nvPr>
        </p:nvSpPr>
        <p:spPr>
          <a:xfrm>
            <a:off x="138391" y="1099071"/>
            <a:ext cx="8743073" cy="5758929"/>
          </a:xfrm>
        </p:spPr>
        <p:txBody>
          <a:bodyPr>
            <a:normAutofit fontScale="62500" lnSpcReduction="20000"/>
          </a:bodyPr>
          <a:lstStyle/>
          <a:p>
            <a:r>
              <a:rPr lang="en-US" dirty="0"/>
              <a:t>Examine and break information into parts by </a:t>
            </a:r>
            <a:r>
              <a:rPr lang="en-US" b="1" dirty="0">
                <a:solidFill>
                  <a:srgbClr val="008000"/>
                </a:solidFill>
              </a:rPr>
              <a:t>identifying motives or causes</a:t>
            </a:r>
            <a:r>
              <a:rPr lang="en-US" dirty="0"/>
              <a:t>. Make inferences and find evidence to support generalizations.</a:t>
            </a:r>
          </a:p>
          <a:p>
            <a:r>
              <a:rPr lang="en-US" b="1" dirty="0"/>
              <a:t>Keywords</a:t>
            </a:r>
            <a:r>
              <a:rPr lang="en-US" dirty="0" smtClean="0"/>
              <a:t>: analyze</a:t>
            </a:r>
            <a:r>
              <a:rPr lang="en-US" dirty="0"/>
              <a:t>, categorize, </a:t>
            </a:r>
            <a:r>
              <a:rPr lang="en-US" u="sng" dirty="0"/>
              <a:t>classify</a:t>
            </a:r>
            <a:r>
              <a:rPr lang="en-US" dirty="0"/>
              <a:t>, compare, contrast, discover, dissect, divide, examine, inspect, simplify, survey, test for, distinguish, list, distinction, theme, relationships, function, motive, inference, assumption, conclusion, take part in</a:t>
            </a:r>
          </a:p>
          <a:p>
            <a:r>
              <a:rPr lang="en-US" b="1" dirty="0"/>
              <a:t>Questions</a:t>
            </a:r>
            <a:r>
              <a:rPr lang="en-US" dirty="0" smtClean="0"/>
              <a:t>: What are the parts or features of</a:t>
            </a:r>
            <a:r>
              <a:rPr lang="en-US" dirty="0"/>
              <a:t>...</a:t>
            </a:r>
            <a:r>
              <a:rPr lang="en-US" dirty="0" smtClean="0"/>
              <a:t>? How is______ related to</a:t>
            </a:r>
            <a:r>
              <a:rPr lang="en-US" dirty="0"/>
              <a:t>...</a:t>
            </a:r>
            <a:r>
              <a:rPr lang="en-US" dirty="0" smtClean="0"/>
              <a:t>? Why </a:t>
            </a:r>
            <a:r>
              <a:rPr lang="en-US" dirty="0"/>
              <a:t>do you think . . . ? </a:t>
            </a:r>
            <a:r>
              <a:rPr lang="en-US" dirty="0" smtClean="0"/>
              <a:t>What </a:t>
            </a:r>
            <a:r>
              <a:rPr lang="en-US" dirty="0"/>
              <a:t>is the theme . . . ? </a:t>
            </a:r>
            <a:r>
              <a:rPr lang="en-US" dirty="0" smtClean="0"/>
              <a:t> </a:t>
            </a:r>
            <a:r>
              <a:rPr lang="en-US" dirty="0"/>
              <a:t>What motive is there . . . ? </a:t>
            </a:r>
            <a:r>
              <a:rPr lang="en-US" dirty="0" smtClean="0"/>
              <a:t> </a:t>
            </a:r>
            <a:r>
              <a:rPr lang="en-US" dirty="0"/>
              <a:t>Can you list the parts . . . ? </a:t>
            </a:r>
            <a:r>
              <a:rPr lang="en-US" dirty="0" smtClean="0"/>
              <a:t>What </a:t>
            </a:r>
            <a:r>
              <a:rPr lang="en-US" dirty="0"/>
              <a:t>inference can you make . . . </a:t>
            </a:r>
            <a:r>
              <a:rPr lang="en-US" dirty="0" smtClean="0"/>
              <a:t>? What </a:t>
            </a:r>
            <a:r>
              <a:rPr lang="en-US" dirty="0"/>
              <a:t>conclusions can you draw . . . ? </a:t>
            </a:r>
            <a:r>
              <a:rPr lang="en-US" dirty="0" smtClean="0"/>
              <a:t> </a:t>
            </a:r>
            <a:r>
              <a:rPr lang="en-US" dirty="0"/>
              <a:t>How would you classify . . . </a:t>
            </a:r>
            <a:r>
              <a:rPr lang="en-US" dirty="0" smtClean="0"/>
              <a:t>? How </a:t>
            </a:r>
            <a:r>
              <a:rPr lang="en-US" dirty="0"/>
              <a:t>would you categorize . . . ? </a:t>
            </a:r>
            <a:r>
              <a:rPr lang="en-US" dirty="0" smtClean="0"/>
              <a:t>Can </a:t>
            </a:r>
            <a:r>
              <a:rPr lang="en-US" dirty="0"/>
              <a:t>you identify the different parts . . . </a:t>
            </a:r>
            <a:r>
              <a:rPr lang="en-US" dirty="0" smtClean="0"/>
              <a:t>? What </a:t>
            </a:r>
            <a:r>
              <a:rPr lang="en-US" dirty="0"/>
              <a:t>evidence can you find . . . </a:t>
            </a:r>
            <a:r>
              <a:rPr lang="en-US" dirty="0" smtClean="0"/>
              <a:t>? </a:t>
            </a:r>
            <a:r>
              <a:rPr lang="en-US" dirty="0"/>
              <a:t>What is the relationship between . . . </a:t>
            </a:r>
            <a:r>
              <a:rPr lang="en-US" dirty="0" smtClean="0"/>
              <a:t>?  </a:t>
            </a:r>
            <a:r>
              <a:rPr lang="en-US" dirty="0"/>
              <a:t>Can you make a distinction between . . . ? </a:t>
            </a:r>
            <a:r>
              <a:rPr lang="en-US" dirty="0" smtClean="0"/>
              <a:t>What </a:t>
            </a:r>
            <a:r>
              <a:rPr lang="en-US" dirty="0"/>
              <a:t>is the function of . . . </a:t>
            </a:r>
            <a:r>
              <a:rPr lang="en-US" dirty="0" smtClean="0"/>
              <a:t>? What </a:t>
            </a:r>
            <a:r>
              <a:rPr lang="en-US" dirty="0"/>
              <a:t>ideas justify . . . ?</a:t>
            </a:r>
          </a:p>
          <a:p>
            <a:r>
              <a:rPr lang="en-US" b="1" dirty="0"/>
              <a:t>Assessment</a:t>
            </a:r>
            <a:r>
              <a:rPr lang="en-US" dirty="0"/>
              <a:t>:</a:t>
            </a:r>
          </a:p>
          <a:p>
            <a:pPr lvl="1"/>
            <a:r>
              <a:rPr lang="en-US" dirty="0"/>
              <a:t>Identify general characteristics (stated and/or implied) of the main characters. Distinguish what could happen from what couldn't happen in the story in real life. Select parts of the story that were the funniest, saddest, happiest, and most unbelievable. Differentiate fact from opinion.</a:t>
            </a:r>
          </a:p>
          <a:p>
            <a:pPr lvl="1"/>
            <a:r>
              <a:rPr lang="en-US" dirty="0"/>
              <a:t>Compare and/or contrast two of the main characters.</a:t>
            </a:r>
          </a:p>
          <a:p>
            <a:pPr lvl="1"/>
            <a:r>
              <a:rPr lang="en-US" dirty="0"/>
              <a:t>Select an action of a main character that was exactly the same as something the student would have done.</a:t>
            </a:r>
          </a:p>
          <a:p>
            <a:endParaRPr lang="en-US" dirty="0"/>
          </a:p>
        </p:txBody>
      </p:sp>
    </p:spTree>
    <p:extLst>
      <p:ext uri="{BB962C8B-B14F-4D97-AF65-F5344CB8AC3E}">
        <p14:creationId xmlns:p14="http://schemas.microsoft.com/office/powerpoint/2010/main" val="2215333880"/>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1324</TotalTime>
  <Words>5051</Words>
  <Application>Microsoft Macintosh PowerPoint</Application>
  <PresentationFormat>On-screen Show (4:3)</PresentationFormat>
  <Paragraphs>279</Paragraphs>
  <Slides>31</Slides>
  <Notes>10</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Office Theme</vt:lpstr>
      <vt:lpstr>Question Answering that requires reasoning, common-sense and deeper understanding of the world  </vt:lpstr>
      <vt:lpstr>Focus of the talk</vt:lpstr>
      <vt:lpstr>Evaluation of AI components and systems: QA plays an important role</vt:lpstr>
      <vt:lpstr>Question Answering</vt:lpstr>
      <vt:lpstr>Before reinventing/redesigning the wheels: Bloom’s Taxonomy</vt:lpstr>
      <vt:lpstr>Bloom’s Level I: Knowledge</vt:lpstr>
      <vt:lpstr>Bloom’s Level II: Comprehension </vt:lpstr>
      <vt:lpstr>Bloom’s Level III: Application</vt:lpstr>
      <vt:lpstr>Blooms Level IV: Analysis</vt:lpstr>
      <vt:lpstr>Bloom’s Level V: Synthesis</vt:lpstr>
      <vt:lpstr>Bloom’s Level VI: Evaluation</vt:lpstr>
      <vt:lpstr>Bloom’s taxonomy – human versus computers</vt:lpstr>
      <vt:lpstr>QA needing deeper understanding</vt:lpstr>
      <vt:lpstr>Aside: Note on Commonsense</vt:lpstr>
      <vt:lpstr>Terms/concepts that have a deeper meaning </vt:lpstr>
      <vt:lpstr>QA examples where the questions have concepts with deeper meaning </vt:lpstr>
      <vt:lpstr>PowerPoint Presentation</vt:lpstr>
      <vt:lpstr>PowerPoint Presentation</vt:lpstr>
      <vt:lpstr>QA examples where the questions have concepts with deeper meaning  (cont.)</vt:lpstr>
      <vt:lpstr>QA needing deeper understanding (cont.)</vt:lpstr>
      <vt:lpstr>Answers requiring reasoning over  multiple facts in the text </vt:lpstr>
      <vt:lpstr>QA examples where question are simple, but answering them requires reasoning</vt:lpstr>
      <vt:lpstr>Answer needs external knowledge: some pointers  </vt:lpstr>
      <vt:lpstr>Grounding requires reasoning </vt:lpstr>
      <vt:lpstr>Inferring Drug-Drug Interaction</vt:lpstr>
      <vt:lpstr>Image Riddles: What words connect these? (Aditya et al. UAI 2018)</vt:lpstr>
      <vt:lpstr>Challenges with complex reasoning</vt:lpstr>
      <vt:lpstr>KR &amp; R Research over the years</vt:lpstr>
      <vt:lpstr>Conclusion</vt:lpstr>
      <vt:lpstr>Thanks</vt:lpstr>
      <vt:lpstr>Use of rich encodings, textual entailments and various MCQ heuristics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Question Answering that requires deeper understanding</dc:title>
  <dc:creator>Chitta Baral</dc:creator>
  <cp:lastModifiedBy>Chitta Baral</cp:lastModifiedBy>
  <cp:revision>105</cp:revision>
  <dcterms:created xsi:type="dcterms:W3CDTF">2019-01-19T01:18:44Z</dcterms:created>
  <dcterms:modified xsi:type="dcterms:W3CDTF">2019-01-30T02:32:42Z</dcterms:modified>
</cp:coreProperties>
</file>