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3b9cf62b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3b9cf62b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b9cf62b3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b9cf62b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b9cf62b3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3b9cf62b3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pic>
        <p:nvPicPr>
          <p:cNvPr id="12" name="Google Shape;12;p2"/>
          <p:cNvPicPr preferRelativeResize="0"/>
          <p:nvPr/>
        </p:nvPicPr>
        <p:blipFill>
          <a:blip r:embed="rId2">
            <a:alphaModFix/>
          </a:blip>
          <a:stretch>
            <a:fillRect/>
          </a:stretch>
        </p:blipFill>
        <p:spPr>
          <a:xfrm>
            <a:off x="0" y="1070050"/>
            <a:ext cx="9144000" cy="4073500"/>
          </a:xfrm>
          <a:prstGeom prst="rect">
            <a:avLst/>
          </a:prstGeom>
          <a:noFill/>
          <a:ln>
            <a:noFill/>
          </a:ln>
        </p:spPr>
      </p:pic>
      <p:sp>
        <p:nvSpPr>
          <p:cNvPr id="13" name="Google Shape;13;p2"/>
          <p:cNvSpPr txBox="1"/>
          <p:nvPr>
            <p:ph type="ctrTitle"/>
          </p:nvPr>
        </p:nvSpPr>
        <p:spPr>
          <a:xfrm>
            <a:off x="311708" y="145732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5200"/>
              <a:buNone/>
              <a:defRPr b="1"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11700" y="3623950"/>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2800"/>
              <a:buNone/>
              <a:defRPr b="1" sz="28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b="0" l="89485" r="0" t="0"/>
          <a:stretch/>
        </p:blipFill>
        <p:spPr>
          <a:xfrm>
            <a:off x="3" y="-7125"/>
            <a:ext cx="5612400" cy="1101050"/>
          </a:xfrm>
          <a:prstGeom prst="rect">
            <a:avLst/>
          </a:prstGeom>
          <a:noFill/>
          <a:ln>
            <a:noFill/>
          </a:ln>
        </p:spPr>
      </p:pic>
      <p:sp>
        <p:nvSpPr>
          <p:cNvPr id="21" name="Google Shape;21;p4"/>
          <p:cNvSpPr txBox="1"/>
          <p:nvPr>
            <p:ph type="title"/>
          </p:nvPr>
        </p:nvSpPr>
        <p:spPr>
          <a:xfrm>
            <a:off x="431700" y="4854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pic>
        <p:nvPicPr>
          <p:cNvPr id="25" name="Google Shape;25;p5"/>
          <p:cNvPicPr preferRelativeResize="0"/>
          <p:nvPr/>
        </p:nvPicPr>
        <p:blipFill>
          <a:blip r:embed="rId2">
            <a:alphaModFix/>
          </a:blip>
          <a:stretch>
            <a:fillRect/>
          </a:stretch>
        </p:blipFill>
        <p:spPr>
          <a:xfrm>
            <a:off x="4776425" y="1088425"/>
            <a:ext cx="4367575" cy="4055125"/>
          </a:xfrm>
          <a:prstGeom prst="rect">
            <a:avLst/>
          </a:prstGeom>
          <a:noFill/>
          <a:ln>
            <a:noFill/>
          </a:ln>
        </p:spPr>
      </p:pic>
      <p:sp>
        <p:nvSpPr>
          <p:cNvPr id="26" name="Google Shape;26;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lt1"/>
              </a:buClr>
              <a:buSzPts val="1400"/>
              <a:buChar char="●"/>
              <a:defRPr sz="14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17500" lvl="3" marL="1828800">
              <a:spcBef>
                <a:spcPts val="0"/>
              </a:spcBef>
              <a:spcAft>
                <a:spcPts val="0"/>
              </a:spcAft>
              <a:buClr>
                <a:schemeClr val="lt1"/>
              </a:buClr>
              <a:buSzPts val="14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5" name="Google Shape;35;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 name="Google Shape;39;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5412000" y="-7125"/>
            <a:ext cx="3732000" cy="1101050"/>
          </a:xfrm>
          <a:prstGeom prst="rect">
            <a:avLst/>
          </a:prstGeom>
          <a:noFill/>
          <a:ln>
            <a:noFill/>
          </a:ln>
        </p:spPr>
      </p:pic>
      <p:pic>
        <p:nvPicPr>
          <p:cNvPr id="7" name="Google Shape;7;p1"/>
          <p:cNvPicPr preferRelativeResize="0"/>
          <p:nvPr/>
        </p:nvPicPr>
        <p:blipFill rotWithShape="1">
          <a:blip r:embed="rId1">
            <a:alphaModFix/>
          </a:blip>
          <a:srcRect b="0" l="89485" r="0" t="0"/>
          <a:stretch/>
        </p:blipFill>
        <p:spPr>
          <a:xfrm>
            <a:off x="3" y="-7125"/>
            <a:ext cx="5612400" cy="1101050"/>
          </a:xfrm>
          <a:prstGeom prst="rect">
            <a:avLst/>
          </a:prstGeom>
          <a:noFill/>
          <a:ln>
            <a:noFill/>
          </a:ln>
        </p:spPr>
      </p:pic>
      <p:sp>
        <p:nvSpPr>
          <p:cNvPr id="8" name="Google Shape;8;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9" name="Google Shape;9;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0" name="Google Shape;10;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8" y="17840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When Should Humans Overrule AI?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0000"/>
              </a:lnSpc>
              <a:spcBef>
                <a:spcPts val="1800"/>
              </a:spcBef>
              <a:spcAft>
                <a:spcPts val="800"/>
              </a:spcAft>
              <a:buClr>
                <a:schemeClr val="dk1"/>
              </a:buClr>
              <a:buSzPct val="48888"/>
              <a:buFont typeface="Arial"/>
              <a:buNone/>
            </a:pPr>
            <a:r>
              <a:rPr b="1" lang="en" sz="2250">
                <a:solidFill>
                  <a:schemeClr val="lt1"/>
                </a:solidFill>
              </a:rPr>
              <a:t>Human-AI Interaction</a:t>
            </a:r>
            <a:endParaRPr b="1">
              <a:solidFill>
                <a:schemeClr val="lt1"/>
              </a:solidFill>
            </a:endParaRPr>
          </a:p>
        </p:txBody>
      </p:sp>
      <p:sp>
        <p:nvSpPr>
          <p:cNvPr id="65" name="Google Shape;65;p14"/>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6075" lvl="0" marL="457200" rtl="0" algn="l">
              <a:lnSpc>
                <a:spcPct val="110000"/>
              </a:lnSpc>
              <a:spcBef>
                <a:spcPts val="1800"/>
              </a:spcBef>
              <a:spcAft>
                <a:spcPts val="0"/>
              </a:spcAft>
              <a:buClr>
                <a:srgbClr val="333333"/>
              </a:buClr>
              <a:buSzPts val="1850"/>
              <a:buChar char="●"/>
            </a:pPr>
            <a:r>
              <a:rPr lang="en" sz="1850">
                <a:solidFill>
                  <a:srgbClr val="333333"/>
                </a:solidFill>
                <a:highlight>
                  <a:srgbClr val="FFFFFF"/>
                </a:highlight>
              </a:rPr>
              <a:t>AI is introduced into many facets of society to help aid in complex problems/tasks.</a:t>
            </a:r>
            <a:endParaRPr sz="1850">
              <a:solidFill>
                <a:srgbClr val="333333"/>
              </a:solidFill>
              <a:highlight>
                <a:srgbClr val="FFFFFF"/>
              </a:highlight>
            </a:endParaRPr>
          </a:p>
          <a:p>
            <a:pPr indent="-346075" lvl="0" marL="457200" rtl="0" algn="l">
              <a:lnSpc>
                <a:spcPct val="110000"/>
              </a:lnSpc>
              <a:spcBef>
                <a:spcPts val="0"/>
              </a:spcBef>
              <a:spcAft>
                <a:spcPts val="0"/>
              </a:spcAft>
              <a:buClr>
                <a:srgbClr val="333333"/>
              </a:buClr>
              <a:buSzPts val="1850"/>
              <a:buChar char="●"/>
            </a:pPr>
            <a:r>
              <a:rPr lang="en" sz="1850">
                <a:solidFill>
                  <a:srgbClr val="333333"/>
                </a:solidFill>
                <a:highlight>
                  <a:srgbClr val="FFFFFF"/>
                </a:highlight>
              </a:rPr>
              <a:t>For example in aircraft this has been used to help guide and land vehicles during conditions where visibility is poor.</a:t>
            </a:r>
            <a:endParaRPr sz="1850">
              <a:solidFill>
                <a:srgbClr val="333333"/>
              </a:solidFill>
              <a:highlight>
                <a:srgbClr val="FFFFFF"/>
              </a:highlight>
            </a:endParaRPr>
          </a:p>
          <a:p>
            <a:pPr indent="-346075" lvl="0" marL="457200" rtl="0" algn="l">
              <a:lnSpc>
                <a:spcPct val="110000"/>
              </a:lnSpc>
              <a:spcBef>
                <a:spcPts val="0"/>
              </a:spcBef>
              <a:spcAft>
                <a:spcPts val="0"/>
              </a:spcAft>
              <a:buClr>
                <a:srgbClr val="333333"/>
              </a:buClr>
              <a:buSzPts val="1850"/>
              <a:buChar char="●"/>
            </a:pPr>
            <a:r>
              <a:rPr lang="en" sz="1850">
                <a:solidFill>
                  <a:srgbClr val="333333"/>
                </a:solidFill>
                <a:highlight>
                  <a:srgbClr val="FFFFFF"/>
                </a:highlight>
              </a:rPr>
              <a:t>AI has been used to help doctors identify cancer in patients</a:t>
            </a:r>
            <a:endParaRPr sz="1850">
              <a:solidFill>
                <a:srgbClr val="333333"/>
              </a:solidFill>
              <a:highlight>
                <a:srgbClr val="FFFFFF"/>
              </a:highlight>
            </a:endParaRPr>
          </a:p>
          <a:p>
            <a:pPr indent="-346075" lvl="0" marL="457200" rtl="0" algn="l">
              <a:lnSpc>
                <a:spcPct val="110000"/>
              </a:lnSpc>
              <a:spcBef>
                <a:spcPts val="0"/>
              </a:spcBef>
              <a:spcAft>
                <a:spcPts val="0"/>
              </a:spcAft>
              <a:buClr>
                <a:srgbClr val="333333"/>
              </a:buClr>
              <a:buSzPts val="1850"/>
              <a:buChar char="●"/>
            </a:pPr>
            <a:r>
              <a:rPr lang="en" sz="1850" u="sng">
                <a:solidFill>
                  <a:srgbClr val="333333"/>
                </a:solidFill>
                <a:highlight>
                  <a:srgbClr val="FFFFFF"/>
                </a:highlight>
              </a:rPr>
              <a:t>However what happens when the AI gets it wrong?</a:t>
            </a:r>
            <a:endParaRPr sz="1850" u="sng">
              <a:solidFill>
                <a:srgbClr val="333333"/>
              </a:solidFill>
              <a:highlight>
                <a:srgbClr val="FFFFFF"/>
              </a:highlight>
            </a:endParaRPr>
          </a:p>
        </p:txBody>
      </p:sp>
      <p:pic>
        <p:nvPicPr>
          <p:cNvPr id="66" name="Google Shape;66;p14"/>
          <p:cNvPicPr preferRelativeResize="0"/>
          <p:nvPr/>
        </p:nvPicPr>
        <p:blipFill>
          <a:blip r:embed="rId3">
            <a:alphaModFix/>
          </a:blip>
          <a:stretch>
            <a:fillRect/>
          </a:stretch>
        </p:blipFill>
        <p:spPr>
          <a:xfrm>
            <a:off x="5072750" y="1210525"/>
            <a:ext cx="3759542" cy="3780574"/>
          </a:xfrm>
          <a:prstGeom prst="rect">
            <a:avLst/>
          </a:prstGeom>
          <a:noFill/>
          <a:ln>
            <a:noFill/>
          </a:ln>
        </p:spPr>
      </p:pic>
      <p:pic>
        <p:nvPicPr>
          <p:cNvPr id="67" name="Google Shape;67;p14"/>
          <p:cNvPicPr preferRelativeResize="0"/>
          <p:nvPr/>
        </p:nvPicPr>
        <p:blipFill>
          <a:blip r:embed="rId4">
            <a:alphaModFix/>
          </a:blip>
          <a:stretch>
            <a:fillRect/>
          </a:stretch>
        </p:blipFill>
        <p:spPr>
          <a:xfrm>
            <a:off x="4447000" y="1821138"/>
            <a:ext cx="4645824" cy="2559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0000"/>
              </a:lnSpc>
              <a:spcBef>
                <a:spcPts val="1800"/>
              </a:spcBef>
              <a:spcAft>
                <a:spcPts val="800"/>
              </a:spcAft>
              <a:buClr>
                <a:schemeClr val="dk1"/>
              </a:buClr>
              <a:buSzPct val="48888"/>
              <a:buFont typeface="Arial"/>
              <a:buNone/>
            </a:pPr>
            <a:r>
              <a:rPr b="1" lang="en" sz="2250">
                <a:solidFill>
                  <a:schemeClr val="lt1"/>
                </a:solidFill>
              </a:rPr>
              <a:t>System Issues</a:t>
            </a:r>
            <a:endParaRPr b="1">
              <a:solidFill>
                <a:schemeClr val="lt1"/>
              </a:solidFill>
            </a:endParaRPr>
          </a:p>
        </p:txBody>
      </p:sp>
      <p:sp>
        <p:nvSpPr>
          <p:cNvPr id="73" name="Google Shape;73;p15"/>
          <p:cNvSpPr txBox="1"/>
          <p:nvPr>
            <p:ph idx="1" type="body"/>
          </p:nvPr>
        </p:nvSpPr>
        <p:spPr>
          <a:xfrm>
            <a:off x="311700" y="1152475"/>
            <a:ext cx="4520700" cy="3783300"/>
          </a:xfrm>
          <a:prstGeom prst="rect">
            <a:avLst/>
          </a:prstGeom>
        </p:spPr>
        <p:txBody>
          <a:bodyPr anchorCtr="0" anchor="t" bIns="91425" lIns="91425" spcFirstLastPara="1" rIns="91425" wrap="square" tIns="91425">
            <a:noAutofit/>
          </a:bodyPr>
          <a:lstStyle/>
          <a:p>
            <a:pPr indent="-311150" lvl="0" marL="285750" rtl="0" algn="l">
              <a:spcBef>
                <a:spcPts val="0"/>
              </a:spcBef>
              <a:spcAft>
                <a:spcPts val="0"/>
              </a:spcAft>
              <a:buSzPts val="1300"/>
              <a:buChar char="●"/>
            </a:pPr>
            <a:r>
              <a:rPr lang="en" sz="1300"/>
              <a:t>Fatalities have </a:t>
            </a:r>
            <a:r>
              <a:rPr lang="en" sz="1300"/>
              <a:t>occurred due to ineffective AI implementation, lack of warnings and training of personnel.</a:t>
            </a:r>
            <a:endParaRPr sz="1300"/>
          </a:p>
          <a:p>
            <a:pPr indent="-311150" lvl="0" marL="285750" rtl="0" algn="l">
              <a:spcBef>
                <a:spcPts val="0"/>
              </a:spcBef>
              <a:spcAft>
                <a:spcPts val="0"/>
              </a:spcAft>
              <a:buSzPts val="1300"/>
              <a:buChar char="●"/>
            </a:pPr>
            <a:r>
              <a:rPr lang="en" sz="1300" u="sng"/>
              <a:t>Boeing 737-MAX crash</a:t>
            </a:r>
            <a:endParaRPr sz="1300" u="sng"/>
          </a:p>
          <a:p>
            <a:pPr indent="-196850" lvl="1" marL="457200" rtl="0" algn="l">
              <a:spcBef>
                <a:spcPts val="0"/>
              </a:spcBef>
              <a:spcAft>
                <a:spcPts val="0"/>
              </a:spcAft>
              <a:buSzPts val="1300"/>
              <a:buChar char="○"/>
            </a:pPr>
            <a:r>
              <a:rPr lang="en" sz="1300"/>
              <a:t>Occurred due to erroneous measurements of the Angle of Attack sensors- reliance on only 1 of the two sensors.</a:t>
            </a:r>
            <a:endParaRPr sz="1300"/>
          </a:p>
          <a:p>
            <a:pPr indent="-196850" lvl="1" marL="457200" rtl="0" algn="l">
              <a:spcBef>
                <a:spcPts val="0"/>
              </a:spcBef>
              <a:spcAft>
                <a:spcPts val="0"/>
              </a:spcAft>
              <a:buSzPts val="1300"/>
              <a:buChar char="○"/>
            </a:pPr>
            <a:r>
              <a:rPr lang="en" sz="1300"/>
              <a:t>Pilots unaware of control modifications made to the 737-MAX and system did not have warnings.</a:t>
            </a:r>
            <a:endParaRPr sz="1300"/>
          </a:p>
          <a:p>
            <a:pPr indent="-311150" lvl="0" marL="285750" rtl="0" algn="l">
              <a:spcBef>
                <a:spcPts val="0"/>
              </a:spcBef>
              <a:spcAft>
                <a:spcPts val="0"/>
              </a:spcAft>
              <a:buSzPts val="1300"/>
              <a:buChar char="●"/>
            </a:pPr>
            <a:r>
              <a:rPr lang="en" sz="1300" u="sng"/>
              <a:t>Uber Car Fatality:</a:t>
            </a:r>
            <a:endParaRPr sz="1300" u="sng"/>
          </a:p>
          <a:p>
            <a:pPr indent="-196850" lvl="1" marL="457200" rtl="0" algn="l">
              <a:spcBef>
                <a:spcPts val="0"/>
              </a:spcBef>
              <a:spcAft>
                <a:spcPts val="0"/>
              </a:spcAft>
              <a:buSzPts val="1300"/>
              <a:buChar char="○"/>
            </a:pPr>
            <a:r>
              <a:rPr lang="en" sz="1300"/>
              <a:t>Sensors detected an object but did not identify as a cyclist until 1.3s before impact - the emergency braking  and manoevershad been disabled beforehand.</a:t>
            </a:r>
            <a:endParaRPr sz="1300"/>
          </a:p>
          <a:p>
            <a:pPr indent="-196850" lvl="1" marL="457200" rtl="0" algn="l">
              <a:spcBef>
                <a:spcPts val="0"/>
              </a:spcBef>
              <a:spcAft>
                <a:spcPts val="0"/>
              </a:spcAft>
              <a:buSzPts val="1300"/>
              <a:buChar char="○"/>
            </a:pPr>
            <a:r>
              <a:rPr lang="en" sz="1300"/>
              <a:t>Driver was not paying attention - “Automation Complacency”</a:t>
            </a:r>
            <a:endParaRPr sz="1300"/>
          </a:p>
          <a:p>
            <a:pPr indent="0" lvl="0" marL="0" rtl="0" algn="l">
              <a:spcBef>
                <a:spcPts val="1200"/>
              </a:spcBef>
              <a:spcAft>
                <a:spcPts val="1200"/>
              </a:spcAft>
              <a:buNone/>
            </a:pPr>
            <a:r>
              <a:t/>
            </a:r>
            <a:endParaRPr sz="1300"/>
          </a:p>
        </p:txBody>
      </p:sp>
      <p:pic>
        <p:nvPicPr>
          <p:cNvPr id="74" name="Google Shape;74;p15"/>
          <p:cNvPicPr preferRelativeResize="0"/>
          <p:nvPr/>
        </p:nvPicPr>
        <p:blipFill>
          <a:blip r:embed="rId3">
            <a:alphaModFix/>
          </a:blip>
          <a:stretch>
            <a:fillRect/>
          </a:stretch>
        </p:blipFill>
        <p:spPr>
          <a:xfrm>
            <a:off x="5575650" y="3039500"/>
            <a:ext cx="3023776" cy="1939700"/>
          </a:xfrm>
          <a:prstGeom prst="rect">
            <a:avLst/>
          </a:prstGeom>
          <a:noFill/>
          <a:ln>
            <a:noFill/>
          </a:ln>
        </p:spPr>
      </p:pic>
      <p:pic>
        <p:nvPicPr>
          <p:cNvPr id="75" name="Google Shape;75;p15"/>
          <p:cNvPicPr preferRelativeResize="0"/>
          <p:nvPr/>
        </p:nvPicPr>
        <p:blipFill>
          <a:blip r:embed="rId4">
            <a:alphaModFix/>
          </a:blip>
          <a:stretch>
            <a:fillRect/>
          </a:stretch>
        </p:blipFill>
        <p:spPr>
          <a:xfrm>
            <a:off x="5955025" y="1170125"/>
            <a:ext cx="2265013" cy="1716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431700" y="485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Solutions</a:t>
            </a:r>
            <a:endParaRPr b="1">
              <a:solidFill>
                <a:schemeClr val="lt1"/>
              </a:solidFill>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07340" lvl="0" marL="457200" rtl="0" algn="l">
              <a:spcBef>
                <a:spcPts val="0"/>
              </a:spcBef>
              <a:spcAft>
                <a:spcPts val="0"/>
              </a:spcAft>
              <a:buSzPct val="100000"/>
              <a:buChar char="●"/>
            </a:pPr>
            <a:r>
              <a:rPr lang="en" sz="1600"/>
              <a:t>Solutions for when Humans should </a:t>
            </a:r>
            <a:r>
              <a:rPr lang="en" sz="1600"/>
              <a:t>overrule AI is dependant on the situation/severity of failure. However humans should be able to intervene where system failure occurs.</a:t>
            </a:r>
            <a:endParaRPr sz="1600"/>
          </a:p>
          <a:p>
            <a:pPr indent="-307340" lvl="1" marL="914400" rtl="0" algn="l">
              <a:spcBef>
                <a:spcPts val="0"/>
              </a:spcBef>
              <a:spcAft>
                <a:spcPts val="0"/>
              </a:spcAft>
              <a:buSzPct val="100000"/>
              <a:buChar char="○"/>
            </a:pPr>
            <a:r>
              <a:rPr lang="en" sz="1600"/>
              <a:t>For example for the previous cases fail-safe instrumentation should be available, clear warnings should be given to drivers with relevant training for the vehicle/control system.</a:t>
            </a:r>
            <a:endParaRPr sz="1600"/>
          </a:p>
          <a:p>
            <a:pPr indent="-307340" lvl="0" marL="457200" rtl="0" algn="l">
              <a:spcBef>
                <a:spcPts val="0"/>
              </a:spcBef>
              <a:spcAft>
                <a:spcPts val="0"/>
              </a:spcAft>
              <a:buSzPct val="100000"/>
              <a:buChar char="●"/>
            </a:pPr>
            <a:r>
              <a:rPr lang="en" sz="1600"/>
              <a:t>Industries should use current legislation but enhance this for automation- for example with EASA autopilot systems must </a:t>
            </a:r>
            <a:r>
              <a:rPr i="1" lang="en" sz="1600"/>
              <a:t>“perform their intended functions under any foreseeable operating condition” so that:</a:t>
            </a:r>
            <a:endParaRPr i="1" sz="1600"/>
          </a:p>
          <a:p>
            <a:pPr indent="0" lvl="0" marL="0" rtl="0" algn="l">
              <a:spcBef>
                <a:spcPts val="1200"/>
              </a:spcBef>
              <a:spcAft>
                <a:spcPts val="0"/>
              </a:spcAft>
              <a:buNone/>
            </a:pPr>
            <a:r>
              <a:rPr i="1" lang="en" sz="1600"/>
              <a:t>i) “any catastrophic failure condition is extremely improbable and does not result from a single failure” </a:t>
            </a:r>
            <a:endParaRPr i="1" sz="1600"/>
          </a:p>
          <a:p>
            <a:pPr indent="0" lvl="0" marL="0" rtl="0" algn="l">
              <a:spcBef>
                <a:spcPts val="1200"/>
              </a:spcBef>
              <a:spcAft>
                <a:spcPts val="0"/>
              </a:spcAft>
              <a:buNone/>
            </a:pPr>
            <a:r>
              <a:rPr i="1" lang="en" sz="1600"/>
              <a:t>ii) “any hazardous failure condition is extremely remote” and “any major failure condition is remote”.</a:t>
            </a:r>
            <a:endParaRPr i="1" sz="1600"/>
          </a:p>
          <a:p>
            <a:pPr indent="0" lvl="0" marL="0" rtl="0" algn="l">
              <a:spcBef>
                <a:spcPts val="1200"/>
              </a:spcBef>
              <a:spcAft>
                <a:spcPts val="0"/>
              </a:spcAft>
              <a:buNone/>
            </a:pPr>
            <a:r>
              <a:rPr i="1" lang="en" sz="1529"/>
              <a:t>“quick disengagement controls for the autopilot and autothrust functions must be provided for each pilot”, “the autopilot must not create an unsafe condition when the flight crew applies an override force to the flight controls” and “under any condition of flight” the autopilot must not “produce unacceptable loads on the aeroplane” or “create hazardous deviations in the flight path”</a:t>
            </a:r>
            <a:endParaRPr i="1" sz="1529"/>
          </a:p>
          <a:p>
            <a:pPr indent="0" lvl="0" marL="0" rtl="0" algn="l">
              <a:spcBef>
                <a:spcPts val="1200"/>
              </a:spcBef>
              <a:spcAft>
                <a:spcPts val="12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