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310" r:id="rId6"/>
    <p:sldId id="305" r:id="rId7"/>
    <p:sldId id="304" r:id="rId8"/>
    <p:sldId id="303" r:id="rId9"/>
    <p:sldId id="300" r:id="rId10"/>
    <p:sldId id="320" r:id="rId11"/>
    <p:sldId id="306" r:id="rId12"/>
    <p:sldId id="273" r:id="rId13"/>
    <p:sldId id="321" r:id="rId14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18" autoAdjust="0"/>
    <p:restoredTop sz="90929"/>
  </p:normalViewPr>
  <p:slideViewPr>
    <p:cSldViewPr>
      <p:cViewPr varScale="1">
        <p:scale>
          <a:sx n="60" d="100"/>
          <a:sy n="60" d="100"/>
        </p:scale>
        <p:origin x="53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45139CB-DDB4-B7BC-8DE8-A3F8566C39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1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C85213A-721D-C698-F392-F82BD867A20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11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94EDDA70-8536-35D1-0EEB-FEE6AB5023D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A79BB02-C72F-8BE5-3C80-5143318CDB7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F3F7B77-C79E-224E-E4A0-E1DC6FBDEF2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1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7D4071A-62B6-F1F0-CB85-355A69ECF7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73B271E-28F6-4056-8EEE-DA9E93454B4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A3ABA096-7B53-CD05-21A4-4C8CAB278D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AD3EAC-ACFC-4EBC-AA05-FFEF8181AD44}" type="slidenum">
              <a:rPr lang="en-US" altLang="en-US" sz="1300"/>
              <a:pPr/>
              <a:t>1</a:t>
            </a:fld>
            <a:endParaRPr lang="en-US" altLang="en-US" sz="13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D852383F-1D1A-EF42-5A94-C26EE5A4BA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A8025B8F-60BD-6218-CF27-8B67378E8E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00AE75C-7CCC-CC04-482B-00357FCA7D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955D2-6F9C-32C5-5674-A2CB0D828C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A6A1F59-9027-046B-969A-59A27BD24B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977099-FC17-4914-8055-65DCE8BC6D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064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1E0BB94-0D12-3949-F0D1-43EB845508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8DB348-EBBA-DAF1-3EC0-A9FB90FCD5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AA94EA-7EEE-8DBB-A60E-0B792850C4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B35A79-813E-4C16-BDEB-A290D1CC03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3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2FC865-7751-D881-4FD0-93034D82A6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BFE74F-7C67-E730-6D17-D05E95F284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7FB695B-1F3C-1C86-EEEC-5A7D1FE906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8BB2EE-6925-4987-A5B3-64A482AB21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61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E7E969-AB17-BE06-FD7B-B7C50564C8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FC1BF6-E397-4D43-A230-0DAC406EA2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DDBA29-CA54-D9F2-6AB0-793FC04C23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2875A-8DD9-4F3E-9F25-534BC9A8D8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96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CE8889-FC07-3664-3010-EDB8858BBC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0AF8FC-8BFB-2989-983A-B370C3D230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DF7E08-3D27-6B77-F601-36F988483B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6245E7-F7AE-4CEA-953F-C1D067B589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88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324A81-AB36-90C3-D04A-FD42A8162C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5E66DE-0888-9D78-2756-9D956145EF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7BB3AF-CB84-400B-7B4F-F545C3F96E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1A0521-3258-4F4C-8056-D29A7B0880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60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D400360-AED3-8AF1-FE17-9D6BE2132C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67AB544-AC20-FCE8-31AF-6F238FBAF7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AA60B69-660A-CAFE-4603-5113E79ADD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73B2AD-C717-42F4-9277-BB72C557FD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677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F97A68B-ADC6-40EF-2C42-54C25B69BB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D7A9896-4EAF-0BF2-09F3-DCA38289BB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D036BC-DCD0-1459-35E6-BF7ACA5B6D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62FECF-5E8C-4609-B94B-56CAD50BC5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37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7340267-63A1-7B86-6314-9BA1217046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1C3BC81-ED2A-20F8-1AAF-1418BC297F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E7B82A4-54AA-326D-F566-AA4FE9CFF1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1A3888-D7CC-4BD4-B993-823E562F59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665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5738F7-9132-8430-EFDF-983BC12009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A760D7-6908-FACE-DA46-FB62CCCB14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DC6BC5-A3B3-8D8D-F5A0-D0209CF2F1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EF18BD-0A24-4BAD-9DA1-9CA10A2653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461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DA7B34-4D53-2095-7E2E-B0EF13604A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52F415-9A98-2626-7F06-B08BAEBFC8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392C3D-7691-F90A-771D-C2B58E8BDC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4D282-3CCA-4330-BCD8-FA6A528CBD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85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CCA14F8-C5F7-52D4-9C0F-583E4BE46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E036154-BE9A-15C2-C20B-58C69DBE7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2441803-CEDE-9ABF-B440-B1F12B71C05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pitchFamily="11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E0D1B5E-A088-6B79-8F5C-B836837DDD0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pitchFamily="11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02184E6-FBFF-440B-8C9F-F37BFD0A15F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51C9460-CAE4-4A4A-8DBA-C0A70E709A2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Whoosh">
            <a:extLst>
              <a:ext uri="{FF2B5EF4-FFF2-40B4-BE49-F238E27FC236}">
                <a16:creationId xmlns:a16="http://schemas.microsoft.com/office/drawing/2014/main" id="{0E8E9175-C693-69F4-816A-A5DE29AAC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>
            <a:extLst>
              <a:ext uri="{FF2B5EF4-FFF2-40B4-BE49-F238E27FC236}">
                <a16:creationId xmlns:a16="http://schemas.microsoft.com/office/drawing/2014/main" id="{0F727F56-8396-2914-7123-E4E335F1993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67544" y="2276475"/>
            <a:ext cx="8280920" cy="1143000"/>
          </a:xfrm>
        </p:spPr>
        <p:txBody>
          <a:bodyPr/>
          <a:lstStyle/>
          <a:p>
            <a:pPr algn="l" eaLnBrk="1" hangingPunct="1"/>
            <a:r>
              <a:rPr lang="en-US" altLang="en-US" sz="4000" b="1"/>
              <a:t>DE15 Report Presentation</a:t>
            </a:r>
            <a:br>
              <a:rPr lang="en-US" altLang="en-US" sz="4000" b="1"/>
            </a:br>
            <a:endParaRPr lang="en-US" altLang="en-US" sz="3200" b="1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B44931B-3EC6-3FC0-5CA2-52A15005E3F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35150" y="4292600"/>
            <a:ext cx="6400800" cy="1439863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George</a:t>
            </a:r>
          </a:p>
          <a:p>
            <a:pPr algn="r" eaLnBrk="1" hangingPunct="1">
              <a:defRPr/>
            </a:pPr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Kate</a:t>
            </a:r>
          </a:p>
          <a:p>
            <a:pPr algn="r" eaLnBrk="1" hangingPunct="1">
              <a:defRPr/>
            </a:pPr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Joao</a:t>
            </a:r>
          </a:p>
          <a:p>
            <a:pPr algn="r" eaLnBrk="1" hangingPunct="1">
              <a:defRPr/>
            </a:pPr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Ross</a:t>
            </a:r>
          </a:p>
          <a:p>
            <a:pPr algn="r" eaLnBrk="1" hangingPunct="1">
              <a:defRPr/>
            </a:pPr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Chris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3" name="Picture 4" descr="NHSGG&amp;C*SPOT">
            <a:extLst>
              <a:ext uri="{FF2B5EF4-FFF2-40B4-BE49-F238E27FC236}">
                <a16:creationId xmlns:a16="http://schemas.microsoft.com/office/drawing/2014/main" id="{E4C066C0-6691-A4B8-D621-F1B937D3F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29"/>
          <a:stretch/>
        </p:blipFill>
        <p:spPr bwMode="auto">
          <a:xfrm>
            <a:off x="6744637" y="211138"/>
            <a:ext cx="2170763" cy="985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A picture containing decorated, close&#10;&#10;Description automatically generated">
            <a:extLst>
              <a:ext uri="{FF2B5EF4-FFF2-40B4-BE49-F238E27FC236}">
                <a16:creationId xmlns:a16="http://schemas.microsoft.com/office/drawing/2014/main" id="{99AF47F3-908A-B046-CD8D-E115B81211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3284984"/>
            <a:ext cx="5596114" cy="3147814"/>
          </a:xfrm>
          <a:prstGeom prst="rect">
            <a:avLst/>
          </a:prstGeom>
        </p:spPr>
      </p:pic>
      <p:pic>
        <p:nvPicPr>
          <p:cNvPr id="6" name="Picture 5" descr="A doctor with a stethoscope around her neck&#10;&#10;Description automatically generated with medium confidence">
            <a:extLst>
              <a:ext uri="{FF2B5EF4-FFF2-40B4-BE49-F238E27FC236}">
                <a16:creationId xmlns:a16="http://schemas.microsoft.com/office/drawing/2014/main" id="{B542C7C6-B636-D6E3-7253-1CB59645E7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34912"/>
            <a:ext cx="3419873" cy="19236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6" descr="Whoosh">
            <a:extLst>
              <a:ext uri="{FF2B5EF4-FFF2-40B4-BE49-F238E27FC236}">
                <a16:creationId xmlns:a16="http://schemas.microsoft.com/office/drawing/2014/main" id="{D426872C-4429-862B-F06E-64EBCDE03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>
            <a:extLst>
              <a:ext uri="{FF2B5EF4-FFF2-40B4-BE49-F238E27FC236}">
                <a16:creationId xmlns:a16="http://schemas.microsoft.com/office/drawing/2014/main" id="{7D1FC264-AA21-9D78-DA44-78D269C9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873" y="-243408"/>
            <a:ext cx="7772400" cy="1143000"/>
          </a:xfrm>
        </p:spPr>
        <p:txBody>
          <a:bodyPr/>
          <a:lstStyle/>
          <a:p>
            <a:pPr algn="l" eaLnBrk="1" hangingPunct="1"/>
            <a:r>
              <a:rPr lang="en-GB" altLang="en-US" b="1" dirty="0"/>
              <a:t>Impact of Winter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096F6-7133-62B9-EDC2-DECF7DF15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836712"/>
            <a:ext cx="5173334" cy="31774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6" descr="Whoosh">
            <a:extLst>
              <a:ext uri="{FF2B5EF4-FFF2-40B4-BE49-F238E27FC236}">
                <a16:creationId xmlns:a16="http://schemas.microsoft.com/office/drawing/2014/main" id="{8F7EC44D-EEFA-5B33-A9E8-26A81D8FF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le 1">
            <a:extLst>
              <a:ext uri="{FF2B5EF4-FFF2-40B4-BE49-F238E27FC236}">
                <a16:creationId xmlns:a16="http://schemas.microsoft.com/office/drawing/2014/main" id="{D40F6C77-702E-23BC-2811-BCA07CB52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958" y="-243408"/>
            <a:ext cx="8134350" cy="1143000"/>
          </a:xfrm>
        </p:spPr>
        <p:txBody>
          <a:bodyPr/>
          <a:lstStyle/>
          <a:p>
            <a:pPr algn="l"/>
            <a:r>
              <a:rPr lang="en-GB" altLang="en-US" sz="4000" b="1" dirty="0"/>
              <a:t>Shiny Dashboard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0039FB-6060-B9A4-20C5-3A610FF47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6" descr="Whoosh">
            <a:extLst>
              <a:ext uri="{FF2B5EF4-FFF2-40B4-BE49-F238E27FC236}">
                <a16:creationId xmlns:a16="http://schemas.microsoft.com/office/drawing/2014/main" id="{FD872A42-CBF5-F584-5D7E-77CDDD3E4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itle 1">
            <a:extLst>
              <a:ext uri="{FF2B5EF4-FFF2-40B4-BE49-F238E27FC236}">
                <a16:creationId xmlns:a16="http://schemas.microsoft.com/office/drawing/2014/main" id="{63BED159-A85A-EE54-F72C-FDA1A74F3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0528" y="116632"/>
            <a:ext cx="3739952" cy="576064"/>
          </a:xfrm>
        </p:spPr>
        <p:txBody>
          <a:bodyPr/>
          <a:lstStyle/>
          <a:p>
            <a:pPr eaLnBrk="1" hangingPunct="1"/>
            <a:r>
              <a:rPr lang="en-GB" altLang="en-US" b="1" dirty="0"/>
              <a:t>Deprivation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858C4C-8F05-0810-B1C3-4CF3EDB8F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55189"/>
            <a:ext cx="4360375" cy="2686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352007-281A-E1F8-41E0-C376EB6EB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195" y="955189"/>
            <a:ext cx="4374002" cy="2686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15FC35-4E8E-2FC0-2DB9-5B0E1BF4BE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7" y="3855259"/>
            <a:ext cx="4378342" cy="27017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 descr="Whoosh">
            <a:extLst>
              <a:ext uri="{FF2B5EF4-FFF2-40B4-BE49-F238E27FC236}">
                <a16:creationId xmlns:a16="http://schemas.microsoft.com/office/drawing/2014/main" id="{D0ACA285-350D-1EE1-67B2-A65CA1A63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9DA92B1A-4FB5-598B-6CC9-15B802F1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1451"/>
            <a:ext cx="7772400" cy="1008063"/>
          </a:xfrm>
        </p:spPr>
        <p:txBody>
          <a:bodyPr/>
          <a:lstStyle/>
          <a:p>
            <a:pPr algn="l" eaLnBrk="1" hangingPunct="1"/>
            <a:r>
              <a:rPr lang="en-GB" altLang="en-US" b="1" dirty="0"/>
              <a:t>Conclusion</a:t>
            </a:r>
          </a:p>
        </p:txBody>
      </p:sp>
      <p:sp>
        <p:nvSpPr>
          <p:cNvPr id="8196" name="Content Placeholder 2">
            <a:extLst>
              <a:ext uri="{FF2B5EF4-FFF2-40B4-BE49-F238E27FC236}">
                <a16:creationId xmlns:a16="http://schemas.microsoft.com/office/drawing/2014/main" id="{7996BF65-080D-3C12-BCD7-5948A613E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989138"/>
            <a:ext cx="7772400" cy="4032250"/>
          </a:xfrm>
        </p:spPr>
        <p:txBody>
          <a:bodyPr/>
          <a:lstStyle/>
          <a:p>
            <a:pPr eaLnBrk="1" hangingPunct="1"/>
            <a:r>
              <a:rPr lang="en-GB" altLang="en-US"/>
              <a:t>We are proposing that this 5% of the overall patients return home after their treatment each day as the other 95% of patients do, returning to the CIC for further treatment or assessment  the next day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6" descr="Whoosh">
            <a:extLst>
              <a:ext uri="{FF2B5EF4-FFF2-40B4-BE49-F238E27FC236}">
                <a16:creationId xmlns:a16="http://schemas.microsoft.com/office/drawing/2014/main" id="{56805B9A-C037-1FDA-CBFE-4C740F4A3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Title 1">
            <a:extLst>
              <a:ext uri="{FF2B5EF4-FFF2-40B4-BE49-F238E27FC236}">
                <a16:creationId xmlns:a16="http://schemas.microsoft.com/office/drawing/2014/main" id="{DB405E41-8DBE-0A2D-7587-F65A4293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altLang="en-US" b="1" dirty="0"/>
              <a:t>Intent of our report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288F9F58-AD57-A1AA-493E-A317F4F81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>
                <a:latin typeface="+mj-lt"/>
              </a:rPr>
              <a:t>Impact of Covid on hospitalizations</a:t>
            </a:r>
          </a:p>
          <a:p>
            <a:pPr eaLnBrk="1" hangingPunct="1"/>
            <a:r>
              <a:rPr lang="en-US" altLang="en-US" sz="3200" b="1" dirty="0">
                <a:latin typeface="+mj-lt"/>
              </a:rPr>
              <a:t>Impact of Covid on demographics</a:t>
            </a:r>
          </a:p>
          <a:p>
            <a:pPr eaLnBrk="1" hangingPunct="1"/>
            <a:r>
              <a:rPr lang="en-US" altLang="en-US" sz="3200" b="1" dirty="0">
                <a:latin typeface="+mj-lt"/>
              </a:rPr>
              <a:t>General trend of consequent admissions</a:t>
            </a:r>
          </a:p>
          <a:p>
            <a:pPr eaLnBrk="1" hangingPunct="1"/>
            <a:r>
              <a:rPr lang="en-US" altLang="en-US" b="1" dirty="0">
                <a:latin typeface="+mj-lt"/>
              </a:rPr>
              <a:t>Representation in Shiny dashboard</a:t>
            </a:r>
            <a:endParaRPr lang="en-GB" alt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Whoosh">
            <a:extLst>
              <a:ext uri="{FF2B5EF4-FFF2-40B4-BE49-F238E27FC236}">
                <a16:creationId xmlns:a16="http://schemas.microsoft.com/office/drawing/2014/main" id="{45B9997A-9E85-2538-111D-C9B73F0D9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01A5C118-013F-ECEC-FD4C-7E307BA2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-117475"/>
            <a:ext cx="7772400" cy="1143000"/>
          </a:xfrm>
        </p:spPr>
        <p:txBody>
          <a:bodyPr/>
          <a:lstStyle/>
          <a:p>
            <a:pPr algn="l" eaLnBrk="1" hangingPunct="1"/>
            <a:r>
              <a:rPr lang="en-GB" altLang="en-US" b="1" dirty="0"/>
              <a:t>Hospitalisations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>
            <a:extLst>
              <a:ext uri="{FF2B5EF4-FFF2-40B4-BE49-F238E27FC236}">
                <a16:creationId xmlns:a16="http://schemas.microsoft.com/office/drawing/2014/main" id="{40362D40-759F-5B45-1201-DE2E6C456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96552" y="116632"/>
            <a:ext cx="7772400" cy="504056"/>
          </a:xfrm>
        </p:spPr>
        <p:txBody>
          <a:bodyPr/>
          <a:lstStyle/>
          <a:p>
            <a:pPr eaLnBrk="1" hangingPunct="1"/>
            <a:r>
              <a:rPr lang="en-GB" altLang="en-US" b="1" dirty="0"/>
              <a:t>Impact on Demographics</a:t>
            </a:r>
          </a:p>
        </p:txBody>
      </p:sp>
      <p:pic>
        <p:nvPicPr>
          <p:cNvPr id="5123" name="Picture 6" descr="Whoosh">
            <a:extLst>
              <a:ext uri="{FF2B5EF4-FFF2-40B4-BE49-F238E27FC236}">
                <a16:creationId xmlns:a16="http://schemas.microsoft.com/office/drawing/2014/main" id="{6E2A7B9C-F50A-6269-D7B9-1080BD40C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21D4EB-F687-21AA-D614-30ED6955D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823757"/>
            <a:ext cx="4927091" cy="30687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6" descr="Whoosh">
            <a:extLst>
              <a:ext uri="{FF2B5EF4-FFF2-40B4-BE49-F238E27FC236}">
                <a16:creationId xmlns:a16="http://schemas.microsoft.com/office/drawing/2014/main" id="{B87E6D56-3A72-6493-C5C3-65D174BB3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le 3">
            <a:extLst>
              <a:ext uri="{FF2B5EF4-FFF2-40B4-BE49-F238E27FC236}">
                <a16:creationId xmlns:a16="http://schemas.microsoft.com/office/drawing/2014/main" id="{8E4A1B37-336A-3222-18F8-7BC491921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38850" y="476672"/>
            <a:ext cx="5110336" cy="288032"/>
          </a:xfrm>
        </p:spPr>
        <p:txBody>
          <a:bodyPr/>
          <a:lstStyle/>
          <a:p>
            <a:pPr eaLnBrk="1" hangingPunct="1"/>
            <a:r>
              <a:rPr lang="en-GB" altLang="en-US" b="1" dirty="0"/>
              <a:t>Map of Impact</a:t>
            </a:r>
            <a:br>
              <a:rPr lang="en-GB" altLang="en-US" b="1" dirty="0"/>
            </a:br>
            <a:endParaRPr lang="en-GB" altLang="en-US" sz="3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 descr="Whoosh">
            <a:extLst>
              <a:ext uri="{FF2B5EF4-FFF2-40B4-BE49-F238E27FC236}">
                <a16:creationId xmlns:a16="http://schemas.microsoft.com/office/drawing/2014/main" id="{DA9DC900-B596-739B-F82F-159E48082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C19822B-9BB1-5715-4E18-001220CB2F67}"/>
              </a:ext>
            </a:extLst>
          </p:cNvPr>
          <p:cNvSpPr txBox="1">
            <a:spLocks/>
          </p:cNvSpPr>
          <p:nvPr/>
        </p:nvSpPr>
        <p:spPr bwMode="auto">
          <a:xfrm>
            <a:off x="0" y="-170657"/>
            <a:ext cx="77724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GB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Temporal data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235267-39C6-0C14-A3DA-8B8722377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 descr="Whoosh">
            <a:extLst>
              <a:ext uri="{FF2B5EF4-FFF2-40B4-BE49-F238E27FC236}">
                <a16:creationId xmlns:a16="http://schemas.microsoft.com/office/drawing/2014/main" id="{7A87F496-BABA-D228-85B7-FBAEB35B8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itle 1">
            <a:extLst>
              <a:ext uri="{FF2B5EF4-FFF2-40B4-BE49-F238E27FC236}">
                <a16:creationId xmlns:a16="http://schemas.microsoft.com/office/drawing/2014/main" id="{8336E828-1FDF-9B6B-F389-25BF813A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3408"/>
            <a:ext cx="7772400" cy="1143000"/>
          </a:xfrm>
        </p:spPr>
        <p:txBody>
          <a:bodyPr/>
          <a:lstStyle/>
          <a:p>
            <a:pPr algn="l" eaLnBrk="1" hangingPunct="1"/>
            <a:r>
              <a:rPr lang="en-GB" altLang="en-US" b="1" dirty="0"/>
              <a:t>Trend of Admissions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61ECD-EE4C-10AD-7BEF-A6E62FC1D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7424"/>
            <a:ext cx="9144000" cy="52498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" descr="Whoosh">
            <a:extLst>
              <a:ext uri="{FF2B5EF4-FFF2-40B4-BE49-F238E27FC236}">
                <a16:creationId xmlns:a16="http://schemas.microsoft.com/office/drawing/2014/main" id="{C0773036-C7B2-8EEC-B041-03C9BB887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1">
            <a:extLst>
              <a:ext uri="{FF2B5EF4-FFF2-40B4-BE49-F238E27FC236}">
                <a16:creationId xmlns:a16="http://schemas.microsoft.com/office/drawing/2014/main" id="{7A44A555-10CE-4863-E416-6EC822CD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81" y="-243408"/>
            <a:ext cx="7772400" cy="1143000"/>
          </a:xfrm>
        </p:spPr>
        <p:txBody>
          <a:bodyPr/>
          <a:lstStyle/>
          <a:p>
            <a:pPr algn="l" eaLnBrk="1" hangingPunct="1"/>
            <a:r>
              <a:rPr lang="en-GB" altLang="en-US" b="1" dirty="0"/>
              <a:t>Trend of stays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78A769-7D39-9A6F-45FB-28700452D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7F028-B870-A699-6167-DC6A79401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5" y="762000"/>
            <a:ext cx="5116964" cy="31305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6" descr="Whoosh">
            <a:extLst>
              <a:ext uri="{FF2B5EF4-FFF2-40B4-BE49-F238E27FC236}">
                <a16:creationId xmlns:a16="http://schemas.microsoft.com/office/drawing/2014/main" id="{CA74C155-1AC0-0752-CC26-BE6F203D3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itle 1">
            <a:extLst>
              <a:ext uri="{FF2B5EF4-FFF2-40B4-BE49-F238E27FC236}">
                <a16:creationId xmlns:a16="http://schemas.microsoft.com/office/drawing/2014/main" id="{1451893C-1255-1EFC-7B76-09729BD80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3408"/>
            <a:ext cx="7772400" cy="1143000"/>
          </a:xfrm>
        </p:spPr>
        <p:txBody>
          <a:bodyPr/>
          <a:lstStyle/>
          <a:p>
            <a:pPr algn="l" eaLnBrk="1" hangingPunct="1"/>
            <a:r>
              <a:rPr lang="en-GB" altLang="en-US" b="1" dirty="0"/>
              <a:t>Trend of deaths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FA73F2-E46F-B451-C791-D9C90885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B7B640-E4FB-03B3-D824-CE07720B43D2}"/>
              </a:ext>
            </a:extLst>
          </p:cNvPr>
          <p:cNvSpPr/>
          <p:nvPr/>
        </p:nvSpPr>
        <p:spPr bwMode="auto">
          <a:xfrm>
            <a:off x="685800" y="6381328"/>
            <a:ext cx="285800" cy="288032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16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2B1612-42AF-CAD3-0CFE-92B2C1238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000"/>
            <a:ext cx="9144000" cy="54306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643C6D9-2CFB-D3D4-EB3C-8B393B8EF2F3}"/>
              </a:ext>
            </a:extLst>
          </p:cNvPr>
          <p:cNvSpPr/>
          <p:nvPr/>
        </p:nvSpPr>
        <p:spPr bwMode="auto">
          <a:xfrm>
            <a:off x="5292080" y="6381328"/>
            <a:ext cx="285800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16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E19851-61EE-F09D-5BA8-5D7596242CC8}"/>
              </a:ext>
            </a:extLst>
          </p:cNvPr>
          <p:cNvSpPr txBox="1"/>
          <p:nvPr/>
        </p:nvSpPr>
        <p:spPr>
          <a:xfrm>
            <a:off x="1043608" y="6237312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Average death trend from 2015 to 2019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95475D-4154-75FC-CC1F-6A06544CA07A}"/>
              </a:ext>
            </a:extLst>
          </p:cNvPr>
          <p:cNvSpPr txBox="1"/>
          <p:nvPr/>
        </p:nvSpPr>
        <p:spPr>
          <a:xfrm>
            <a:off x="5760119" y="6239105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Average death trend from January 2020 onwards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1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112</Words>
  <Application>Microsoft Office PowerPoint</Application>
  <PresentationFormat>On-screen Show (4:3)</PresentationFormat>
  <Paragraphs>26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Blank Presentation</vt:lpstr>
      <vt:lpstr>DE15 Report Presentation </vt:lpstr>
      <vt:lpstr>Intent of our report</vt:lpstr>
      <vt:lpstr>Hospitalisations</vt:lpstr>
      <vt:lpstr>Impact on Demographics</vt:lpstr>
      <vt:lpstr>Map of Impact </vt:lpstr>
      <vt:lpstr>PowerPoint Presentation</vt:lpstr>
      <vt:lpstr>Trend of Admissions</vt:lpstr>
      <vt:lpstr>Trend of stays</vt:lpstr>
      <vt:lpstr>Trend of deaths</vt:lpstr>
      <vt:lpstr>Impact of Winter</vt:lpstr>
      <vt:lpstr>Shiny Dashboard</vt:lpstr>
      <vt:lpstr>Deprivation</vt:lpstr>
      <vt:lpstr>Conclusion</vt:lpstr>
    </vt:vector>
  </TitlesOfParts>
  <Company>GG NHS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Neil</dc:creator>
  <cp:lastModifiedBy>George Salisbury</cp:lastModifiedBy>
  <cp:revision>42</cp:revision>
  <dcterms:created xsi:type="dcterms:W3CDTF">2006-04-27T10:48:58Z</dcterms:created>
  <dcterms:modified xsi:type="dcterms:W3CDTF">2022-08-11T12:26:18Z</dcterms:modified>
</cp:coreProperties>
</file>