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56" r:id="rId2"/>
    <p:sldId id="321" r:id="rId3"/>
    <p:sldId id="257" r:id="rId4"/>
    <p:sldId id="258" r:id="rId5"/>
    <p:sldId id="304" r:id="rId6"/>
    <p:sldId id="322" r:id="rId7"/>
    <p:sldId id="306" r:id="rId8"/>
    <p:sldId id="260" r:id="rId9"/>
    <p:sldId id="310" r:id="rId10"/>
    <p:sldId id="305" r:id="rId11"/>
    <p:sldId id="303" r:id="rId12"/>
    <p:sldId id="320" r:id="rId13"/>
    <p:sldId id="273" r:id="rId1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4" autoAdjust="0"/>
    <p:restoredTop sz="90938"/>
  </p:normalViewPr>
  <p:slideViewPr>
    <p:cSldViewPr>
      <p:cViewPr varScale="1">
        <p:scale>
          <a:sx n="100" d="100"/>
          <a:sy n="100" d="100"/>
        </p:scale>
        <p:origin x="15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45139CB-DDB4-B7BC-8DE8-A3F8566C39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C85213A-721D-C698-F392-F82BD867A2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94EDDA70-8536-35D1-0EEB-FEE6AB5023D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A79BB02-C72F-8BE5-3C80-5143318CDB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F3F7B77-C79E-224E-E4A0-E1DC6FBDEF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7D4071A-62B6-F1F0-CB85-355A69ECF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73B271E-28F6-4056-8EEE-DA9E93454B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3ABA096-7B53-CD05-21A4-4C8CAB278D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AD3EAC-ACFC-4EBC-AA05-FFEF8181AD44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852383F-1D1A-EF42-5A94-C26EE5A4BA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8025B8F-60BD-6218-CF27-8B67378E8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0AE75C-7CCC-CC04-482B-00357FCA7D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955D2-6F9C-32C5-5674-A2CB0D828C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6A1F59-9027-046B-969A-59A27BD24B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77099-FC17-4914-8055-65DCE8BC6D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64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E0BB94-0D12-3949-F0D1-43EB84550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8DB348-EBBA-DAF1-3EC0-A9FB90FCD5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AA94EA-7EEE-8DBB-A60E-0B792850C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35A79-813E-4C16-BDEB-A290D1CC0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3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2FC865-7751-D881-4FD0-93034D82A6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BFE74F-7C67-E730-6D17-D05E95F284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FB695B-1F3C-1C86-EEEC-5A7D1FE90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8BB2EE-6925-4987-A5B3-64A482AB21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6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E7E969-AB17-BE06-FD7B-B7C50564C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FC1BF6-E397-4D43-A230-0DAC406EA2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DDBA29-CA54-D9F2-6AB0-793FC04C23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2875A-8DD9-4F3E-9F25-534BC9A8D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96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CE8889-FC07-3664-3010-EDB8858BB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0AF8FC-8BFB-2989-983A-B370C3D230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DF7E08-3D27-6B77-F601-36F988483B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245E7-F7AE-4CEA-953F-C1D067B589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88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24A81-AB36-90C3-D04A-FD42A8162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5E66DE-0888-9D78-2756-9D956145E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7BB3AF-CB84-400B-7B4F-F545C3F96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A0521-3258-4F4C-8056-D29A7B088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0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400360-AED3-8AF1-FE17-9D6BE2132C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7AB544-AC20-FCE8-31AF-6F238FBAF7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A60B69-660A-CAFE-4603-5113E79ADD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3B2AD-C717-42F4-9277-BB72C557FD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77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F97A68B-ADC6-40EF-2C42-54C25B69BB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7A9896-4EAF-0BF2-09F3-DCA38289BB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D036BC-DCD0-1459-35E6-BF7ACA5B6D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2FECF-5E8C-4609-B94B-56CAD50BC5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37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7340267-63A1-7B86-6314-9BA1217046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1C3BC81-ED2A-20F8-1AAF-1418BC297F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7B82A4-54AA-326D-F566-AA4FE9CFF1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A3888-D7CC-4BD4-B993-823E562F5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65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5738F7-9132-8430-EFDF-983BC12009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760D7-6908-FACE-DA46-FB62CCCB1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C6BC5-A3B3-8D8D-F5A0-D0209CF2F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EF18BD-0A24-4BAD-9DA1-9CA10A2653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61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A7B34-4D53-2095-7E2E-B0EF13604A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2F415-9A98-2626-7F06-B08BAEBFC8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92C3D-7691-F90A-771D-C2B58E8BDC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4D282-3CCA-4330-BCD8-FA6A528CBD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85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CA14F8-C5F7-52D4-9C0F-583E4BE4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036154-BE9A-15C2-C20B-58C69DBE7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2441803-CEDE-9ABF-B440-B1F12B71C0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E0D1B5E-A088-6B79-8F5C-B836837DDD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02184E6-FBFF-440B-8C9F-F37BFD0A15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1C9460-CAE4-4A4A-8DBA-C0A70E709A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5228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455228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228" y="0"/>
            <a:ext cx="342382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3" y="73152"/>
            <a:ext cx="884223" cy="232963"/>
            <a:chOff x="7763256" y="73152"/>
            <a:chExt cx="1178966" cy="232963"/>
          </a:xfrm>
        </p:grpSpPr>
        <p:sp>
          <p:nvSpPr>
            <p:cNvPr id="2058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4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5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6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7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8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0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1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2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E85D4E0-5A7E-5875-82D2-EBCF1BF39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381000"/>
            <a:ext cx="4611688" cy="2033588"/>
          </a:xfrm>
          <a:prstGeom prst="rect">
            <a:avLst/>
          </a:prstGeom>
        </p:spPr>
      </p:pic>
      <p:pic>
        <p:nvPicPr>
          <p:cNvPr id="2050" name="Picture 6" descr="Whoosh">
            <a:extLst>
              <a:ext uri="{FF2B5EF4-FFF2-40B4-BE49-F238E27FC236}">
                <a16:creationId xmlns:a16="http://schemas.microsoft.com/office/drawing/2014/main" id="{0E8E9175-C693-69F4-816A-A5DE29AA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489200"/>
            <a:ext cx="4611688" cy="1401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picture containing decorated, close&#10;&#10;Description automatically generated">
            <a:extLst>
              <a:ext uri="{FF2B5EF4-FFF2-40B4-BE49-F238E27FC236}">
                <a16:creationId xmlns:a16="http://schemas.microsoft.com/office/drawing/2014/main" id="{99AF47F3-908A-B046-CD8D-E115B8121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3965575"/>
            <a:ext cx="4611688" cy="2532063"/>
          </a:xfrm>
          <a:prstGeom prst="rect">
            <a:avLst/>
          </a:prstGeom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0F727F56-8396-2914-7123-E4E335F199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77513" y="1152144"/>
            <a:ext cx="2846070" cy="3072393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3400" b="1"/>
              <a:t>DE15 Report Presentation</a:t>
            </a:r>
            <a:br>
              <a:rPr lang="en-US" altLang="en-US" sz="3400" b="1"/>
            </a:br>
            <a:endParaRPr lang="en-US" altLang="en-US" sz="3400" b="1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B44931B-3EC6-3FC0-5CA2-52A15005E3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77513" y="4462272"/>
            <a:ext cx="2846070" cy="1272831"/>
          </a:xfrm>
        </p:spPr>
        <p:txBody>
          <a:bodyPr anchor="t">
            <a:normAutofit/>
          </a:bodyPr>
          <a:lstStyle/>
          <a:p>
            <a:pPr algn="l" eaLnBrk="1" hangingPunct="1">
              <a:lnSpc>
                <a:spcPct val="90000"/>
              </a:lnSpc>
              <a:defRPr/>
            </a:pPr>
            <a:r>
              <a:rPr lang="en-US" sz="1300" b="1"/>
              <a:t>George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sz="1300" b="1"/>
              <a:t>Kate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sz="1300" b="1"/>
              <a:t>Joao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sz="1300" b="1"/>
              <a:t>Ross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sz="1300" b="1"/>
              <a:t>Chris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Whoosh">
            <a:extLst>
              <a:ext uri="{FF2B5EF4-FFF2-40B4-BE49-F238E27FC236}">
                <a16:creationId xmlns:a16="http://schemas.microsoft.com/office/drawing/2014/main" id="{DA9DC900-B596-739B-F82F-159E48082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19822B-9BB1-5715-4E18-001220CB2F67}"/>
              </a:ext>
            </a:extLst>
          </p:cNvPr>
          <p:cNvSpPr txBox="1">
            <a:spLocks/>
          </p:cNvSpPr>
          <p:nvPr/>
        </p:nvSpPr>
        <p:spPr bwMode="auto">
          <a:xfrm>
            <a:off x="0" y="-170657"/>
            <a:ext cx="7772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GB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Temporal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235267-39C6-0C14-A3DA-8B872237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Whoosh">
            <a:extLst>
              <a:ext uri="{FF2B5EF4-FFF2-40B4-BE49-F238E27FC236}">
                <a16:creationId xmlns:a16="http://schemas.microsoft.com/office/drawing/2014/main" id="{C0773036-C7B2-8EEC-B041-03C9BB887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7A44A555-10CE-4863-E416-6EC822CD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1" y="-243408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Trend of stays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8A769-7D39-9A6F-45FB-28700452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7F028-B870-A699-6167-DC6A7940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762000"/>
            <a:ext cx="5116964" cy="3130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Whoosh">
            <a:extLst>
              <a:ext uri="{FF2B5EF4-FFF2-40B4-BE49-F238E27FC236}">
                <a16:creationId xmlns:a16="http://schemas.microsoft.com/office/drawing/2014/main" id="{D426872C-4429-862B-F06E-64EBCDE0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>
            <a:extLst>
              <a:ext uri="{FF2B5EF4-FFF2-40B4-BE49-F238E27FC236}">
                <a16:creationId xmlns:a16="http://schemas.microsoft.com/office/drawing/2014/main" id="{7D1FC264-AA21-9D78-DA44-78D269C9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73" y="-243408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Impact of Winter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096F6-7133-62B9-EDC2-DECF7DF1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836712"/>
            <a:ext cx="5173334" cy="31774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4" name="Rectangle 16391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10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7" name="Title 1">
            <a:extLst>
              <a:ext uri="{FF2B5EF4-FFF2-40B4-BE49-F238E27FC236}">
                <a16:creationId xmlns:a16="http://schemas.microsoft.com/office/drawing/2014/main" id="{63BED159-A85A-EE54-F72C-FDA1A74F3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557189"/>
            <a:ext cx="78867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4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Deprivation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15FC35-4E8E-2FC0-2DB9-5B0E1BF4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071" y="2142487"/>
            <a:ext cx="2844597" cy="1756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52007-281A-E1F8-41E0-C376EB6EB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006" y="2142487"/>
            <a:ext cx="2844598" cy="17494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858C4C-8F05-0810-B1C3-4CF3EDB8F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09" y="2156711"/>
            <a:ext cx="2844597" cy="1749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C0DBDF-9A65-6695-658E-D187E8455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073" y="4049407"/>
            <a:ext cx="2844597" cy="17423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6EC015-B98D-BD8D-5563-E5058B8F2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85" y="4063630"/>
            <a:ext cx="2844598" cy="17280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70890-F5AA-6888-2408-1A5C10E54F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418" y="4063630"/>
            <a:ext cx="2975527" cy="18328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5228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455228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225" y="-1"/>
            <a:ext cx="3778758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73CD7-771B-9CA0-5671-281BCE8D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987" y="1332952"/>
            <a:ext cx="2945174" cy="3921176"/>
          </a:xfrm>
        </p:spPr>
        <p:txBody>
          <a:bodyPr anchor="ctr">
            <a:normAutofit/>
          </a:bodyPr>
          <a:lstStyle/>
          <a:p>
            <a:r>
              <a:rPr lang="en-US" sz="4700"/>
              <a:t>Brief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6" y="73152"/>
            <a:ext cx="884223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8717-9E85-36D0-B248-D955741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840" y="499833"/>
            <a:ext cx="3825240" cy="55812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900" dirty="0"/>
              <a:t>“Consider the impact that winter may have on the health care , primarily the hospital (acute care) sector. To what extent is the ‘winter crises’ the media predicts a real? How has winter impacted NHS Scotland’s hospital system in the past? Why might it be even more critical in the coming year and might the pandemic influence the potential scenario.”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4613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Title 1">
            <a:extLst>
              <a:ext uri="{FF2B5EF4-FFF2-40B4-BE49-F238E27FC236}">
                <a16:creationId xmlns:a16="http://schemas.microsoft.com/office/drawing/2014/main" id="{DB405E41-8DBE-0A2D-7587-F65A4293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561323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GB" altLang="en-US" b="1">
                <a:solidFill>
                  <a:srgbClr val="FFFFFF"/>
                </a:solidFill>
              </a:rPr>
              <a:t>Intent of our report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288F9F58-AD57-A1AA-493E-A317F4F81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051" y="84533"/>
            <a:ext cx="5136536" cy="545321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1700" b="1" dirty="0">
                <a:latin typeface="+mj-lt"/>
              </a:rPr>
              <a:t>Impact of Covid on secondary care over time and by health board</a:t>
            </a:r>
          </a:p>
          <a:p>
            <a:pPr eaLnBrk="1" hangingPunct="1"/>
            <a:r>
              <a:rPr lang="en-US" altLang="en-US" sz="1700" b="1" dirty="0">
                <a:latin typeface="+mj-lt"/>
              </a:rPr>
              <a:t>Impact of Covid on demographics </a:t>
            </a:r>
          </a:p>
          <a:p>
            <a:pPr eaLnBrk="1" hangingPunct="1"/>
            <a:r>
              <a:rPr lang="en-US" altLang="en-US" sz="1700" b="1" dirty="0">
                <a:latin typeface="+mj-lt"/>
              </a:rPr>
              <a:t>Geographic variation </a:t>
            </a:r>
          </a:p>
          <a:p>
            <a:pPr eaLnBrk="1" hangingPunct="1"/>
            <a:r>
              <a:rPr lang="en-US" altLang="en-US" sz="1700" b="1" dirty="0">
                <a:latin typeface="+mj-lt"/>
              </a:rPr>
              <a:t>Representation in Shiny dashboard</a:t>
            </a:r>
            <a:endParaRPr lang="en-GB" altLang="en-US" sz="1700" dirty="0">
              <a:latin typeface="+mj-lt"/>
            </a:endParaRPr>
          </a:p>
        </p:txBody>
      </p:sp>
      <p:pic>
        <p:nvPicPr>
          <p:cNvPr id="3076" name="Picture 6" descr="Whoosh">
            <a:extLst>
              <a:ext uri="{FF2B5EF4-FFF2-40B4-BE49-F238E27FC236}">
                <a16:creationId xmlns:a16="http://schemas.microsoft.com/office/drawing/2014/main" id="{56805B9A-C037-1FDA-CBFE-4C740F4A3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3850630"/>
            <a:ext cx="5170677" cy="168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9" name="Title 1">
            <a:extLst>
              <a:ext uri="{FF2B5EF4-FFF2-40B4-BE49-F238E27FC236}">
                <a16:creationId xmlns:a16="http://schemas.microsoft.com/office/drawing/2014/main" id="{01A5C118-013F-ECEC-FD4C-7E307BA2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561323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GB" altLang="en-US" b="1">
                <a:solidFill>
                  <a:srgbClr val="FFFFFF"/>
                </a:solidFill>
              </a:rPr>
              <a:t>KPIs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506ABA-6A4C-5E36-2645-62FEB4524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863" y="640082"/>
            <a:ext cx="5136536" cy="3292974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+mj-lt"/>
              </a:rPr>
              <a:t>Number of admissions</a:t>
            </a:r>
          </a:p>
          <a:p>
            <a:r>
              <a:rPr lang="en-US" b="1" dirty="0">
                <a:latin typeface="+mj-lt"/>
              </a:rPr>
              <a:t>Bed occupancy</a:t>
            </a:r>
          </a:p>
          <a:p>
            <a:r>
              <a:rPr lang="en-US" b="1" dirty="0">
                <a:latin typeface="+mj-lt"/>
              </a:rPr>
              <a:t>Length of stay/episode</a:t>
            </a:r>
          </a:p>
        </p:txBody>
      </p:sp>
      <p:pic>
        <p:nvPicPr>
          <p:cNvPr id="4098" name="Picture 6" descr="Whoosh">
            <a:extLst>
              <a:ext uri="{FF2B5EF4-FFF2-40B4-BE49-F238E27FC236}">
                <a16:creationId xmlns:a16="http://schemas.microsoft.com/office/drawing/2014/main" id="{45B9997A-9E85-2538-111D-C9B73F0D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3850630"/>
            <a:ext cx="5170677" cy="168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5" name="Rectangle 9254">
            <a:extLst>
              <a:ext uri="{FF2B5EF4-FFF2-40B4-BE49-F238E27FC236}">
                <a16:creationId xmlns:a16="http://schemas.microsoft.com/office/drawing/2014/main" id="{9CDF6DAD-6680-48EA-B64B-A5F5A4E46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45" y="364885"/>
            <a:ext cx="4519422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Title 1">
            <a:extLst>
              <a:ext uri="{FF2B5EF4-FFF2-40B4-BE49-F238E27FC236}">
                <a16:creationId xmlns:a16="http://schemas.microsoft.com/office/drawing/2014/main" id="{8336E828-1FDF-9B6B-F389-25BF813A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700186"/>
            <a:ext cx="4030870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b="1" kern="120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985CD-1334-AB10-93B3-9E40E90C50A5}"/>
              </a:ext>
            </a:extLst>
          </p:cNvPr>
          <p:cNvSpPr txBox="1"/>
          <p:nvPr/>
        </p:nvSpPr>
        <p:spPr>
          <a:xfrm>
            <a:off x="713232" y="2066544"/>
            <a:ext cx="4030870" cy="378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  <a:latin typeface="+mn-lt"/>
                <a:ea typeface="+mn-ea"/>
              </a:rPr>
              <a:t>Overall drop in hospital admission numbers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FB61ECD-EE4C-10AD-7BEF-A6E62FC1D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00206"/>
            <a:ext cx="3497580" cy="1871205"/>
          </a:xfrm>
          <a:prstGeom prst="rect">
            <a:avLst/>
          </a:prstGeom>
        </p:spPr>
      </p:pic>
      <p:pic>
        <p:nvPicPr>
          <p:cNvPr id="9218" name="Picture 6" descr="Whoosh">
            <a:extLst>
              <a:ext uri="{FF2B5EF4-FFF2-40B4-BE49-F238E27FC236}">
                <a16:creationId xmlns:a16="http://schemas.microsoft.com/office/drawing/2014/main" id="{7A87F496-BABA-D228-85B7-FBAEB35B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074" y="4194997"/>
            <a:ext cx="3497580" cy="113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FD9D48-5A0C-E6D5-1762-F08435B2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45" y="364885"/>
            <a:ext cx="4519422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EEE754-A3DE-0759-BC2D-8E8FAA2FA2AF}"/>
              </a:ext>
            </a:extLst>
          </p:cNvPr>
          <p:cNvSpPr txBox="1">
            <a:spLocks/>
          </p:cNvSpPr>
          <p:nvPr/>
        </p:nvSpPr>
        <p:spPr bwMode="auto">
          <a:xfrm>
            <a:off x="713232" y="700186"/>
            <a:ext cx="403087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en-US" b="1" kern="120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2328F-5939-622A-1713-96378CFF50C0}"/>
              </a:ext>
            </a:extLst>
          </p:cNvPr>
          <p:cNvSpPr txBox="1"/>
          <p:nvPr/>
        </p:nvSpPr>
        <p:spPr>
          <a:xfrm>
            <a:off x="713232" y="2066544"/>
            <a:ext cx="4030870" cy="378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+mn-lt"/>
                <a:ea typeface="+mn-ea"/>
              </a:rPr>
              <a:t>Excess deaths</a:t>
            </a:r>
          </a:p>
        </p:txBody>
      </p:sp>
      <p:pic>
        <p:nvPicPr>
          <p:cNvPr id="8" name="Picture 6" descr="Whoosh">
            <a:extLst>
              <a:ext uri="{FF2B5EF4-FFF2-40B4-BE49-F238E27FC236}">
                <a16:creationId xmlns:a16="http://schemas.microsoft.com/office/drawing/2014/main" id="{A380F917-6F35-EF4F-9148-251869229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074" y="4194997"/>
            <a:ext cx="3497580" cy="113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6B3073-AB44-9452-7A6B-72B34B69C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67645"/>
            <a:ext cx="4132542" cy="2941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7EBE8-C7C1-DB42-8C3B-38F92EC965AB}"/>
              </a:ext>
            </a:extLst>
          </p:cNvPr>
          <p:cNvSpPr txBox="1"/>
          <p:nvPr/>
        </p:nvSpPr>
        <p:spPr>
          <a:xfrm>
            <a:off x="1011935" y="619650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Average death trend from 2015 to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8ABA0-C66F-744F-B0A3-64ED7C5E35CF}"/>
              </a:ext>
            </a:extLst>
          </p:cNvPr>
          <p:cNvSpPr txBox="1"/>
          <p:nvPr/>
        </p:nvSpPr>
        <p:spPr>
          <a:xfrm>
            <a:off x="3229176" y="6199257"/>
            <a:ext cx="280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Average death trend from January 2020 onwards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8DCC1-2A0E-08A4-DDB0-E420A4DCFEA4}"/>
              </a:ext>
            </a:extLst>
          </p:cNvPr>
          <p:cNvSpPr/>
          <p:nvPr/>
        </p:nvSpPr>
        <p:spPr bwMode="auto">
          <a:xfrm>
            <a:off x="690412" y="6320407"/>
            <a:ext cx="181123" cy="152301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6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9A7D5-19FE-7504-C723-D276DF7C8B13}"/>
              </a:ext>
            </a:extLst>
          </p:cNvPr>
          <p:cNvSpPr/>
          <p:nvPr/>
        </p:nvSpPr>
        <p:spPr bwMode="auto">
          <a:xfrm>
            <a:off x="2880527" y="6272063"/>
            <a:ext cx="208249" cy="20064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04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Freeform: Shape 14343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6" name="Freeform: Shape 14345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Graphical user interface, map&#10;&#10;Description automatically generated">
            <a:extLst>
              <a:ext uri="{FF2B5EF4-FFF2-40B4-BE49-F238E27FC236}">
                <a16:creationId xmlns:a16="http://schemas.microsoft.com/office/drawing/2014/main" id="{D3CD79F7-3DB6-942B-7191-3754DD1F1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642938"/>
            <a:ext cx="3825875" cy="2119313"/>
          </a:xfrm>
          <a:prstGeom prst="rect">
            <a:avLst/>
          </a:prstGeom>
        </p:spPr>
      </p:pic>
      <p:pic>
        <p:nvPicPr>
          <p:cNvPr id="8" name="Picture 7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D582C115-2265-525A-6D6E-E3D4818C4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2833688"/>
            <a:ext cx="3825875" cy="1889125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2CDEC9-82AC-C6AF-0779-ABF2FEBC8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0" y="642938"/>
            <a:ext cx="3959225" cy="1057275"/>
          </a:xfrm>
          <a:prstGeom prst="rect">
            <a:avLst/>
          </a:prstGeom>
        </p:spPr>
      </p:pic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E1B51F-B4CD-7AAB-F8BA-2304F3282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89" y="2084646"/>
            <a:ext cx="3959225" cy="1643063"/>
          </a:xfrm>
        </p:spPr>
      </p:pic>
      <p:pic>
        <p:nvPicPr>
          <p:cNvPr id="14338" name="Picture 6" descr="Whoosh">
            <a:extLst>
              <a:ext uri="{FF2B5EF4-FFF2-40B4-BE49-F238E27FC236}">
                <a16:creationId xmlns:a16="http://schemas.microsoft.com/office/drawing/2014/main" id="{8F7EC44D-EEFA-5B33-A9E8-26A81D8FF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50257"/>
            <a:ext cx="3567435" cy="12366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>
            <a:extLst>
              <a:ext uri="{FF2B5EF4-FFF2-40B4-BE49-F238E27FC236}">
                <a16:creationId xmlns:a16="http://schemas.microsoft.com/office/drawing/2014/main" id="{D40F6C77-702E-23BC-2811-BCA07CB5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GB" altLang="en-US" b="1"/>
              <a:t>Shiny Dashboard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>
            <a:extLst>
              <a:ext uri="{FF2B5EF4-FFF2-40B4-BE49-F238E27FC236}">
                <a16:creationId xmlns:a16="http://schemas.microsoft.com/office/drawing/2014/main" id="{40362D40-759F-5B45-1201-DE2E6C456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6552" y="116632"/>
            <a:ext cx="7772400" cy="504056"/>
          </a:xfrm>
        </p:spPr>
        <p:txBody>
          <a:bodyPr/>
          <a:lstStyle/>
          <a:p>
            <a:pPr eaLnBrk="1" hangingPunct="1"/>
            <a:r>
              <a:rPr lang="en-GB" altLang="en-US" b="1" dirty="0"/>
              <a:t>Impact on Demographics</a:t>
            </a:r>
          </a:p>
        </p:txBody>
      </p:sp>
      <p:pic>
        <p:nvPicPr>
          <p:cNvPr id="5123" name="Picture 6" descr="Whoosh">
            <a:extLst>
              <a:ext uri="{FF2B5EF4-FFF2-40B4-BE49-F238E27FC236}">
                <a16:creationId xmlns:a16="http://schemas.microsoft.com/office/drawing/2014/main" id="{6E2A7B9C-F50A-6269-D7B9-1080BD40C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21D4EB-F687-21AA-D614-30ED6955D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55318"/>
            <a:ext cx="4234199" cy="26372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104497-65F5-9DBA-EF86-090BB3EAE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35" y="3892550"/>
            <a:ext cx="4234198" cy="2608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Whoosh">
            <a:extLst>
              <a:ext uri="{FF2B5EF4-FFF2-40B4-BE49-F238E27FC236}">
                <a16:creationId xmlns:a16="http://schemas.microsoft.com/office/drawing/2014/main" id="{B87E6D56-3A72-6493-C5C3-65D174BB3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3">
            <a:extLst>
              <a:ext uri="{FF2B5EF4-FFF2-40B4-BE49-F238E27FC236}">
                <a16:creationId xmlns:a16="http://schemas.microsoft.com/office/drawing/2014/main" id="{8E4A1B37-336A-3222-18F8-7BC491921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8850" y="476672"/>
            <a:ext cx="5110336" cy="288032"/>
          </a:xfrm>
        </p:spPr>
        <p:txBody>
          <a:bodyPr/>
          <a:lstStyle/>
          <a:p>
            <a:pPr eaLnBrk="1" hangingPunct="1"/>
            <a:r>
              <a:rPr lang="en-GB" altLang="en-US" b="1" dirty="0"/>
              <a:t>Map of Impact</a:t>
            </a:r>
            <a:br>
              <a:rPr lang="en-GB" altLang="en-US" b="1" dirty="0"/>
            </a:br>
            <a:endParaRPr lang="en-GB" altLang="en-US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160</Words>
  <Application>Microsoft Macintosh PowerPoint</Application>
  <PresentationFormat>On-screen Show (4:3)</PresentationFormat>
  <Paragraphs>31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Blank Presentation</vt:lpstr>
      <vt:lpstr>DE15 Report Presentation </vt:lpstr>
      <vt:lpstr>Brief</vt:lpstr>
      <vt:lpstr>Intent of our report</vt:lpstr>
      <vt:lpstr>KPIs</vt:lpstr>
      <vt:lpstr>Insights</vt:lpstr>
      <vt:lpstr>PowerPoint Presentation</vt:lpstr>
      <vt:lpstr>Shiny Dashboard</vt:lpstr>
      <vt:lpstr>Impact on Demographics</vt:lpstr>
      <vt:lpstr>Map of Impact </vt:lpstr>
      <vt:lpstr>PowerPoint Presentation</vt:lpstr>
      <vt:lpstr>Trend of stays</vt:lpstr>
      <vt:lpstr>Impact of Winter</vt:lpstr>
      <vt:lpstr>Deprivation</vt:lpstr>
    </vt:vector>
  </TitlesOfParts>
  <Company>GG NHS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Neil</dc:creator>
  <cp:lastModifiedBy>kate stallibrass</cp:lastModifiedBy>
  <cp:revision>45</cp:revision>
  <dcterms:created xsi:type="dcterms:W3CDTF">2006-04-27T10:48:58Z</dcterms:created>
  <dcterms:modified xsi:type="dcterms:W3CDTF">2022-08-12T08:06:23Z</dcterms:modified>
</cp:coreProperties>
</file>