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57" r:id="rId3"/>
    <p:sldId id="258" r:id="rId4"/>
    <p:sldId id="260" r:id="rId5"/>
    <p:sldId id="310" r:id="rId6"/>
    <p:sldId id="305" r:id="rId7"/>
    <p:sldId id="304" r:id="rId8"/>
    <p:sldId id="303" r:id="rId9"/>
    <p:sldId id="300" r:id="rId10"/>
    <p:sldId id="320" r:id="rId11"/>
    <p:sldId id="321" r:id="rId12"/>
    <p:sldId id="306" r:id="rId13"/>
    <p:sldId id="308" r:id="rId14"/>
    <p:sldId id="273" r:id="rId15"/>
    <p:sldId id="265" r:id="rId16"/>
    <p:sldId id="266" r:id="rId17"/>
    <p:sldId id="270" r:id="rId18"/>
    <p:sldId id="268" r:id="rId19"/>
    <p:sldId id="322" r:id="rId20"/>
    <p:sldId id="298" r:id="rId21"/>
    <p:sldId id="301" r:id="rId22"/>
    <p:sldId id="297" r:id="rId23"/>
    <p:sldId id="293" r:id="rId24"/>
    <p:sldId id="294" r:id="rId25"/>
    <p:sldId id="295" r:id="rId26"/>
    <p:sldId id="261" r:id="rId27"/>
    <p:sldId id="262" r:id="rId28"/>
    <p:sldId id="312" r:id="rId29"/>
    <p:sldId id="280" r:id="rId30"/>
    <p:sldId id="314" r:id="rId31"/>
    <p:sldId id="317" r:id="rId32"/>
    <p:sldId id="318" r:id="rId33"/>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0929"/>
  </p:normalViewPr>
  <p:slideViewPr>
    <p:cSldViewPr>
      <p:cViewPr varScale="1">
        <p:scale>
          <a:sx n="60" d="100"/>
          <a:sy n="60" d="100"/>
        </p:scale>
        <p:origin x="119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2016-09-23%20CIC%20IP%202015-16%20by%20PC.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[2016-09-23 CIC IP 2015-16 by PC.xlsx]HSCP!PivotTable4</c:name>
    <c:fmtId val="11"/>
  </c:pivotSource>
  <c:chart>
    <c:title>
      <c:tx>
        <c:rich>
          <a:bodyPr/>
          <a:lstStyle/>
          <a:p>
            <a:pPr>
              <a:defRPr sz="2800"/>
            </a:pPr>
            <a:r>
              <a:rPr lang="en-US" sz="2800" b="1" i="0" baseline="0"/>
              <a:t>Overnight stay patients by HSCP locality</a:t>
            </a:r>
          </a:p>
        </c:rich>
      </c:tx>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HSCP!$B$3</c:f>
              <c:strCache>
                <c:ptCount val="1"/>
                <c:pt idx="0">
                  <c:v>Total</c:v>
                </c:pt>
              </c:strCache>
            </c:strRef>
          </c:tx>
          <c:invertIfNegative val="0"/>
          <c:dPt>
            <c:idx val="0"/>
            <c:invertIfNegative val="0"/>
            <c:bubble3D val="0"/>
            <c:spPr>
              <a:solidFill>
                <a:schemeClr val="accent6"/>
              </a:solidFill>
            </c:spPr>
            <c:extLst>
              <c:ext xmlns:c16="http://schemas.microsoft.com/office/drawing/2014/chart" uri="{C3380CC4-5D6E-409C-BE32-E72D297353CC}">
                <c16:uniqueId val="{00000000-3D7C-4E19-9744-E9A1BC772F4F}"/>
              </c:ext>
            </c:extLst>
          </c:dPt>
          <c:dPt>
            <c:idx val="1"/>
            <c:invertIfNegative val="0"/>
            <c:bubble3D val="0"/>
            <c:spPr>
              <a:solidFill>
                <a:schemeClr val="accent6"/>
              </a:solidFill>
            </c:spPr>
            <c:extLst>
              <c:ext xmlns:c16="http://schemas.microsoft.com/office/drawing/2014/chart" uri="{C3380CC4-5D6E-409C-BE32-E72D297353CC}">
                <c16:uniqueId val="{00000001-3D7C-4E19-9744-E9A1BC772F4F}"/>
              </c:ext>
            </c:extLst>
          </c:dPt>
          <c:dPt>
            <c:idx val="2"/>
            <c:invertIfNegative val="0"/>
            <c:bubble3D val="0"/>
            <c:spPr>
              <a:solidFill>
                <a:schemeClr val="accent6"/>
              </a:solidFill>
            </c:spPr>
            <c:extLst>
              <c:ext xmlns:c16="http://schemas.microsoft.com/office/drawing/2014/chart" uri="{C3380CC4-5D6E-409C-BE32-E72D297353CC}">
                <c16:uniqueId val="{00000002-3D7C-4E19-9744-E9A1BC772F4F}"/>
              </c:ext>
            </c:extLst>
          </c:dPt>
          <c:dPt>
            <c:idx val="3"/>
            <c:invertIfNegative val="0"/>
            <c:bubble3D val="0"/>
            <c:spPr>
              <a:solidFill>
                <a:schemeClr val="accent6"/>
              </a:solidFill>
            </c:spPr>
            <c:extLst>
              <c:ext xmlns:c16="http://schemas.microsoft.com/office/drawing/2014/chart" uri="{C3380CC4-5D6E-409C-BE32-E72D297353CC}">
                <c16:uniqueId val="{00000003-3D7C-4E19-9744-E9A1BC772F4F}"/>
              </c:ext>
            </c:extLst>
          </c:dPt>
          <c:dPt>
            <c:idx val="4"/>
            <c:invertIfNegative val="0"/>
            <c:bubble3D val="0"/>
            <c:spPr>
              <a:solidFill>
                <a:schemeClr val="accent1"/>
              </a:solidFill>
            </c:spPr>
            <c:extLst>
              <c:ext xmlns:c16="http://schemas.microsoft.com/office/drawing/2014/chart" uri="{C3380CC4-5D6E-409C-BE32-E72D297353CC}">
                <c16:uniqueId val="{00000004-3D7C-4E19-9744-E9A1BC772F4F}"/>
              </c:ext>
            </c:extLst>
          </c:dPt>
          <c:dPt>
            <c:idx val="5"/>
            <c:invertIfNegative val="0"/>
            <c:bubble3D val="0"/>
            <c:spPr>
              <a:solidFill>
                <a:schemeClr val="accent1"/>
              </a:solidFill>
            </c:spPr>
            <c:extLst>
              <c:ext xmlns:c16="http://schemas.microsoft.com/office/drawing/2014/chart" uri="{C3380CC4-5D6E-409C-BE32-E72D297353CC}">
                <c16:uniqueId val="{00000005-3D7C-4E19-9744-E9A1BC772F4F}"/>
              </c:ext>
            </c:extLst>
          </c:dPt>
          <c:dPt>
            <c:idx val="6"/>
            <c:invertIfNegative val="0"/>
            <c:bubble3D val="0"/>
            <c:spPr>
              <a:solidFill>
                <a:schemeClr val="accent6"/>
              </a:solidFill>
            </c:spPr>
            <c:extLst>
              <c:ext xmlns:c16="http://schemas.microsoft.com/office/drawing/2014/chart" uri="{C3380CC4-5D6E-409C-BE32-E72D297353CC}">
                <c16:uniqueId val="{00000006-3D7C-4E19-9744-E9A1BC772F4F}"/>
              </c:ext>
            </c:extLst>
          </c:dPt>
          <c:dPt>
            <c:idx val="7"/>
            <c:invertIfNegative val="0"/>
            <c:bubble3D val="0"/>
            <c:spPr>
              <a:solidFill>
                <a:schemeClr val="accent6"/>
              </a:solidFill>
            </c:spPr>
            <c:extLst>
              <c:ext xmlns:c16="http://schemas.microsoft.com/office/drawing/2014/chart" uri="{C3380CC4-5D6E-409C-BE32-E72D297353CC}">
                <c16:uniqueId val="{00000007-3D7C-4E19-9744-E9A1BC772F4F}"/>
              </c:ext>
            </c:extLst>
          </c:dPt>
          <c:dPt>
            <c:idx val="8"/>
            <c:invertIfNegative val="0"/>
            <c:bubble3D val="0"/>
            <c:spPr>
              <a:solidFill>
                <a:schemeClr val="accent6"/>
              </a:solidFill>
            </c:spPr>
            <c:extLst>
              <c:ext xmlns:c16="http://schemas.microsoft.com/office/drawing/2014/chart" uri="{C3380CC4-5D6E-409C-BE32-E72D297353CC}">
                <c16:uniqueId val="{00000008-3D7C-4E19-9744-E9A1BC772F4F}"/>
              </c:ext>
            </c:extLst>
          </c:dPt>
          <c:dPt>
            <c:idx val="13"/>
            <c:invertIfNegative val="0"/>
            <c:bubble3D val="0"/>
            <c:spPr>
              <a:solidFill>
                <a:schemeClr val="accent6"/>
              </a:solidFill>
            </c:spPr>
            <c:extLst>
              <c:ext xmlns:c16="http://schemas.microsoft.com/office/drawing/2014/chart" uri="{C3380CC4-5D6E-409C-BE32-E72D297353CC}">
                <c16:uniqueId val="{00000009-3D7C-4E19-9744-E9A1BC772F4F}"/>
              </c:ext>
            </c:extLst>
          </c:dPt>
          <c:dLbls>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HSCP!$A$4:$A$26</c:f>
              <c:strCache>
                <c:ptCount val="22"/>
                <c:pt idx="0">
                  <c:v>Glasgow North West</c:v>
                </c:pt>
                <c:pt idx="1">
                  <c:v>Glasgow North East</c:v>
                </c:pt>
                <c:pt idx="2">
                  <c:v>West Dunbartonshire</c:v>
                </c:pt>
                <c:pt idx="3">
                  <c:v>Renfrewshire</c:v>
                </c:pt>
                <c:pt idx="4">
                  <c:v>South Lanarkshire</c:v>
                </c:pt>
                <c:pt idx="5">
                  <c:v>North Lanarkshire</c:v>
                </c:pt>
                <c:pt idx="6">
                  <c:v>Glasgow South</c:v>
                </c:pt>
                <c:pt idx="7">
                  <c:v>East Dunbartonshire</c:v>
                </c:pt>
                <c:pt idx="8">
                  <c:v>East Renfrewshire</c:v>
                </c:pt>
                <c:pt idx="9">
                  <c:v>North Ayrshire</c:v>
                </c:pt>
                <c:pt idx="10">
                  <c:v>Falkirk</c:v>
                </c:pt>
                <c:pt idx="11">
                  <c:v>South Ayrshire</c:v>
                </c:pt>
                <c:pt idx="12">
                  <c:v>East Ayrshire</c:v>
                </c:pt>
                <c:pt idx="13">
                  <c:v>Inverclyde</c:v>
                </c:pt>
                <c:pt idx="14">
                  <c:v>Argyll &amp; Bute</c:v>
                </c:pt>
                <c:pt idx="15">
                  <c:v>Stirling</c:v>
                </c:pt>
                <c:pt idx="16">
                  <c:v>West Lothian</c:v>
                </c:pt>
                <c:pt idx="17">
                  <c:v>Edinburgh City</c:v>
                </c:pt>
                <c:pt idx="18">
                  <c:v>Borders</c:v>
                </c:pt>
                <c:pt idx="19">
                  <c:v>Perth &amp; Kinross</c:v>
                </c:pt>
                <c:pt idx="20">
                  <c:v>Mid Highland</c:v>
                </c:pt>
                <c:pt idx="21">
                  <c:v>Glenrothes &amp; North East Fife</c:v>
                </c:pt>
              </c:strCache>
            </c:strRef>
          </c:cat>
          <c:val>
            <c:numRef>
              <c:f>HSCP!$B$4:$B$26</c:f>
              <c:numCache>
                <c:formatCode>General</c:formatCode>
                <c:ptCount val="22"/>
                <c:pt idx="0">
                  <c:v>54</c:v>
                </c:pt>
                <c:pt idx="1">
                  <c:v>27</c:v>
                </c:pt>
                <c:pt idx="2">
                  <c:v>26</c:v>
                </c:pt>
                <c:pt idx="3">
                  <c:v>25</c:v>
                </c:pt>
                <c:pt idx="4">
                  <c:v>20</c:v>
                </c:pt>
                <c:pt idx="5">
                  <c:v>18</c:v>
                </c:pt>
                <c:pt idx="6">
                  <c:v>17</c:v>
                </c:pt>
                <c:pt idx="7">
                  <c:v>16</c:v>
                </c:pt>
                <c:pt idx="8">
                  <c:v>11</c:v>
                </c:pt>
                <c:pt idx="9">
                  <c:v>10</c:v>
                </c:pt>
                <c:pt idx="10">
                  <c:v>7</c:v>
                </c:pt>
                <c:pt idx="11">
                  <c:v>6</c:v>
                </c:pt>
                <c:pt idx="12">
                  <c:v>5</c:v>
                </c:pt>
                <c:pt idx="13">
                  <c:v>5</c:v>
                </c:pt>
                <c:pt idx="14">
                  <c:v>5</c:v>
                </c:pt>
                <c:pt idx="15">
                  <c:v>3</c:v>
                </c:pt>
                <c:pt idx="16">
                  <c:v>2</c:v>
                </c:pt>
                <c:pt idx="17">
                  <c:v>1</c:v>
                </c:pt>
                <c:pt idx="18">
                  <c:v>1</c:v>
                </c:pt>
                <c:pt idx="19">
                  <c:v>1</c:v>
                </c:pt>
                <c:pt idx="20">
                  <c:v>1</c:v>
                </c:pt>
                <c:pt idx="21">
                  <c:v>1</c:v>
                </c:pt>
              </c:numCache>
            </c:numRef>
          </c:val>
          <c:extLst>
            <c:ext xmlns:c16="http://schemas.microsoft.com/office/drawing/2014/chart" uri="{C3380CC4-5D6E-409C-BE32-E72D297353CC}">
              <c16:uniqueId val="{0000000A-3D7C-4E19-9744-E9A1BC772F4F}"/>
            </c:ext>
          </c:extLst>
        </c:ser>
        <c:dLbls>
          <c:showLegendKey val="0"/>
          <c:showVal val="0"/>
          <c:showCatName val="0"/>
          <c:showSerName val="0"/>
          <c:showPercent val="0"/>
          <c:showBubbleSize val="0"/>
        </c:dLbls>
        <c:gapWidth val="120"/>
        <c:axId val="142217984"/>
        <c:axId val="142220288"/>
      </c:barChart>
      <c:catAx>
        <c:axId val="142217984"/>
        <c:scaling>
          <c:orientation val="maxMin"/>
        </c:scaling>
        <c:delete val="0"/>
        <c:axPos val="l"/>
        <c:numFmt formatCode="General" sourceLinked="0"/>
        <c:majorTickMark val="out"/>
        <c:minorTickMark val="none"/>
        <c:tickLblPos val="nextTo"/>
        <c:txPr>
          <a:bodyPr/>
          <a:lstStyle/>
          <a:p>
            <a:pPr>
              <a:defRPr sz="1600"/>
            </a:pPr>
            <a:endParaRPr lang="en-US"/>
          </a:p>
        </c:txPr>
        <c:crossAx val="142220288"/>
        <c:crosses val="autoZero"/>
        <c:auto val="1"/>
        <c:lblAlgn val="ctr"/>
        <c:lblOffset val="100"/>
        <c:noMultiLvlLbl val="0"/>
      </c:catAx>
      <c:valAx>
        <c:axId val="142220288"/>
        <c:scaling>
          <c:orientation val="minMax"/>
        </c:scaling>
        <c:delete val="0"/>
        <c:axPos val="t"/>
        <c:majorGridlines/>
        <c:numFmt formatCode="General" sourceLinked="1"/>
        <c:majorTickMark val="out"/>
        <c:minorTickMark val="none"/>
        <c:tickLblPos val="nextTo"/>
        <c:crossAx val="142217984"/>
        <c:crosses val="autoZero"/>
        <c:crossBetween val="between"/>
      </c:valAx>
    </c:plotArea>
    <c:plotVisOnly val="1"/>
    <c:dispBlanksAs val="gap"/>
    <c:showDLblsOverMax val="0"/>
  </c:chart>
  <c:txPr>
    <a:bodyPr/>
    <a:lstStyle/>
    <a:p>
      <a:pPr>
        <a:defRPr>
          <a:latin typeface="Arial" pitchFamily="34" charset="0"/>
          <a:cs typeface="Arial"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Sheet2!$A$15</c:f>
              <c:strCache>
                <c:ptCount val="1"/>
                <c:pt idx="0">
                  <c:v>Inpatients</c:v>
                </c:pt>
              </c:strCache>
            </c:strRef>
          </c:tx>
          <c:invertIfNegative val="0"/>
          <c:cat>
            <c:strRef>
              <c:f>Sheet2!$B$14:$F$14</c:f>
              <c:strCache>
                <c:ptCount val="5"/>
                <c:pt idx="0">
                  <c:v>2010/11</c:v>
                </c:pt>
                <c:pt idx="1">
                  <c:v>2011/12</c:v>
                </c:pt>
                <c:pt idx="2">
                  <c:v>2012/13</c:v>
                </c:pt>
                <c:pt idx="3">
                  <c:v>2013/14</c:v>
                </c:pt>
                <c:pt idx="4">
                  <c:v>2014/15</c:v>
                </c:pt>
              </c:strCache>
            </c:strRef>
          </c:cat>
          <c:val>
            <c:numRef>
              <c:f>Sheet2!$B$15:$F$15</c:f>
              <c:numCache>
                <c:formatCode>General</c:formatCode>
                <c:ptCount val="5"/>
                <c:pt idx="0">
                  <c:v>2760</c:v>
                </c:pt>
                <c:pt idx="1">
                  <c:v>2448</c:v>
                </c:pt>
                <c:pt idx="2">
                  <c:v>2267</c:v>
                </c:pt>
                <c:pt idx="3">
                  <c:v>1498</c:v>
                </c:pt>
                <c:pt idx="4">
                  <c:v>1404</c:v>
                </c:pt>
              </c:numCache>
            </c:numRef>
          </c:val>
          <c:extLst>
            <c:ext xmlns:c16="http://schemas.microsoft.com/office/drawing/2014/chart" uri="{C3380CC4-5D6E-409C-BE32-E72D297353CC}">
              <c16:uniqueId val="{00000000-8642-4C59-909C-2092D26BA742}"/>
            </c:ext>
          </c:extLst>
        </c:ser>
        <c:ser>
          <c:idx val="1"/>
          <c:order val="1"/>
          <c:tx>
            <c:strRef>
              <c:f>Sheet2!$A$16</c:f>
              <c:strCache>
                <c:ptCount val="1"/>
                <c:pt idx="0">
                  <c:v>Daycases</c:v>
                </c:pt>
              </c:strCache>
            </c:strRef>
          </c:tx>
          <c:invertIfNegative val="0"/>
          <c:cat>
            <c:strRef>
              <c:f>Sheet2!$B$14:$F$14</c:f>
              <c:strCache>
                <c:ptCount val="5"/>
                <c:pt idx="0">
                  <c:v>2010/11</c:v>
                </c:pt>
                <c:pt idx="1">
                  <c:v>2011/12</c:v>
                </c:pt>
                <c:pt idx="2">
                  <c:v>2012/13</c:v>
                </c:pt>
                <c:pt idx="3">
                  <c:v>2013/14</c:v>
                </c:pt>
                <c:pt idx="4">
                  <c:v>2014/15</c:v>
                </c:pt>
              </c:strCache>
            </c:strRef>
          </c:cat>
          <c:val>
            <c:numRef>
              <c:f>Sheet2!$B$16:$F$16</c:f>
              <c:numCache>
                <c:formatCode>General</c:formatCode>
                <c:ptCount val="5"/>
                <c:pt idx="0">
                  <c:v>2934</c:v>
                </c:pt>
                <c:pt idx="1">
                  <c:v>3043</c:v>
                </c:pt>
                <c:pt idx="2">
                  <c:v>3617</c:v>
                </c:pt>
                <c:pt idx="3">
                  <c:v>4612</c:v>
                </c:pt>
                <c:pt idx="4">
                  <c:v>5742</c:v>
                </c:pt>
              </c:numCache>
            </c:numRef>
          </c:val>
          <c:extLst>
            <c:ext xmlns:c16="http://schemas.microsoft.com/office/drawing/2014/chart" uri="{C3380CC4-5D6E-409C-BE32-E72D297353CC}">
              <c16:uniqueId val="{00000001-8642-4C59-909C-2092D26BA742}"/>
            </c:ext>
          </c:extLst>
        </c:ser>
        <c:dLbls>
          <c:showLegendKey val="0"/>
          <c:showVal val="0"/>
          <c:showCatName val="0"/>
          <c:showSerName val="0"/>
          <c:showPercent val="0"/>
          <c:showBubbleSize val="0"/>
        </c:dLbls>
        <c:gapWidth val="150"/>
        <c:axId val="93398912"/>
        <c:axId val="93400448"/>
      </c:barChart>
      <c:catAx>
        <c:axId val="93398912"/>
        <c:scaling>
          <c:orientation val="minMax"/>
        </c:scaling>
        <c:delete val="0"/>
        <c:axPos val="b"/>
        <c:numFmt formatCode="General" sourceLinked="0"/>
        <c:majorTickMark val="out"/>
        <c:minorTickMark val="none"/>
        <c:tickLblPos val="nextTo"/>
        <c:txPr>
          <a:bodyPr/>
          <a:lstStyle/>
          <a:p>
            <a:pPr>
              <a:defRPr sz="1600"/>
            </a:pPr>
            <a:endParaRPr lang="en-US"/>
          </a:p>
        </c:txPr>
        <c:crossAx val="93400448"/>
        <c:crosses val="autoZero"/>
        <c:auto val="1"/>
        <c:lblAlgn val="ctr"/>
        <c:lblOffset val="100"/>
        <c:noMultiLvlLbl val="0"/>
      </c:catAx>
      <c:valAx>
        <c:axId val="93400448"/>
        <c:scaling>
          <c:orientation val="minMax"/>
          <c:max val="6000"/>
        </c:scaling>
        <c:delete val="0"/>
        <c:axPos val="l"/>
        <c:majorGridlines/>
        <c:numFmt formatCode="General" sourceLinked="1"/>
        <c:majorTickMark val="out"/>
        <c:minorTickMark val="none"/>
        <c:tickLblPos val="nextTo"/>
        <c:txPr>
          <a:bodyPr/>
          <a:lstStyle/>
          <a:p>
            <a:pPr>
              <a:defRPr sz="1400"/>
            </a:pPr>
            <a:endParaRPr lang="en-US"/>
          </a:p>
        </c:txPr>
        <c:crossAx val="93398912"/>
        <c:crosses val="autoZero"/>
        <c:crossBetween val="between"/>
      </c:valAx>
    </c:plotArea>
    <c:legend>
      <c:legendPos val="t"/>
      <c:overlay val="0"/>
      <c:txPr>
        <a:bodyPr/>
        <a:lstStyle/>
        <a:p>
          <a:pPr>
            <a:defRPr sz="1800"/>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5139CB-DDB4-B7BC-8DE8-A3F8566C39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5" name="Rectangle 3">
            <a:extLst>
              <a:ext uri="{FF2B5EF4-FFF2-40B4-BE49-F238E27FC236}">
                <a16:creationId xmlns:a16="http://schemas.microsoft.com/office/drawing/2014/main" id="{8C85213A-721D-C698-F392-F82BD867A20D}"/>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116" charset="-128"/>
              </a:defRPr>
            </a:lvl1pPr>
          </a:lstStyle>
          <a:p>
            <a:pPr>
              <a:defRPr/>
            </a:pPr>
            <a:endParaRPr lang="en-US"/>
          </a:p>
        </p:txBody>
      </p:sp>
      <p:sp>
        <p:nvSpPr>
          <p:cNvPr id="35844" name="Rectangle 4">
            <a:extLst>
              <a:ext uri="{FF2B5EF4-FFF2-40B4-BE49-F238E27FC236}">
                <a16:creationId xmlns:a16="http://schemas.microsoft.com/office/drawing/2014/main" id="{94EDDA70-8536-35D1-0EEB-FEE6AB5023DF}"/>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A79BB02-C72F-8BE5-3C80-5143318CDB7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F3F7B77-C79E-224E-E4A0-E1DC6FBDEF2A}"/>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9" name="Rectangle 7">
            <a:extLst>
              <a:ext uri="{FF2B5EF4-FFF2-40B4-BE49-F238E27FC236}">
                <a16:creationId xmlns:a16="http://schemas.microsoft.com/office/drawing/2014/main" id="{F7D4071A-62B6-F1F0-CB85-355A69ECF7D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573B271E-28F6-4056-8EEE-DA9E93454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ABA096-7B53-CD05-21A4-4C8CAB278D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D3EAC-ACFC-4EBC-AA05-FFEF8181AD44}" type="slidenum">
              <a:rPr lang="en-US" altLang="en-US" sz="1300"/>
              <a:pPr/>
              <a:t>1</a:t>
            </a:fld>
            <a:endParaRPr lang="en-US" altLang="en-US" sz="1300"/>
          </a:p>
        </p:txBody>
      </p:sp>
      <p:sp>
        <p:nvSpPr>
          <p:cNvPr id="36867" name="Rectangle 2">
            <a:extLst>
              <a:ext uri="{FF2B5EF4-FFF2-40B4-BE49-F238E27FC236}">
                <a16:creationId xmlns:a16="http://schemas.microsoft.com/office/drawing/2014/main" id="{D852383F-1D1A-EF42-5A94-C26EE5A4BA1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8025B8F-60BD-6218-CF27-8B67378E8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00AE75C-7CCC-CC04-482B-00357FCA7D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E955D2-6F9C-32C5-5674-A2CB0D828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6A1F59-9027-046B-969A-59A27BD24B3C}"/>
              </a:ext>
            </a:extLst>
          </p:cNvPr>
          <p:cNvSpPr>
            <a:spLocks noGrp="1" noChangeArrowheads="1"/>
          </p:cNvSpPr>
          <p:nvPr>
            <p:ph type="sldNum" sz="quarter" idx="12"/>
          </p:nvPr>
        </p:nvSpPr>
        <p:spPr>
          <a:ln/>
        </p:spPr>
        <p:txBody>
          <a:bodyPr/>
          <a:lstStyle>
            <a:lvl1pPr>
              <a:defRPr/>
            </a:lvl1pPr>
          </a:lstStyle>
          <a:p>
            <a:fld id="{AB977099-FC17-4914-8055-65DCE8BC6D68}" type="slidenum">
              <a:rPr lang="en-US" altLang="en-US"/>
              <a:pPr/>
              <a:t>‹#›</a:t>
            </a:fld>
            <a:endParaRPr lang="en-US" altLang="en-US"/>
          </a:p>
        </p:txBody>
      </p:sp>
    </p:spTree>
    <p:extLst>
      <p:ext uri="{BB962C8B-B14F-4D97-AF65-F5344CB8AC3E}">
        <p14:creationId xmlns:p14="http://schemas.microsoft.com/office/powerpoint/2010/main" val="7806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1E0BB94-0D12-3949-F0D1-43EB845508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DB348-EBBA-DAF1-3EC0-A9FB90FCD5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AA94EA-7EEE-8DBB-A60E-0B792850C4F5}"/>
              </a:ext>
            </a:extLst>
          </p:cNvPr>
          <p:cNvSpPr>
            <a:spLocks noGrp="1" noChangeArrowheads="1"/>
          </p:cNvSpPr>
          <p:nvPr>
            <p:ph type="sldNum" sz="quarter" idx="12"/>
          </p:nvPr>
        </p:nvSpPr>
        <p:spPr>
          <a:ln/>
        </p:spPr>
        <p:txBody>
          <a:bodyPr/>
          <a:lstStyle>
            <a:lvl1pPr>
              <a:defRPr/>
            </a:lvl1pPr>
          </a:lstStyle>
          <a:p>
            <a:fld id="{07B35A79-813E-4C16-BDEB-A290D1CC033F}" type="slidenum">
              <a:rPr lang="en-US" altLang="en-US"/>
              <a:pPr/>
              <a:t>‹#›</a:t>
            </a:fld>
            <a:endParaRPr lang="en-US" altLang="en-US"/>
          </a:p>
        </p:txBody>
      </p:sp>
    </p:spTree>
    <p:extLst>
      <p:ext uri="{BB962C8B-B14F-4D97-AF65-F5344CB8AC3E}">
        <p14:creationId xmlns:p14="http://schemas.microsoft.com/office/powerpoint/2010/main" val="3711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C2FC865-7751-D881-4FD0-93034D82A6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FE74F-7C67-E730-6D17-D05E95F284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FB695B-1F3C-1C86-EEEC-5A7D1FE90614}"/>
              </a:ext>
            </a:extLst>
          </p:cNvPr>
          <p:cNvSpPr>
            <a:spLocks noGrp="1" noChangeArrowheads="1"/>
          </p:cNvSpPr>
          <p:nvPr>
            <p:ph type="sldNum" sz="quarter" idx="12"/>
          </p:nvPr>
        </p:nvSpPr>
        <p:spPr>
          <a:ln/>
        </p:spPr>
        <p:txBody>
          <a:bodyPr/>
          <a:lstStyle>
            <a:lvl1pPr>
              <a:defRPr/>
            </a:lvl1pPr>
          </a:lstStyle>
          <a:p>
            <a:fld id="{B68BB2EE-6925-4987-A5B3-64A482AB21DD}" type="slidenum">
              <a:rPr lang="en-US" altLang="en-US"/>
              <a:pPr/>
              <a:t>‹#›</a:t>
            </a:fld>
            <a:endParaRPr lang="en-US" altLang="en-US"/>
          </a:p>
        </p:txBody>
      </p:sp>
    </p:spTree>
    <p:extLst>
      <p:ext uri="{BB962C8B-B14F-4D97-AF65-F5344CB8AC3E}">
        <p14:creationId xmlns:p14="http://schemas.microsoft.com/office/powerpoint/2010/main" val="27506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5E7E969-AB17-BE06-FD7B-B7C50564C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FC1BF6-E397-4D43-A230-0DAC406EA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DDBA29-CA54-D9F2-6AB0-793FC04C231C}"/>
              </a:ext>
            </a:extLst>
          </p:cNvPr>
          <p:cNvSpPr>
            <a:spLocks noGrp="1" noChangeArrowheads="1"/>
          </p:cNvSpPr>
          <p:nvPr>
            <p:ph type="sldNum" sz="quarter" idx="12"/>
          </p:nvPr>
        </p:nvSpPr>
        <p:spPr>
          <a:ln/>
        </p:spPr>
        <p:txBody>
          <a:bodyPr/>
          <a:lstStyle>
            <a:lvl1pPr>
              <a:defRPr/>
            </a:lvl1pPr>
          </a:lstStyle>
          <a:p>
            <a:fld id="{D6D2875A-8DD9-4F3E-9F25-534BC9A8D8A1}" type="slidenum">
              <a:rPr lang="en-US" altLang="en-US"/>
              <a:pPr/>
              <a:t>‹#›</a:t>
            </a:fld>
            <a:endParaRPr lang="en-US" altLang="en-US"/>
          </a:p>
        </p:txBody>
      </p:sp>
    </p:spTree>
    <p:extLst>
      <p:ext uri="{BB962C8B-B14F-4D97-AF65-F5344CB8AC3E}">
        <p14:creationId xmlns:p14="http://schemas.microsoft.com/office/powerpoint/2010/main" val="23249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CE8889-FC07-3664-3010-EDB8858BB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0AF8FC-8BFB-2989-983A-B370C3D230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DF7E08-3D27-6B77-F601-36F988483B18}"/>
              </a:ext>
            </a:extLst>
          </p:cNvPr>
          <p:cNvSpPr>
            <a:spLocks noGrp="1" noChangeArrowheads="1"/>
          </p:cNvSpPr>
          <p:nvPr>
            <p:ph type="sldNum" sz="quarter" idx="12"/>
          </p:nvPr>
        </p:nvSpPr>
        <p:spPr>
          <a:ln/>
        </p:spPr>
        <p:txBody>
          <a:bodyPr/>
          <a:lstStyle>
            <a:lvl1pPr>
              <a:defRPr/>
            </a:lvl1pPr>
          </a:lstStyle>
          <a:p>
            <a:fld id="{636245E7-F7AE-4CEA-953F-C1D067B589B9}" type="slidenum">
              <a:rPr lang="en-US" altLang="en-US"/>
              <a:pPr/>
              <a:t>‹#›</a:t>
            </a:fld>
            <a:endParaRPr lang="en-US" altLang="en-US"/>
          </a:p>
        </p:txBody>
      </p:sp>
    </p:spTree>
    <p:extLst>
      <p:ext uri="{BB962C8B-B14F-4D97-AF65-F5344CB8AC3E}">
        <p14:creationId xmlns:p14="http://schemas.microsoft.com/office/powerpoint/2010/main" val="31638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37324A81-AB36-90C3-D04A-FD42A8162C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35E66DE-0888-9D78-2756-9D956145E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7BB3AF-CB84-400B-7B4F-F545C3F96EA0}"/>
              </a:ext>
            </a:extLst>
          </p:cNvPr>
          <p:cNvSpPr>
            <a:spLocks noGrp="1" noChangeArrowheads="1"/>
          </p:cNvSpPr>
          <p:nvPr>
            <p:ph type="sldNum" sz="quarter" idx="12"/>
          </p:nvPr>
        </p:nvSpPr>
        <p:spPr>
          <a:ln/>
        </p:spPr>
        <p:txBody>
          <a:bodyPr/>
          <a:lstStyle>
            <a:lvl1pPr>
              <a:defRPr/>
            </a:lvl1pPr>
          </a:lstStyle>
          <a:p>
            <a:fld id="{C11A0521-3258-4F4C-8056-D29A7B088080}" type="slidenum">
              <a:rPr lang="en-US" altLang="en-US"/>
              <a:pPr/>
              <a:t>‹#›</a:t>
            </a:fld>
            <a:endParaRPr lang="en-US" altLang="en-US"/>
          </a:p>
        </p:txBody>
      </p:sp>
    </p:spTree>
    <p:extLst>
      <p:ext uri="{BB962C8B-B14F-4D97-AF65-F5344CB8AC3E}">
        <p14:creationId xmlns:p14="http://schemas.microsoft.com/office/powerpoint/2010/main" val="14360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D400360-AED3-8AF1-FE17-9D6BE2132CD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67AB544-AC20-FCE8-31AF-6F238FBAF7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60B69-660A-CAFE-4603-5113E79ADDD7}"/>
              </a:ext>
            </a:extLst>
          </p:cNvPr>
          <p:cNvSpPr>
            <a:spLocks noGrp="1" noChangeArrowheads="1"/>
          </p:cNvSpPr>
          <p:nvPr>
            <p:ph type="sldNum" sz="quarter" idx="12"/>
          </p:nvPr>
        </p:nvSpPr>
        <p:spPr>
          <a:ln/>
        </p:spPr>
        <p:txBody>
          <a:bodyPr/>
          <a:lstStyle>
            <a:lvl1pPr>
              <a:defRPr/>
            </a:lvl1pPr>
          </a:lstStyle>
          <a:p>
            <a:fld id="{FC73B2AD-C717-42F4-9277-BB72C557FD56}" type="slidenum">
              <a:rPr lang="en-US" altLang="en-US"/>
              <a:pPr/>
              <a:t>‹#›</a:t>
            </a:fld>
            <a:endParaRPr lang="en-US" altLang="en-US"/>
          </a:p>
        </p:txBody>
      </p:sp>
    </p:spTree>
    <p:extLst>
      <p:ext uri="{BB962C8B-B14F-4D97-AF65-F5344CB8AC3E}">
        <p14:creationId xmlns:p14="http://schemas.microsoft.com/office/powerpoint/2010/main" val="28867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9F97A68B-ADC6-40EF-2C42-54C25B69B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D7A9896-4EAF-0BF2-09F3-DCA38289BB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FD036BC-DCD0-1459-35E6-BF7ACA5B6DFC}"/>
              </a:ext>
            </a:extLst>
          </p:cNvPr>
          <p:cNvSpPr>
            <a:spLocks noGrp="1" noChangeArrowheads="1"/>
          </p:cNvSpPr>
          <p:nvPr>
            <p:ph type="sldNum" sz="quarter" idx="12"/>
          </p:nvPr>
        </p:nvSpPr>
        <p:spPr>
          <a:ln/>
        </p:spPr>
        <p:txBody>
          <a:bodyPr/>
          <a:lstStyle>
            <a:lvl1pPr>
              <a:defRPr/>
            </a:lvl1pPr>
          </a:lstStyle>
          <a:p>
            <a:fld id="{E962FECF-5E8C-4609-B94B-56CAD50BC59E}" type="slidenum">
              <a:rPr lang="en-US" altLang="en-US"/>
              <a:pPr/>
              <a:t>‹#›</a:t>
            </a:fld>
            <a:endParaRPr lang="en-US" altLang="en-US"/>
          </a:p>
        </p:txBody>
      </p:sp>
    </p:spTree>
    <p:extLst>
      <p:ext uri="{BB962C8B-B14F-4D97-AF65-F5344CB8AC3E}">
        <p14:creationId xmlns:p14="http://schemas.microsoft.com/office/powerpoint/2010/main" val="34373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40267-63A1-7B86-6314-9BA1217046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C3BC81-ED2A-20F8-1AAF-1418BC297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E7B82A4-54AA-326D-F566-AA4FE9CFF17D}"/>
              </a:ext>
            </a:extLst>
          </p:cNvPr>
          <p:cNvSpPr>
            <a:spLocks noGrp="1" noChangeArrowheads="1"/>
          </p:cNvSpPr>
          <p:nvPr>
            <p:ph type="sldNum" sz="quarter" idx="12"/>
          </p:nvPr>
        </p:nvSpPr>
        <p:spPr>
          <a:ln/>
        </p:spPr>
        <p:txBody>
          <a:bodyPr/>
          <a:lstStyle>
            <a:lvl1pPr>
              <a:defRPr/>
            </a:lvl1pPr>
          </a:lstStyle>
          <a:p>
            <a:fld id="{D81A3888-D7CC-4BD4-B993-823E562F59D4}" type="slidenum">
              <a:rPr lang="en-US" altLang="en-US"/>
              <a:pPr/>
              <a:t>‹#›</a:t>
            </a:fld>
            <a:endParaRPr lang="en-US" altLang="en-US"/>
          </a:p>
        </p:txBody>
      </p:sp>
    </p:spTree>
    <p:extLst>
      <p:ext uri="{BB962C8B-B14F-4D97-AF65-F5344CB8AC3E}">
        <p14:creationId xmlns:p14="http://schemas.microsoft.com/office/powerpoint/2010/main" val="23066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738F7-9132-8430-EFDF-983BC1200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A760D7-6908-FACE-DA46-FB62CCCB1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DC6BC5-A3B3-8D8D-F5A0-D0209CF2F1A6}"/>
              </a:ext>
            </a:extLst>
          </p:cNvPr>
          <p:cNvSpPr>
            <a:spLocks noGrp="1" noChangeArrowheads="1"/>
          </p:cNvSpPr>
          <p:nvPr>
            <p:ph type="sldNum" sz="quarter" idx="12"/>
          </p:nvPr>
        </p:nvSpPr>
        <p:spPr>
          <a:ln/>
        </p:spPr>
        <p:txBody>
          <a:bodyPr/>
          <a:lstStyle>
            <a:lvl1pPr>
              <a:defRPr/>
            </a:lvl1pPr>
          </a:lstStyle>
          <a:p>
            <a:fld id="{34EF18BD-0A24-4BAD-9DA1-9CA10A2653CA}" type="slidenum">
              <a:rPr lang="en-US" altLang="en-US"/>
              <a:pPr/>
              <a:t>‹#›</a:t>
            </a:fld>
            <a:endParaRPr lang="en-US" altLang="en-US"/>
          </a:p>
        </p:txBody>
      </p:sp>
    </p:spTree>
    <p:extLst>
      <p:ext uri="{BB962C8B-B14F-4D97-AF65-F5344CB8AC3E}">
        <p14:creationId xmlns:p14="http://schemas.microsoft.com/office/powerpoint/2010/main" val="26946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DA7B34-4D53-2095-7E2E-B0EF13604A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2F415-9A98-2626-7F06-B08BAEBFC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392C3D-7691-F90A-771D-C2B58E8BDCA6}"/>
              </a:ext>
            </a:extLst>
          </p:cNvPr>
          <p:cNvSpPr>
            <a:spLocks noGrp="1" noChangeArrowheads="1"/>
          </p:cNvSpPr>
          <p:nvPr>
            <p:ph type="sldNum" sz="quarter" idx="12"/>
          </p:nvPr>
        </p:nvSpPr>
        <p:spPr>
          <a:ln/>
        </p:spPr>
        <p:txBody>
          <a:bodyPr/>
          <a:lstStyle>
            <a:lvl1pPr>
              <a:defRPr/>
            </a:lvl1pPr>
          </a:lstStyle>
          <a:p>
            <a:fld id="{7D44D282-3CCA-4330-BCD8-FA6A528CBDB8}" type="slidenum">
              <a:rPr lang="en-US" altLang="en-US"/>
              <a:pPr/>
              <a:t>‹#›</a:t>
            </a:fld>
            <a:endParaRPr lang="en-US" altLang="en-US"/>
          </a:p>
        </p:txBody>
      </p:sp>
    </p:spTree>
    <p:extLst>
      <p:ext uri="{BB962C8B-B14F-4D97-AF65-F5344CB8AC3E}">
        <p14:creationId xmlns:p14="http://schemas.microsoft.com/office/powerpoint/2010/main" val="1609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CA14F8-C5F7-52D4-9C0F-583E4BE4602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036154-BE9A-15C2-C20B-58C69DBE726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2441803-CEDE-9ABF-B440-B1F12B71C0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defRPr>
            </a:lvl1pPr>
          </a:lstStyle>
          <a:p>
            <a:pPr>
              <a:defRPr/>
            </a:pPr>
            <a:endParaRPr lang="en-US"/>
          </a:p>
        </p:txBody>
      </p:sp>
      <p:sp>
        <p:nvSpPr>
          <p:cNvPr id="1029" name="Rectangle 5">
            <a:extLst>
              <a:ext uri="{FF2B5EF4-FFF2-40B4-BE49-F238E27FC236}">
                <a16:creationId xmlns:a16="http://schemas.microsoft.com/office/drawing/2014/main" id="{FE0D1B5E-A088-6B79-8F5C-B836837DDD0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defRPr>
            </a:lvl1pPr>
          </a:lstStyle>
          <a:p>
            <a:pPr>
              <a:defRPr/>
            </a:pPr>
            <a:endParaRPr lang="en-US"/>
          </a:p>
        </p:txBody>
      </p:sp>
      <p:sp>
        <p:nvSpPr>
          <p:cNvPr id="1030" name="Rectangle 6">
            <a:extLst>
              <a:ext uri="{FF2B5EF4-FFF2-40B4-BE49-F238E27FC236}">
                <a16:creationId xmlns:a16="http://schemas.microsoft.com/office/drawing/2014/main" id="{202184E6-FBFF-440B-8C9F-F37BFD0A15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51C9460-CAE4-4A4A-8DBA-C0A70E709A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Whoosh">
            <a:extLst>
              <a:ext uri="{FF2B5EF4-FFF2-40B4-BE49-F238E27FC236}">
                <a16:creationId xmlns:a16="http://schemas.microsoft.com/office/drawing/2014/main" id="{0E8E9175-C693-69F4-816A-A5DE29AA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F727F56-8396-2914-7123-E4E335F19931}"/>
              </a:ext>
            </a:extLst>
          </p:cNvPr>
          <p:cNvSpPr>
            <a:spLocks noGrp="1" noChangeArrowheads="1"/>
          </p:cNvSpPr>
          <p:nvPr>
            <p:ph type="ctrTitle"/>
          </p:nvPr>
        </p:nvSpPr>
        <p:spPr>
          <a:xfrm>
            <a:off x="467544" y="2276475"/>
            <a:ext cx="8280920" cy="1143000"/>
          </a:xfrm>
        </p:spPr>
        <p:txBody>
          <a:bodyPr/>
          <a:lstStyle/>
          <a:p>
            <a:pPr algn="l" eaLnBrk="1" hangingPunct="1"/>
            <a:r>
              <a:rPr lang="en-US" altLang="en-US" sz="4000" b="1"/>
              <a:t>DE15 Report Presentation</a:t>
            </a:r>
            <a:br>
              <a:rPr lang="en-US" altLang="en-US" sz="4000" b="1"/>
            </a:br>
            <a:endParaRPr lang="en-US" altLang="en-US" sz="3200" b="1" dirty="0"/>
          </a:p>
        </p:txBody>
      </p:sp>
      <p:sp>
        <p:nvSpPr>
          <p:cNvPr id="2" name="Rectangle 3">
            <a:extLst>
              <a:ext uri="{FF2B5EF4-FFF2-40B4-BE49-F238E27FC236}">
                <a16:creationId xmlns:a16="http://schemas.microsoft.com/office/drawing/2014/main" id="{DB44931B-3EC6-3FC0-5CA2-52A15005E3F8}"/>
              </a:ext>
            </a:extLst>
          </p:cNvPr>
          <p:cNvSpPr>
            <a:spLocks noGrp="1" noChangeArrowheads="1"/>
          </p:cNvSpPr>
          <p:nvPr>
            <p:ph type="subTitle" idx="1"/>
          </p:nvPr>
        </p:nvSpPr>
        <p:spPr>
          <a:xfrm>
            <a:off x="1835150" y="4292600"/>
            <a:ext cx="6400800" cy="1439863"/>
          </a:xfrm>
        </p:spPr>
        <p:txBody>
          <a:bodyPr/>
          <a:lstStyle/>
          <a:p>
            <a:pPr algn="r" eaLnBrk="1" hangingPunct="1">
              <a:defRPr/>
            </a:pPr>
            <a:r>
              <a:rPr lang="en-US" sz="2400" b="1">
                <a:solidFill>
                  <a:schemeClr val="tx1">
                    <a:lumMod val="65000"/>
                    <a:lumOff val="35000"/>
                  </a:schemeClr>
                </a:solidFill>
              </a:rPr>
              <a:t>George</a:t>
            </a:r>
          </a:p>
          <a:p>
            <a:pPr algn="r" eaLnBrk="1" hangingPunct="1">
              <a:defRPr/>
            </a:pPr>
            <a:r>
              <a:rPr lang="en-US" sz="2400" b="1">
                <a:solidFill>
                  <a:schemeClr val="tx1">
                    <a:lumMod val="65000"/>
                    <a:lumOff val="35000"/>
                  </a:schemeClr>
                </a:solidFill>
              </a:rPr>
              <a:t>Kate</a:t>
            </a:r>
          </a:p>
          <a:p>
            <a:pPr algn="r" eaLnBrk="1" hangingPunct="1">
              <a:defRPr/>
            </a:pPr>
            <a:r>
              <a:rPr lang="en-US" sz="2400" b="1">
                <a:solidFill>
                  <a:schemeClr val="tx1">
                    <a:lumMod val="65000"/>
                    <a:lumOff val="35000"/>
                  </a:schemeClr>
                </a:solidFill>
              </a:rPr>
              <a:t>Joao</a:t>
            </a:r>
          </a:p>
          <a:p>
            <a:pPr algn="r" eaLnBrk="1" hangingPunct="1">
              <a:defRPr/>
            </a:pPr>
            <a:r>
              <a:rPr lang="en-US" sz="2400" b="1">
                <a:solidFill>
                  <a:schemeClr val="tx1">
                    <a:lumMod val="65000"/>
                    <a:lumOff val="35000"/>
                  </a:schemeClr>
                </a:solidFill>
              </a:rPr>
              <a:t>Ross</a:t>
            </a:r>
          </a:p>
          <a:p>
            <a:pPr algn="r" eaLnBrk="1" hangingPunct="1">
              <a:defRPr/>
            </a:pPr>
            <a:r>
              <a:rPr lang="en-US" sz="2400" b="1">
                <a:solidFill>
                  <a:schemeClr val="tx1">
                    <a:lumMod val="65000"/>
                    <a:lumOff val="35000"/>
                  </a:schemeClr>
                </a:solidFill>
              </a:rPr>
              <a:t>Chris</a:t>
            </a:r>
            <a:endParaRPr lang="en-US" sz="2400" b="1" dirty="0">
              <a:solidFill>
                <a:schemeClr val="tx1">
                  <a:lumMod val="65000"/>
                  <a:lumOff val="35000"/>
                </a:schemeClr>
              </a:solidFill>
            </a:endParaRPr>
          </a:p>
        </p:txBody>
      </p:sp>
      <p:pic>
        <p:nvPicPr>
          <p:cNvPr id="2053" name="Picture 4" descr="NHSGG&amp;C*SPOT">
            <a:extLst>
              <a:ext uri="{FF2B5EF4-FFF2-40B4-BE49-F238E27FC236}">
                <a16:creationId xmlns:a16="http://schemas.microsoft.com/office/drawing/2014/main" id="{E4C066C0-6691-A4B8-D621-F1B937D3F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829"/>
          <a:stretch/>
        </p:blipFill>
        <p:spPr bwMode="auto">
          <a:xfrm>
            <a:off x="6744637" y="211138"/>
            <a:ext cx="2170763" cy="98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picture containing decorated, close&#10;&#10;Description automatically generated">
            <a:extLst>
              <a:ext uri="{FF2B5EF4-FFF2-40B4-BE49-F238E27FC236}">
                <a16:creationId xmlns:a16="http://schemas.microsoft.com/office/drawing/2014/main" id="{99AF47F3-908A-B046-CD8D-E115B8121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50" y="3284984"/>
            <a:ext cx="5596114" cy="3147814"/>
          </a:xfrm>
          <a:prstGeom prst="rect">
            <a:avLst/>
          </a:prstGeom>
        </p:spPr>
      </p:pic>
      <p:pic>
        <p:nvPicPr>
          <p:cNvPr id="6" name="Picture 5" descr="A doctor with a stethoscope around her neck&#10;&#10;Description automatically generated with medium confidence">
            <a:extLst>
              <a:ext uri="{FF2B5EF4-FFF2-40B4-BE49-F238E27FC236}">
                <a16:creationId xmlns:a16="http://schemas.microsoft.com/office/drawing/2014/main" id="{B542C7C6-B636-D6E3-7253-1CB59645E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234912"/>
            <a:ext cx="3419873" cy="19236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Whoosh">
            <a:extLst>
              <a:ext uri="{FF2B5EF4-FFF2-40B4-BE49-F238E27FC236}">
                <a16:creationId xmlns:a16="http://schemas.microsoft.com/office/drawing/2014/main" id="{D426872C-4429-862B-F06E-64EBCDE0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7D1FC264-AA21-9D78-DA44-78D269C937FA}"/>
              </a:ext>
            </a:extLst>
          </p:cNvPr>
          <p:cNvSpPr>
            <a:spLocks noGrp="1"/>
          </p:cNvSpPr>
          <p:nvPr>
            <p:ph type="title"/>
          </p:nvPr>
        </p:nvSpPr>
        <p:spPr>
          <a:xfrm>
            <a:off x="-19873" y="-243408"/>
            <a:ext cx="7772400" cy="1143000"/>
          </a:xfrm>
        </p:spPr>
        <p:txBody>
          <a:bodyPr/>
          <a:lstStyle/>
          <a:p>
            <a:pPr algn="l" eaLnBrk="1" hangingPunct="1"/>
            <a:r>
              <a:rPr lang="en-GB" altLang="en-US" b="1" dirty="0"/>
              <a:t>Impact of Winter</a:t>
            </a:r>
          </a:p>
        </p:txBody>
      </p:sp>
      <p:pic>
        <p:nvPicPr>
          <p:cNvPr id="4" name="Picture 3">
            <a:extLst>
              <a:ext uri="{FF2B5EF4-FFF2-40B4-BE49-F238E27FC236}">
                <a16:creationId xmlns:a16="http://schemas.microsoft.com/office/drawing/2014/main" id="{396096F6-7133-62B9-EDC2-DECF7DF155BA}"/>
              </a:ext>
            </a:extLst>
          </p:cNvPr>
          <p:cNvPicPr>
            <a:picLocks noChangeAspect="1"/>
          </p:cNvPicPr>
          <p:nvPr/>
        </p:nvPicPr>
        <p:blipFill>
          <a:blip r:embed="rId3"/>
          <a:stretch>
            <a:fillRect/>
          </a:stretch>
        </p:blipFill>
        <p:spPr>
          <a:xfrm>
            <a:off x="35496" y="836712"/>
            <a:ext cx="5173334" cy="3177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hoosh">
            <a:extLst>
              <a:ext uri="{FF2B5EF4-FFF2-40B4-BE49-F238E27FC236}">
                <a16:creationId xmlns:a16="http://schemas.microsoft.com/office/drawing/2014/main" id="{D0ACA285-350D-1EE1-67B2-A65CA1A6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a:extLst>
              <a:ext uri="{FF2B5EF4-FFF2-40B4-BE49-F238E27FC236}">
                <a16:creationId xmlns:a16="http://schemas.microsoft.com/office/drawing/2014/main" id="{9DA92B1A-4FB5-598B-6CC9-15B802F18B4E}"/>
              </a:ext>
            </a:extLst>
          </p:cNvPr>
          <p:cNvSpPr>
            <a:spLocks noGrp="1"/>
          </p:cNvSpPr>
          <p:nvPr>
            <p:ph type="title"/>
          </p:nvPr>
        </p:nvSpPr>
        <p:spPr>
          <a:xfrm>
            <a:off x="0" y="-171451"/>
            <a:ext cx="7772400" cy="1008063"/>
          </a:xfrm>
        </p:spPr>
        <p:txBody>
          <a:bodyPr/>
          <a:lstStyle/>
          <a:p>
            <a:pPr algn="l" eaLnBrk="1" hangingPunct="1"/>
            <a:r>
              <a:rPr lang="en-GB" altLang="en-US" b="1" dirty="0"/>
              <a:t>Conclusion</a:t>
            </a:r>
          </a:p>
        </p:txBody>
      </p:sp>
      <p:sp>
        <p:nvSpPr>
          <p:cNvPr id="8196" name="Content Placeholder 2">
            <a:extLst>
              <a:ext uri="{FF2B5EF4-FFF2-40B4-BE49-F238E27FC236}">
                <a16:creationId xmlns:a16="http://schemas.microsoft.com/office/drawing/2014/main" id="{7996BF65-080D-3C12-BCD7-5948A613E4D8}"/>
              </a:ext>
            </a:extLst>
          </p:cNvPr>
          <p:cNvSpPr>
            <a:spLocks noGrp="1"/>
          </p:cNvSpPr>
          <p:nvPr>
            <p:ph idx="1"/>
          </p:nvPr>
        </p:nvSpPr>
        <p:spPr>
          <a:xfrm>
            <a:off x="684213" y="1989138"/>
            <a:ext cx="7772400" cy="4032250"/>
          </a:xfrm>
        </p:spPr>
        <p:txBody>
          <a:bodyPr/>
          <a:lstStyle/>
          <a:p>
            <a:pPr eaLnBrk="1" hangingPunct="1"/>
            <a:r>
              <a:rPr lang="en-GB" altLang="en-US"/>
              <a:t>We are proposing that this 5% of the overall patients return home after their treatment each day as the other 95% of patients do, returning to the CIC for further treatment or assessment  the next day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Whoosh">
            <a:extLst>
              <a:ext uri="{FF2B5EF4-FFF2-40B4-BE49-F238E27FC236}">
                <a16:creationId xmlns:a16="http://schemas.microsoft.com/office/drawing/2014/main" id="{8F7EC44D-EEFA-5B33-A9E8-26A81D8F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D40F6C77-702E-23BC-2811-BCA07CB52024}"/>
              </a:ext>
            </a:extLst>
          </p:cNvPr>
          <p:cNvSpPr>
            <a:spLocks noGrp="1"/>
          </p:cNvSpPr>
          <p:nvPr>
            <p:ph type="title"/>
          </p:nvPr>
        </p:nvSpPr>
        <p:spPr>
          <a:xfrm>
            <a:off x="-33958" y="-243408"/>
            <a:ext cx="8134350" cy="1143000"/>
          </a:xfrm>
        </p:spPr>
        <p:txBody>
          <a:bodyPr/>
          <a:lstStyle/>
          <a:p>
            <a:pPr algn="l"/>
            <a:r>
              <a:rPr lang="en-GB" altLang="en-US" sz="4000" b="1" dirty="0"/>
              <a:t>Shiny Dashboard</a:t>
            </a:r>
          </a:p>
        </p:txBody>
      </p:sp>
      <p:sp>
        <p:nvSpPr>
          <p:cNvPr id="2" name="Content Placeholder 1">
            <a:extLst>
              <a:ext uri="{FF2B5EF4-FFF2-40B4-BE49-F238E27FC236}">
                <a16:creationId xmlns:a16="http://schemas.microsoft.com/office/drawing/2014/main" id="{C40039FB-6060-B9A4-20C5-3A610FF473DB}"/>
              </a:ext>
            </a:extLst>
          </p:cNvPr>
          <p:cNvSpPr>
            <a:spLocks noGrp="1"/>
          </p:cNvSpPr>
          <p:nvPr>
            <p:ph idx="1"/>
          </p:nvPr>
        </p:nvSpPr>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Whoosh">
            <a:extLst>
              <a:ext uri="{FF2B5EF4-FFF2-40B4-BE49-F238E27FC236}">
                <a16:creationId xmlns:a16="http://schemas.microsoft.com/office/drawing/2014/main" id="{784AE2C0-4E21-CFAE-B97E-414A11C96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00984022-130B-6126-A817-1F0229D24D7F}"/>
              </a:ext>
            </a:extLst>
          </p:cNvPr>
          <p:cNvSpPr>
            <a:spLocks noGrp="1"/>
          </p:cNvSpPr>
          <p:nvPr>
            <p:ph type="title"/>
          </p:nvPr>
        </p:nvSpPr>
        <p:spPr>
          <a:xfrm>
            <a:off x="684213" y="0"/>
            <a:ext cx="7772400" cy="1296988"/>
          </a:xfrm>
        </p:spPr>
        <p:txBody>
          <a:bodyPr/>
          <a:lstStyle/>
          <a:p>
            <a:pPr algn="l"/>
            <a:r>
              <a:rPr lang="en-GB" altLang="en-US" sz="3600" b="1"/>
              <a:t>Current Range of Services</a:t>
            </a:r>
            <a:br>
              <a:rPr lang="en-GB" altLang="en-US" sz="3600" b="1"/>
            </a:br>
            <a:r>
              <a:rPr lang="en-GB" altLang="en-US" sz="2400" b="1"/>
              <a:t>5 Consecutive Day Programme</a:t>
            </a:r>
            <a:endParaRPr lang="en-GB" altLang="en-US" sz="3600" b="1"/>
          </a:p>
        </p:txBody>
      </p:sp>
      <p:graphicFrame>
        <p:nvGraphicFramePr>
          <p:cNvPr id="6" name="Content Placeholder 5">
            <a:extLst>
              <a:ext uri="{FF2B5EF4-FFF2-40B4-BE49-F238E27FC236}">
                <a16:creationId xmlns:a16="http://schemas.microsoft.com/office/drawing/2014/main" id="{90F70C99-74A1-88CD-11A4-0ACAD9F7E377}"/>
              </a:ext>
            </a:extLst>
          </p:cNvPr>
          <p:cNvGraphicFramePr>
            <a:graphicFrameLocks/>
          </p:cNvGraphicFramePr>
          <p:nvPr/>
        </p:nvGraphicFramePr>
        <p:xfrm>
          <a:off x="827088" y="1341438"/>
          <a:ext cx="7488237" cy="4608512"/>
        </p:xfrm>
        <a:graphic>
          <a:graphicData uri="http://schemas.openxmlformats.org/drawingml/2006/table">
            <a:tbl>
              <a:tblPr/>
              <a:tblGrid>
                <a:gridCol w="1395374">
                  <a:extLst>
                    <a:ext uri="{9D8B030D-6E8A-4147-A177-3AD203B41FA5}">
                      <a16:colId xmlns:a16="http://schemas.microsoft.com/office/drawing/2014/main" val="20000"/>
                    </a:ext>
                  </a:extLst>
                </a:gridCol>
                <a:gridCol w="880969">
                  <a:extLst>
                    <a:ext uri="{9D8B030D-6E8A-4147-A177-3AD203B41FA5}">
                      <a16:colId xmlns:a16="http://schemas.microsoft.com/office/drawing/2014/main" val="20001"/>
                    </a:ext>
                  </a:extLst>
                </a:gridCol>
                <a:gridCol w="5211894">
                  <a:extLst>
                    <a:ext uri="{9D8B030D-6E8A-4147-A177-3AD203B41FA5}">
                      <a16:colId xmlns:a16="http://schemas.microsoft.com/office/drawing/2014/main" val="20002"/>
                    </a:ext>
                  </a:extLst>
                </a:gridCol>
              </a:tblGrid>
              <a:tr h="329179">
                <a:tc>
                  <a:txBody>
                    <a:bodyPr/>
                    <a:lstStyle/>
                    <a:p>
                      <a:pPr algn="l" fontAlgn="ctr"/>
                      <a:r>
                        <a:rPr lang="en-GB" sz="1400" b="0" i="0" u="none" strike="noStrike" dirty="0">
                          <a:solidFill>
                            <a:schemeClr val="tx1"/>
                          </a:solidFill>
                          <a:effectLst/>
                          <a:latin typeface="Arial"/>
                        </a:rPr>
                        <a:t>Monday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179">
                <a:tc rowSpan="4">
                  <a:txBody>
                    <a:bodyPr/>
                    <a:lstStyle/>
                    <a:p>
                      <a:pPr algn="l" fontAlgn="ctr"/>
                      <a:r>
                        <a:rPr lang="en-GB" sz="1400" b="0" i="0" u="none" strike="noStrike" dirty="0">
                          <a:solidFill>
                            <a:schemeClr val="tx1"/>
                          </a:solidFill>
                          <a:effectLst/>
                          <a:latin typeface="Arial"/>
                        </a:rPr>
                        <a:t>Tuesday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Mindful Movement</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Spiral of Chronic Health Issues</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1500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Sleep Hygiene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179">
                <a:tc rowSpan="4">
                  <a:txBody>
                    <a:bodyPr/>
                    <a:lstStyle/>
                    <a:p>
                      <a:pPr algn="l" fontAlgn="ctr"/>
                      <a:r>
                        <a:rPr lang="en-GB" sz="1400" b="0" i="0" u="none" strike="noStrike" dirty="0">
                          <a:solidFill>
                            <a:schemeClr val="tx1"/>
                          </a:solidFill>
                          <a:effectLst/>
                          <a:latin typeface="Arial"/>
                        </a:rPr>
                        <a:t>Wednesday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Stress Talk</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1600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Nutrition</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9179">
                <a:tc rowSpan="4">
                  <a:txBody>
                    <a:bodyPr/>
                    <a:lstStyle/>
                    <a:p>
                      <a:pPr algn="l" fontAlgn="ctr"/>
                      <a:r>
                        <a:rPr lang="en-GB" sz="1400" b="0" i="0" u="none" strike="noStrike" dirty="0">
                          <a:solidFill>
                            <a:schemeClr val="tx1"/>
                          </a:solidFill>
                          <a:effectLst/>
                          <a:latin typeface="Arial"/>
                        </a:rPr>
                        <a:t>Thursday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Introduction to Exercise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1515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Art Therapy</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b="0" i="0" u="none" strike="noStrike" dirty="0">
                          <a:solidFill>
                            <a:schemeClr val="tx1"/>
                          </a:solidFill>
                          <a:effectLst/>
                          <a:latin typeface="Arial"/>
                        </a:rPr>
                        <a:t>23.5 Hour Day Video, Moving Forward </a:t>
                      </a:r>
                      <a:r>
                        <a:rPr lang="en-GB" sz="1400" b="0" i="0" u="none" strike="noStrike" dirty="0">
                          <a:solidFill>
                            <a:schemeClr val="tx1"/>
                          </a:solidFill>
                          <a:effectLst/>
                          <a:latin typeface="+mn-lt"/>
                        </a:rPr>
                        <a:t>/</a:t>
                      </a:r>
                      <a:r>
                        <a:rPr lang="en-GB" sz="1400" b="0" i="0" u="none" strike="noStrike" dirty="0" err="1">
                          <a:solidFill>
                            <a:schemeClr val="tx1"/>
                          </a:solidFill>
                          <a:effectLst/>
                          <a:latin typeface="+mn-lt"/>
                        </a:rPr>
                        <a:t>Heartmath</a:t>
                      </a:r>
                      <a:r>
                        <a:rPr lang="en-GB" sz="1400" b="0" i="0" u="none" strike="noStrike" dirty="0">
                          <a:solidFill>
                            <a:schemeClr val="tx1"/>
                          </a:solidFill>
                          <a:effectLst/>
                          <a:latin typeface="+mn-lt"/>
                        </a:rPr>
                        <a:t> </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lgn="l" fontAlgn="ctr"/>
                      <a:r>
                        <a:rPr lang="en-GB" sz="1400" b="0" i="0" u="none" strike="noStrike" dirty="0">
                          <a:solidFill>
                            <a:schemeClr val="tx1"/>
                          </a:solidFill>
                          <a:effectLst/>
                          <a:latin typeface="Arial"/>
                        </a:rPr>
                        <a:t>Friday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5417" name="Content Placeholder 2">
            <a:extLst>
              <a:ext uri="{FF2B5EF4-FFF2-40B4-BE49-F238E27FC236}">
                <a16:creationId xmlns:a16="http://schemas.microsoft.com/office/drawing/2014/main" id="{8BF0E3A4-3D47-C8B3-08D5-3F560DE87066}"/>
              </a:ext>
            </a:extLst>
          </p:cNvPr>
          <p:cNvSpPr>
            <a:spLocks noGrp="1"/>
          </p:cNvSpPr>
          <p:nvPr>
            <p:ph idx="1"/>
          </p:nvPr>
        </p:nvSpPr>
        <p:spPr>
          <a:xfrm>
            <a:off x="755650" y="6092825"/>
            <a:ext cx="8064500" cy="765175"/>
          </a:xfrm>
        </p:spPr>
        <p:txBody>
          <a:bodyPr/>
          <a:lstStyle/>
          <a:p>
            <a:pPr>
              <a:buFontTx/>
              <a:buNone/>
            </a:pPr>
            <a:r>
              <a:rPr lang="en-GB" altLang="en-US" sz="2400"/>
              <a:t>All of these services are available on an outpatient basis</a:t>
            </a:r>
          </a:p>
          <a:p>
            <a:pPr>
              <a:buFontTx/>
              <a:buNone/>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Whoosh">
            <a:extLst>
              <a:ext uri="{FF2B5EF4-FFF2-40B4-BE49-F238E27FC236}">
                <a16:creationId xmlns:a16="http://schemas.microsoft.com/office/drawing/2014/main" id="{FD872A42-CBF5-F584-5D7E-77CDDD3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63BED159-A85A-EE54-F72C-FDA1A74F38C9}"/>
              </a:ext>
            </a:extLst>
          </p:cNvPr>
          <p:cNvSpPr>
            <a:spLocks noGrp="1"/>
          </p:cNvSpPr>
          <p:nvPr>
            <p:ph type="ctrTitle"/>
          </p:nvPr>
        </p:nvSpPr>
        <p:spPr>
          <a:xfrm>
            <a:off x="685800" y="2130425"/>
            <a:ext cx="7772400" cy="1874838"/>
          </a:xfrm>
        </p:spPr>
        <p:txBody>
          <a:bodyPr/>
          <a:lstStyle/>
          <a:p>
            <a:pPr eaLnBrk="1" hangingPunct="1"/>
            <a:r>
              <a:rPr lang="en-GB" altLang="en-US" b="1"/>
              <a:t>How many patients currently access overnight accommodation?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Whoosh">
            <a:extLst>
              <a:ext uri="{FF2B5EF4-FFF2-40B4-BE49-F238E27FC236}">
                <a16:creationId xmlns:a16="http://schemas.microsoft.com/office/drawing/2014/main" id="{E0D79B26-CEFD-FAAA-E0A6-4A0101A3F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2952D9EC-A53A-4C98-3150-FDB267FD5DC6}"/>
              </a:ext>
            </a:extLst>
          </p:cNvPr>
          <p:cNvSpPr>
            <a:spLocks noGrp="1"/>
          </p:cNvSpPr>
          <p:nvPr>
            <p:ph type="title"/>
          </p:nvPr>
        </p:nvSpPr>
        <p:spPr>
          <a:xfrm>
            <a:off x="755650" y="620713"/>
            <a:ext cx="7772400" cy="1143000"/>
          </a:xfrm>
        </p:spPr>
        <p:txBody>
          <a:bodyPr/>
          <a:lstStyle/>
          <a:p>
            <a:pPr algn="l" eaLnBrk="1" hangingPunct="1"/>
            <a:r>
              <a:rPr lang="en-GB" altLang="en-US" b="1"/>
              <a:t>Multiple Consecutive Day Programme Activity</a:t>
            </a:r>
          </a:p>
        </p:txBody>
      </p:sp>
      <p:sp>
        <p:nvSpPr>
          <p:cNvPr id="17412" name="Content Placeholder 2">
            <a:extLst>
              <a:ext uri="{FF2B5EF4-FFF2-40B4-BE49-F238E27FC236}">
                <a16:creationId xmlns:a16="http://schemas.microsoft.com/office/drawing/2014/main" id="{EFAAEFAA-2C37-E607-B3D6-807926EFB44A}"/>
              </a:ext>
            </a:extLst>
          </p:cNvPr>
          <p:cNvSpPr>
            <a:spLocks noGrp="1"/>
          </p:cNvSpPr>
          <p:nvPr>
            <p:ph idx="1"/>
          </p:nvPr>
        </p:nvSpPr>
        <p:spPr>
          <a:xfrm>
            <a:off x="755650" y="2060575"/>
            <a:ext cx="7772400" cy="4114800"/>
          </a:xfrm>
        </p:spPr>
        <p:txBody>
          <a:bodyPr/>
          <a:lstStyle/>
          <a:p>
            <a:pPr eaLnBrk="1" hangingPunct="1">
              <a:spcAft>
                <a:spcPts val="1800"/>
              </a:spcAft>
            </a:pPr>
            <a:r>
              <a:rPr lang="en-GB" altLang="en-US"/>
              <a:t>260 patients had 332 stays</a:t>
            </a:r>
          </a:p>
          <a:p>
            <a:pPr eaLnBrk="1" hangingPunct="1">
              <a:spcAft>
                <a:spcPts val="1800"/>
              </a:spcAft>
            </a:pPr>
            <a:r>
              <a:rPr lang="en-GB" altLang="en-US"/>
              <a:t>181 patients (224 stays) were from NHS Greater Glasgow &amp; Clyde patients</a:t>
            </a:r>
          </a:p>
          <a:p>
            <a:pPr eaLnBrk="1" hangingPunct="1">
              <a:spcAft>
                <a:spcPts val="1800"/>
              </a:spcAft>
            </a:pPr>
            <a:r>
              <a:rPr lang="en-GB" altLang="en-US"/>
              <a:t>NHS Highland, Lothian and Lanarkshire have already restricted access to services, and new referrals are expected to reduce further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E4A78-558B-5619-1E6A-82F12CFDE138}"/>
              </a:ext>
            </a:extLst>
          </p:cNvPr>
          <p:cNvSpPr>
            <a:spLocks noGrp="1"/>
          </p:cNvSpPr>
          <p:nvPr>
            <p:ph type="title"/>
          </p:nvPr>
        </p:nvSpPr>
        <p:spPr>
          <a:xfrm>
            <a:off x="684213" y="620713"/>
            <a:ext cx="7772400" cy="1143000"/>
          </a:xfrm>
        </p:spPr>
        <p:txBody>
          <a:bodyPr/>
          <a:lstStyle/>
          <a:p>
            <a:pPr algn="l" eaLnBrk="1" hangingPunct="1"/>
            <a:r>
              <a:rPr lang="en-GB" altLang="en-US" b="1"/>
              <a:t>Overnight Stay Programme  </a:t>
            </a:r>
            <a:br>
              <a:rPr lang="en-GB" altLang="en-US" b="1"/>
            </a:br>
            <a:r>
              <a:rPr lang="en-GB" altLang="en-US" b="1"/>
              <a:t>Activity in 2015/16</a:t>
            </a:r>
          </a:p>
        </p:txBody>
      </p:sp>
      <p:graphicFrame>
        <p:nvGraphicFramePr>
          <p:cNvPr id="4" name="Content Placeholder 3">
            <a:extLst>
              <a:ext uri="{FF2B5EF4-FFF2-40B4-BE49-F238E27FC236}">
                <a16:creationId xmlns:a16="http://schemas.microsoft.com/office/drawing/2014/main" id="{29C95EAD-4F32-C9B6-E97A-E8534E9DA72D}"/>
              </a:ext>
            </a:extLst>
          </p:cNvPr>
          <p:cNvGraphicFramePr>
            <a:graphicFrameLocks noGrp="1"/>
          </p:cNvGraphicFramePr>
          <p:nvPr>
            <p:ph idx="1"/>
          </p:nvPr>
        </p:nvGraphicFramePr>
        <p:xfrm>
          <a:off x="755650" y="2349500"/>
          <a:ext cx="7485063" cy="4054475"/>
        </p:xfrm>
        <a:graphic>
          <a:graphicData uri="http://schemas.openxmlformats.org/drawingml/2006/table">
            <a:tbl>
              <a:tblPr firstRow="1" bandRow="1">
                <a:tableStyleId>{16D9F66E-5EB9-4882-86FB-DCBF35E3C3E4}</a:tableStyleId>
              </a:tblPr>
              <a:tblGrid>
                <a:gridCol w="2662311">
                  <a:extLst>
                    <a:ext uri="{9D8B030D-6E8A-4147-A177-3AD203B41FA5}">
                      <a16:colId xmlns:a16="http://schemas.microsoft.com/office/drawing/2014/main" val="20000"/>
                    </a:ext>
                  </a:extLst>
                </a:gridCol>
                <a:gridCol w="1440294">
                  <a:extLst>
                    <a:ext uri="{9D8B030D-6E8A-4147-A177-3AD203B41FA5}">
                      <a16:colId xmlns:a16="http://schemas.microsoft.com/office/drawing/2014/main" val="20001"/>
                    </a:ext>
                  </a:extLst>
                </a:gridCol>
                <a:gridCol w="1827834">
                  <a:extLst>
                    <a:ext uri="{9D8B030D-6E8A-4147-A177-3AD203B41FA5}">
                      <a16:colId xmlns:a16="http://schemas.microsoft.com/office/drawing/2014/main" val="20002"/>
                    </a:ext>
                  </a:extLst>
                </a:gridCol>
                <a:gridCol w="1554624">
                  <a:extLst>
                    <a:ext uri="{9D8B030D-6E8A-4147-A177-3AD203B41FA5}">
                      <a16:colId xmlns:a16="http://schemas.microsoft.com/office/drawing/2014/main" val="20003"/>
                    </a:ext>
                  </a:extLst>
                </a:gridCol>
              </a:tblGrid>
              <a:tr h="396302">
                <a:tc>
                  <a:txBody>
                    <a:bodyPr/>
                    <a:lstStyle/>
                    <a:p>
                      <a:pPr algn="l" fontAlgn="b"/>
                      <a:endParaRPr lang="en-GB" sz="2000" b="0" i="0" u="none" strike="noStrike" dirty="0">
                        <a:solidFill>
                          <a:srgbClr val="000000"/>
                        </a:solidFill>
                        <a:latin typeface="+mn-lt"/>
                        <a:cs typeface="Arial" pitchFamily="34" charset="0"/>
                      </a:endParaRPr>
                    </a:p>
                  </a:txBody>
                  <a:tcPr marL="91448" marR="91448" marT="45727" marB="45727"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fontAlgn="ctr"/>
                      <a:r>
                        <a:rPr lang="en-GB" sz="2000" u="none" strike="noStrike" dirty="0">
                          <a:latin typeface="+mn-lt"/>
                        </a:rPr>
                        <a:t>Episodes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Patients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Share</a:t>
                      </a:r>
                      <a:endParaRPr lang="en-GB" sz="20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0"/>
                  </a:ext>
                </a:extLst>
              </a:tr>
              <a:tr h="457272">
                <a:tc>
                  <a:txBody>
                    <a:bodyPr/>
                    <a:lstStyle/>
                    <a:p>
                      <a:pPr algn="l" fontAlgn="ctr"/>
                      <a:r>
                        <a:rPr lang="en-GB" sz="2400" u="none" strike="noStrike" dirty="0">
                          <a:latin typeface="+mn-lt"/>
                        </a:rPr>
                        <a:t>GGC</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dirty="0">
                          <a:latin typeface="+mn-lt"/>
                        </a:rPr>
                        <a:t>224</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181</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69.7%</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1"/>
                  </a:ext>
                </a:extLst>
              </a:tr>
              <a:tr h="457272">
                <a:tc>
                  <a:txBody>
                    <a:bodyPr/>
                    <a:lstStyle/>
                    <a:p>
                      <a:pPr algn="l" fontAlgn="ctr"/>
                      <a:r>
                        <a:rPr lang="en-GB" sz="2400" u="none" strike="noStrike" dirty="0">
                          <a:latin typeface="+mn-lt"/>
                        </a:rPr>
                        <a:t>Lanarkshire</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dirty="0">
                          <a:latin typeface="+mn-lt"/>
                        </a:rPr>
                        <a:t>50</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36</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13.8%</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2"/>
                  </a:ext>
                </a:extLst>
              </a:tr>
              <a:tr h="457272">
                <a:tc>
                  <a:txBody>
                    <a:bodyPr/>
                    <a:lstStyle/>
                    <a:p>
                      <a:pPr algn="l" fontAlgn="ctr"/>
                      <a:r>
                        <a:rPr lang="en-GB" sz="2400" u="none" strike="noStrike">
                          <a:latin typeface="+mn-lt"/>
                        </a:rPr>
                        <a:t>Ayrshire &amp; Arran</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28</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23</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8.8%</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3"/>
                  </a:ext>
                </a:extLst>
              </a:tr>
              <a:tr h="457272">
                <a:tc>
                  <a:txBody>
                    <a:bodyPr/>
                    <a:lstStyle/>
                    <a:p>
                      <a:pPr algn="l" fontAlgn="ctr"/>
                      <a:r>
                        <a:rPr lang="en-GB" sz="2400" u="none" strike="noStrike">
                          <a:latin typeface="+mn-lt"/>
                        </a:rPr>
                        <a:t>Forth Valley</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14</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10</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3.9%</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4"/>
                  </a:ext>
                </a:extLst>
              </a:tr>
              <a:tr h="457272">
                <a:tc>
                  <a:txBody>
                    <a:bodyPr/>
                    <a:lstStyle/>
                    <a:p>
                      <a:pPr algn="l" fontAlgn="ctr"/>
                      <a:r>
                        <a:rPr lang="en-GB" sz="2400" u="none" strike="noStrike" dirty="0">
                          <a:latin typeface="+mn-lt"/>
                        </a:rPr>
                        <a:t>Highland</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7</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5</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1.9%</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5"/>
                  </a:ext>
                </a:extLst>
              </a:tr>
              <a:tr h="457272">
                <a:tc>
                  <a:txBody>
                    <a:bodyPr/>
                    <a:lstStyle/>
                    <a:p>
                      <a:pPr algn="l" fontAlgn="ctr"/>
                      <a:r>
                        <a:rPr lang="en-GB" sz="2400" u="none" strike="noStrike">
                          <a:latin typeface="+mn-lt"/>
                        </a:rPr>
                        <a:t>Lothian</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6</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4</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1.5%</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6"/>
                  </a:ext>
                </a:extLst>
              </a:tr>
              <a:tr h="457272">
                <a:tc>
                  <a:txBody>
                    <a:bodyPr/>
                    <a:lstStyle/>
                    <a:p>
                      <a:pPr algn="l" fontAlgn="ctr"/>
                      <a:r>
                        <a:rPr lang="en-GB" sz="2400" u="none" strike="noStrike">
                          <a:latin typeface="+mn-lt"/>
                        </a:rPr>
                        <a:t>Others</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3</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a:latin typeface="+mn-lt"/>
                        </a:rPr>
                        <a:t>1</a:t>
                      </a:r>
                      <a:endParaRPr lang="en-GB" sz="2400" b="0" i="0" u="none" strike="noStrike">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0.4%</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7"/>
                  </a:ext>
                </a:extLst>
              </a:tr>
              <a:tr h="457272">
                <a:tc>
                  <a:txBody>
                    <a:bodyPr/>
                    <a:lstStyle/>
                    <a:p>
                      <a:pPr algn="l" fontAlgn="ctr"/>
                      <a:r>
                        <a:rPr lang="en-GB" sz="2400" b="1" u="none" strike="noStrike" dirty="0">
                          <a:latin typeface="+mn-lt"/>
                        </a:rPr>
                        <a:t>TOTAL</a:t>
                      </a:r>
                      <a:endParaRPr lang="en-GB" sz="24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332</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260</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dirty="0">
                          <a:latin typeface="+mn-lt"/>
                        </a:rPr>
                        <a:t>100%</a:t>
                      </a:r>
                      <a:endParaRPr lang="en-GB" sz="24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079990-DB98-E64A-F047-39646DE23074}"/>
              </a:ext>
            </a:extLst>
          </p:cNvPr>
          <p:cNvSpPr>
            <a:spLocks noGrp="1"/>
          </p:cNvSpPr>
          <p:nvPr>
            <p:ph type="ctrTitle"/>
          </p:nvPr>
        </p:nvSpPr>
        <p:spPr/>
        <p:txBody>
          <a:bodyPr/>
          <a:lstStyle/>
          <a:p>
            <a:pPr eaLnBrk="1" hangingPunct="1"/>
            <a:r>
              <a:rPr lang="en-GB" altLang="en-US" b="1"/>
              <a:t>Where do our overnight stay patients come from?</a:t>
            </a:r>
          </a:p>
        </p:txBody>
      </p:sp>
      <p:sp>
        <p:nvSpPr>
          <p:cNvPr id="19459" name="Subtitle 2">
            <a:extLst>
              <a:ext uri="{FF2B5EF4-FFF2-40B4-BE49-F238E27FC236}">
                <a16:creationId xmlns:a16="http://schemas.microsoft.com/office/drawing/2014/main" id="{89DE242B-55BE-2844-136A-81419E45C382}"/>
              </a:ext>
            </a:extLst>
          </p:cNvPr>
          <p:cNvSpPr>
            <a:spLocks noGrp="1"/>
          </p:cNvSpPr>
          <p:nvPr>
            <p:ph type="subTitle" idx="1"/>
          </p:nvPr>
        </p:nvSpPr>
        <p:spPr/>
        <p:txBody>
          <a:bodyPr/>
          <a:lstStyle/>
          <a:p>
            <a:pPr eaLnBrk="1" hangingPunct="1"/>
            <a:endParaRPr lang="en-GB" altLang="en-US"/>
          </a:p>
        </p:txBody>
      </p:sp>
      <p:pic>
        <p:nvPicPr>
          <p:cNvPr id="19460" name="Picture 6" descr="Whoosh">
            <a:extLst>
              <a:ext uri="{FF2B5EF4-FFF2-40B4-BE49-F238E27FC236}">
                <a16:creationId xmlns:a16="http://schemas.microsoft.com/office/drawing/2014/main" id="{AC9A2A25-0623-740C-8BEE-D6FC0B08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B4D6E7A-4B6D-8F28-D105-77BA8674E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4B75E37-24AF-E1D3-73C8-3EABBB123CA2}"/>
              </a:ext>
            </a:extLst>
          </p:cNvPr>
          <p:cNvGraphicFramePr/>
          <p:nvPr/>
        </p:nvGraphicFramePr>
        <p:xfrm>
          <a:off x="251520" y="188640"/>
          <a:ext cx="8712968" cy="6120679"/>
        </p:xfrm>
        <a:graphic>
          <a:graphicData uri="http://schemas.openxmlformats.org/drawingml/2006/chart">
            <c:chart xmlns:c="http://schemas.openxmlformats.org/drawingml/2006/chart" xmlns:r="http://schemas.openxmlformats.org/officeDocument/2006/relationships" r:id="rId2"/>
          </a:graphicData>
        </a:graphic>
      </p:graphicFrame>
      <p:sp>
        <p:nvSpPr>
          <p:cNvPr id="21507" name="TextBox 4">
            <a:extLst>
              <a:ext uri="{FF2B5EF4-FFF2-40B4-BE49-F238E27FC236}">
                <a16:creationId xmlns:a16="http://schemas.microsoft.com/office/drawing/2014/main" id="{C9A8AFFC-F2AB-93A9-0DD7-637B0526E2F5}"/>
              </a:ext>
            </a:extLst>
          </p:cNvPr>
          <p:cNvSpPr txBox="1">
            <a:spLocks noChangeArrowheads="1"/>
          </p:cNvSpPr>
          <p:nvPr/>
        </p:nvSpPr>
        <p:spPr bwMode="auto">
          <a:xfrm>
            <a:off x="6311900" y="6308725"/>
            <a:ext cx="283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b="1">
                <a:solidFill>
                  <a:srgbClr val="002060"/>
                </a:solidFill>
              </a:rPr>
              <a:t>GGC residents in dark blue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Whoosh">
            <a:extLst>
              <a:ext uri="{FF2B5EF4-FFF2-40B4-BE49-F238E27FC236}">
                <a16:creationId xmlns:a16="http://schemas.microsoft.com/office/drawing/2014/main" id="{56805B9A-C037-1FDA-CBFE-4C740F4A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a:extLst>
              <a:ext uri="{FF2B5EF4-FFF2-40B4-BE49-F238E27FC236}">
                <a16:creationId xmlns:a16="http://schemas.microsoft.com/office/drawing/2014/main" id="{DB405E41-8DBE-0A2D-7587-F65A429379FA}"/>
              </a:ext>
            </a:extLst>
          </p:cNvPr>
          <p:cNvSpPr>
            <a:spLocks noGrp="1"/>
          </p:cNvSpPr>
          <p:nvPr>
            <p:ph type="title"/>
          </p:nvPr>
        </p:nvSpPr>
        <p:spPr/>
        <p:txBody>
          <a:bodyPr/>
          <a:lstStyle/>
          <a:p>
            <a:pPr algn="l" eaLnBrk="1" hangingPunct="1"/>
            <a:r>
              <a:rPr lang="en-GB" altLang="en-US" b="1" dirty="0"/>
              <a:t>Intent of our report</a:t>
            </a:r>
          </a:p>
        </p:txBody>
      </p:sp>
      <p:sp>
        <p:nvSpPr>
          <p:cNvPr id="3075" name="Content Placeholder 2">
            <a:extLst>
              <a:ext uri="{FF2B5EF4-FFF2-40B4-BE49-F238E27FC236}">
                <a16:creationId xmlns:a16="http://schemas.microsoft.com/office/drawing/2014/main" id="{288F9F58-AD57-A1AA-493E-A317F4F81FD9}"/>
              </a:ext>
            </a:extLst>
          </p:cNvPr>
          <p:cNvSpPr>
            <a:spLocks noGrp="1"/>
          </p:cNvSpPr>
          <p:nvPr>
            <p:ph idx="1"/>
          </p:nvPr>
        </p:nvSpPr>
        <p:spPr/>
        <p:txBody>
          <a:bodyPr/>
          <a:lstStyle/>
          <a:p>
            <a:pPr eaLnBrk="1" hangingPunct="1"/>
            <a:r>
              <a:rPr lang="en-US" altLang="en-US" sz="3200" b="1" dirty="0">
                <a:latin typeface="+mj-lt"/>
              </a:rPr>
              <a:t>Impact of Covid on hospitalizations</a:t>
            </a:r>
          </a:p>
          <a:p>
            <a:pPr eaLnBrk="1" hangingPunct="1"/>
            <a:r>
              <a:rPr lang="en-US" altLang="en-US" sz="3200" b="1" dirty="0">
                <a:latin typeface="+mj-lt"/>
              </a:rPr>
              <a:t>Impact of Covid on demographics</a:t>
            </a:r>
          </a:p>
          <a:p>
            <a:pPr eaLnBrk="1" hangingPunct="1"/>
            <a:r>
              <a:rPr lang="en-US" altLang="en-US" sz="3200" b="1" dirty="0">
                <a:latin typeface="+mj-lt"/>
              </a:rPr>
              <a:t>General trend of consequent admissions</a:t>
            </a:r>
          </a:p>
          <a:p>
            <a:pPr eaLnBrk="1" hangingPunct="1"/>
            <a:r>
              <a:rPr lang="en-US" altLang="en-US" b="1" dirty="0">
                <a:latin typeface="+mj-lt"/>
              </a:rPr>
              <a:t>Representation in Shiny dashboard</a:t>
            </a:r>
            <a:endParaRPr lang="en-GB" alt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Whoosh">
            <a:extLst>
              <a:ext uri="{FF2B5EF4-FFF2-40B4-BE49-F238E27FC236}">
                <a16:creationId xmlns:a16="http://schemas.microsoft.com/office/drawing/2014/main" id="{0520DF32-95B4-BEE1-2F79-E01A124F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A318C3C5-2ED4-CD79-6360-C7A7299B70B2}"/>
              </a:ext>
            </a:extLst>
          </p:cNvPr>
          <p:cNvSpPr>
            <a:spLocks noGrp="1"/>
          </p:cNvSpPr>
          <p:nvPr>
            <p:ph type="title"/>
          </p:nvPr>
        </p:nvSpPr>
        <p:spPr>
          <a:xfrm>
            <a:off x="684213" y="620713"/>
            <a:ext cx="7772400" cy="1143000"/>
          </a:xfrm>
        </p:spPr>
        <p:txBody>
          <a:bodyPr/>
          <a:lstStyle/>
          <a:p>
            <a:pPr algn="l" eaLnBrk="1" hangingPunct="1"/>
            <a:r>
              <a:rPr lang="en-GB" altLang="en-US" sz="3200" b="1"/>
              <a:t>Why are we changing?</a:t>
            </a:r>
            <a:br>
              <a:rPr lang="en-GB" altLang="en-US" sz="3200" b="1"/>
            </a:br>
            <a:r>
              <a:rPr lang="en-GB" altLang="en-US" sz="2800" b="1"/>
              <a:t>Scottish Government Health Department </a:t>
            </a:r>
            <a:br>
              <a:rPr lang="en-GB" altLang="en-US" sz="2800" b="1"/>
            </a:br>
            <a:r>
              <a:rPr lang="en-GB" altLang="en-US" sz="2800" b="1"/>
              <a:t>2020 Vision (2011)</a:t>
            </a:r>
            <a:endParaRPr lang="en-GB" altLang="en-US" sz="3200" b="1"/>
          </a:p>
        </p:txBody>
      </p:sp>
      <p:sp>
        <p:nvSpPr>
          <p:cNvPr id="22532" name="Content Placeholder 2">
            <a:extLst>
              <a:ext uri="{FF2B5EF4-FFF2-40B4-BE49-F238E27FC236}">
                <a16:creationId xmlns:a16="http://schemas.microsoft.com/office/drawing/2014/main" id="{E073A916-4482-C21B-CCD9-B07296A9F675}"/>
              </a:ext>
            </a:extLst>
          </p:cNvPr>
          <p:cNvSpPr>
            <a:spLocks noGrp="1"/>
          </p:cNvSpPr>
          <p:nvPr>
            <p:ph idx="1"/>
          </p:nvPr>
        </p:nvSpPr>
        <p:spPr>
          <a:xfrm>
            <a:off x="684213" y="2276475"/>
            <a:ext cx="7772400" cy="4114800"/>
          </a:xfrm>
        </p:spPr>
        <p:txBody>
          <a:bodyPr/>
          <a:lstStyle/>
          <a:p>
            <a:pPr eaLnBrk="1" hangingPunct="1"/>
            <a:r>
              <a:rPr lang="en-GB" altLang="en-US" sz="2800"/>
              <a:t>The Scottish Government’s vision for the NHS is that patients should only be admitted to hospital for urgent or acute care</a:t>
            </a:r>
          </a:p>
          <a:p>
            <a:pPr eaLnBrk="1" hangingPunct="1">
              <a:buFontTx/>
              <a:buNone/>
            </a:pPr>
            <a:endParaRPr lang="en-GB" altLang="en-US" sz="2400"/>
          </a:p>
          <a:p>
            <a:pPr eaLnBrk="1" hangingPunct="1"/>
            <a:r>
              <a:rPr lang="en-GB" altLang="en-US" sz="2800"/>
              <a:t>People’s health should be managed in their own communities to allow them to remain in their own home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02F21FD-0945-757C-7C94-271C295D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5" t="8859" r="18645" b="5501"/>
          <a:stretch>
            <a:fillRect/>
          </a:stretch>
        </p:blipFill>
        <p:spPr bwMode="auto">
          <a:xfrm>
            <a:off x="179388" y="260350"/>
            <a:ext cx="85693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34ECFA4-CBE4-551B-326C-C37D82AE0405}"/>
              </a:ext>
            </a:extLst>
          </p:cNvPr>
          <p:cNvSpPr txBox="1"/>
          <p:nvPr/>
        </p:nvSpPr>
        <p:spPr>
          <a:xfrm>
            <a:off x="4572000" y="1700213"/>
            <a:ext cx="4103688" cy="3109912"/>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GB" sz="2800" b="1" dirty="0">
                <a:solidFill>
                  <a:schemeClr val="accent2">
                    <a:lumMod val="50000"/>
                  </a:schemeClr>
                </a:solidFill>
                <a:latin typeface="+mj-lt"/>
              </a:rPr>
              <a:t>“When hospital treatment is required, and cannot be provided in a community setting, day case treatment will be the norm.”</a:t>
            </a:r>
          </a:p>
        </p:txBody>
      </p:sp>
      <p:cxnSp>
        <p:nvCxnSpPr>
          <p:cNvPr id="23556" name="Straight Connector 9">
            <a:extLst>
              <a:ext uri="{FF2B5EF4-FFF2-40B4-BE49-F238E27FC236}">
                <a16:creationId xmlns:a16="http://schemas.microsoft.com/office/drawing/2014/main" id="{254558B4-DE45-E7C1-225F-DEC6839D2ED2}"/>
              </a:ext>
            </a:extLst>
          </p:cNvPr>
          <p:cNvCxnSpPr>
            <a:cxnSpLocks noChangeShapeType="1"/>
          </p:cNvCxnSpPr>
          <p:nvPr/>
        </p:nvCxnSpPr>
        <p:spPr bwMode="auto">
          <a:xfrm>
            <a:off x="2051050" y="3644900"/>
            <a:ext cx="1368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7" name="Straight Connector 12">
            <a:extLst>
              <a:ext uri="{FF2B5EF4-FFF2-40B4-BE49-F238E27FC236}">
                <a16:creationId xmlns:a16="http://schemas.microsoft.com/office/drawing/2014/main" id="{DEFDA2CB-911D-F3B7-9B71-41E1F087FD28}"/>
              </a:ext>
            </a:extLst>
          </p:cNvPr>
          <p:cNvCxnSpPr>
            <a:cxnSpLocks noChangeShapeType="1"/>
          </p:cNvCxnSpPr>
          <p:nvPr/>
        </p:nvCxnSpPr>
        <p:spPr bwMode="auto">
          <a:xfrm>
            <a:off x="755650" y="3860800"/>
            <a:ext cx="31686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17">
            <a:extLst>
              <a:ext uri="{FF2B5EF4-FFF2-40B4-BE49-F238E27FC236}">
                <a16:creationId xmlns:a16="http://schemas.microsoft.com/office/drawing/2014/main" id="{DFBE141B-F52A-FF5C-511A-25639CAD948B}"/>
              </a:ext>
            </a:extLst>
          </p:cNvPr>
          <p:cNvCxnSpPr>
            <a:cxnSpLocks noChangeShapeType="1"/>
          </p:cNvCxnSpPr>
          <p:nvPr/>
        </p:nvCxnSpPr>
        <p:spPr bwMode="auto">
          <a:xfrm>
            <a:off x="755650" y="40767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9">
            <a:extLst>
              <a:ext uri="{FF2B5EF4-FFF2-40B4-BE49-F238E27FC236}">
                <a16:creationId xmlns:a16="http://schemas.microsoft.com/office/drawing/2014/main" id="{08431421-15E1-A99D-4674-85AF6194097D}"/>
              </a:ext>
            </a:extLst>
          </p:cNvPr>
          <p:cNvCxnSpPr>
            <a:cxnSpLocks noChangeShapeType="1"/>
          </p:cNvCxnSpPr>
          <p:nvPr/>
        </p:nvCxnSpPr>
        <p:spPr bwMode="auto">
          <a:xfrm>
            <a:off x="755650" y="42926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Whoosh">
            <a:extLst>
              <a:ext uri="{FF2B5EF4-FFF2-40B4-BE49-F238E27FC236}">
                <a16:creationId xmlns:a16="http://schemas.microsoft.com/office/drawing/2014/main" id="{09E62E99-969A-863E-F3F3-E6CEEB5C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a:extLst>
              <a:ext uri="{FF2B5EF4-FFF2-40B4-BE49-F238E27FC236}">
                <a16:creationId xmlns:a16="http://schemas.microsoft.com/office/drawing/2014/main" id="{8FB07DEC-5C40-AE2F-67CE-9B7922F2BB8C}"/>
              </a:ext>
            </a:extLst>
          </p:cNvPr>
          <p:cNvSpPr>
            <a:spLocks noGrp="1"/>
          </p:cNvSpPr>
          <p:nvPr>
            <p:ph type="title"/>
          </p:nvPr>
        </p:nvSpPr>
        <p:spPr>
          <a:xfrm>
            <a:off x="684213" y="260350"/>
            <a:ext cx="7772400" cy="1143000"/>
          </a:xfrm>
        </p:spPr>
        <p:txBody>
          <a:bodyPr/>
          <a:lstStyle/>
          <a:p>
            <a:pPr algn="l" eaLnBrk="1" hangingPunct="1"/>
            <a:r>
              <a:rPr lang="en-GB" altLang="en-US" sz="3600" b="1"/>
              <a:t>The recent history of the CIC</a:t>
            </a:r>
            <a:br>
              <a:rPr lang="en-GB" altLang="en-US" sz="3600" b="1"/>
            </a:br>
            <a:r>
              <a:rPr lang="en-GB" altLang="en-US" sz="2800" b="1"/>
              <a:t>An ongoing process of change</a:t>
            </a:r>
            <a:endParaRPr lang="en-GB" altLang="en-US" sz="3600" b="1"/>
          </a:p>
        </p:txBody>
      </p:sp>
      <p:sp>
        <p:nvSpPr>
          <p:cNvPr id="24580" name="Content Placeholder 2">
            <a:extLst>
              <a:ext uri="{FF2B5EF4-FFF2-40B4-BE49-F238E27FC236}">
                <a16:creationId xmlns:a16="http://schemas.microsoft.com/office/drawing/2014/main" id="{4E70C783-4369-7CEE-A5C6-27F097C59501}"/>
              </a:ext>
            </a:extLst>
          </p:cNvPr>
          <p:cNvSpPr>
            <a:spLocks noGrp="1"/>
          </p:cNvSpPr>
          <p:nvPr>
            <p:ph idx="1"/>
          </p:nvPr>
        </p:nvSpPr>
        <p:spPr>
          <a:xfrm>
            <a:off x="684213" y="1557338"/>
            <a:ext cx="7772400" cy="4754562"/>
          </a:xfrm>
        </p:spPr>
        <p:txBody>
          <a:bodyPr/>
          <a:lstStyle/>
          <a:p>
            <a:pPr eaLnBrk="1" hangingPunct="1"/>
            <a:r>
              <a:rPr lang="en-GB" altLang="en-US" sz="2400"/>
              <a:t>Following the direction laid out in the 2020 Vision, along with the rest of planned care services across NHSGGC, the CIC has adapted to deliver more care on an outpatient or day case basis</a:t>
            </a:r>
          </a:p>
          <a:p>
            <a:pPr eaLnBrk="1" hangingPunct="1">
              <a:buFontTx/>
              <a:buNone/>
            </a:pPr>
            <a:endParaRPr lang="en-GB" altLang="en-US" sz="1600"/>
          </a:p>
          <a:p>
            <a:pPr eaLnBrk="1" hangingPunct="1"/>
            <a:r>
              <a:rPr lang="en-GB" altLang="en-US" sz="2400"/>
              <a:t>The CIC has been on a redesign journey for a number of years, guided by the Scottish Government’s Long Term Conditions strategy</a:t>
            </a:r>
          </a:p>
          <a:p>
            <a:pPr eaLnBrk="1" hangingPunct="1">
              <a:buFontTx/>
              <a:buNone/>
            </a:pPr>
            <a:endParaRPr lang="en-GB" altLang="en-US" sz="2400"/>
          </a:p>
          <a:p>
            <a:pPr eaLnBrk="1" hangingPunct="1"/>
            <a:r>
              <a:rPr lang="en-GB" altLang="en-US" sz="2400"/>
              <a:t>As part of this, it has already reduced from 15 inpatient beds, seven days a week, to 7 beds for overnight accommodation four nights a week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Whoosh">
            <a:extLst>
              <a:ext uri="{FF2B5EF4-FFF2-40B4-BE49-F238E27FC236}">
                <a16:creationId xmlns:a16="http://schemas.microsoft.com/office/drawing/2014/main" id="{A38198D7-7655-0591-07AC-DCF9556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035E4B96-7E0F-78B6-6168-35176CE31530}"/>
              </a:ext>
            </a:extLst>
          </p:cNvPr>
          <p:cNvSpPr>
            <a:spLocks noGrp="1"/>
          </p:cNvSpPr>
          <p:nvPr>
            <p:ph type="title"/>
          </p:nvPr>
        </p:nvSpPr>
        <p:spPr>
          <a:xfrm>
            <a:off x="684213" y="476250"/>
            <a:ext cx="7772400" cy="1143000"/>
          </a:xfrm>
        </p:spPr>
        <p:txBody>
          <a:bodyPr/>
          <a:lstStyle/>
          <a:p>
            <a:pPr algn="l" eaLnBrk="1" hangingPunct="1"/>
            <a:r>
              <a:rPr lang="en-GB" altLang="en-US" sz="3200" b="1"/>
              <a:t>What do other Integrative Care Centres across the UK currently  do?</a:t>
            </a:r>
          </a:p>
        </p:txBody>
      </p:sp>
      <p:sp>
        <p:nvSpPr>
          <p:cNvPr id="25604" name="Content Placeholder 2">
            <a:extLst>
              <a:ext uri="{FF2B5EF4-FFF2-40B4-BE49-F238E27FC236}">
                <a16:creationId xmlns:a16="http://schemas.microsoft.com/office/drawing/2014/main" id="{417C5B6E-0D3F-FB3F-815D-080F46D177BE}"/>
              </a:ext>
            </a:extLst>
          </p:cNvPr>
          <p:cNvSpPr>
            <a:spLocks noGrp="1"/>
          </p:cNvSpPr>
          <p:nvPr>
            <p:ph idx="1"/>
          </p:nvPr>
        </p:nvSpPr>
        <p:spPr>
          <a:xfrm>
            <a:off x="685800" y="1700213"/>
            <a:ext cx="7772400" cy="4176712"/>
          </a:xfrm>
        </p:spPr>
        <p:txBody>
          <a:bodyPr/>
          <a:lstStyle/>
          <a:p>
            <a:pPr eaLnBrk="1" hangingPunct="1"/>
            <a:r>
              <a:rPr lang="en-GB" altLang="en-US" sz="2800"/>
              <a:t>There are two other large centres in the UK providing NHS Integrative Care services:</a:t>
            </a:r>
          </a:p>
          <a:p>
            <a:pPr lvl="1" eaLnBrk="1" hangingPunct="1"/>
            <a:r>
              <a:rPr lang="en-GB" altLang="en-US" sz="2400"/>
              <a:t>Royal London Hospital for Integrated Medicine </a:t>
            </a:r>
          </a:p>
          <a:p>
            <a:pPr lvl="1" eaLnBrk="1" hangingPunct="1"/>
            <a:r>
              <a:rPr lang="en-GB" altLang="en-US" sz="2400"/>
              <a:t>The Portland Centre for Integrative Medicine, Brighton</a:t>
            </a:r>
          </a:p>
          <a:p>
            <a:pPr lvl="1" eaLnBrk="1" hangingPunct="1">
              <a:buFontTx/>
              <a:buNone/>
            </a:pPr>
            <a:endParaRPr lang="en-GB" altLang="en-US" sz="2000"/>
          </a:p>
          <a:p>
            <a:pPr eaLnBrk="1" hangingPunct="1"/>
            <a:r>
              <a:rPr lang="en-GB" altLang="en-US" sz="2800"/>
              <a:t>In both of these English Centres they have already fully transformed all their services to be delivered as outpatients or day treatment courses and have no inpatient beds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C140581A-9563-F087-4DB4-28D1F470E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37"/>
          <a:stretch>
            <a:fillRect/>
          </a:stretch>
        </p:blipFill>
        <p:spPr bwMode="auto">
          <a:xfrm>
            <a:off x="900113" y="333375"/>
            <a:ext cx="741521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CB5AA42E-8911-5F20-BE0A-E1E2450C1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61" b="1678"/>
          <a:stretch>
            <a:fillRect/>
          </a:stretch>
        </p:blipFill>
        <p:spPr bwMode="auto">
          <a:xfrm>
            <a:off x="0" y="333375"/>
            <a:ext cx="8748713"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4">
            <a:extLst>
              <a:ext uri="{FF2B5EF4-FFF2-40B4-BE49-F238E27FC236}">
                <a16:creationId xmlns:a16="http://schemas.microsoft.com/office/drawing/2014/main" id="{345D36C0-DC76-CF62-4998-30D8C5D5FD50}"/>
              </a:ext>
            </a:extLst>
          </p:cNvPr>
          <p:cNvSpPr txBox="1">
            <a:spLocks noChangeArrowheads="1"/>
          </p:cNvSpPr>
          <p:nvPr/>
        </p:nvSpPr>
        <p:spPr bwMode="auto">
          <a:xfrm>
            <a:off x="611188" y="4724400"/>
            <a:ext cx="7821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The Portland Centre is a private healthcare organisation</a:t>
            </a:r>
          </a:p>
          <a:p>
            <a:r>
              <a:rPr lang="en-GB" altLang="en-US"/>
              <a:t>which delivers Health and Social care services under </a:t>
            </a:r>
          </a:p>
          <a:p>
            <a:r>
              <a:rPr lang="en-GB" altLang="en-US"/>
              <a:t>contract to both NHS and local authorities</a:t>
            </a:r>
          </a:p>
          <a:p>
            <a:r>
              <a:rPr lang="en-GB" altLang="en-US"/>
              <a:t>It has had no inpatient services since 2001.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Whoosh">
            <a:extLst>
              <a:ext uri="{FF2B5EF4-FFF2-40B4-BE49-F238E27FC236}">
                <a16:creationId xmlns:a16="http://schemas.microsoft.com/office/drawing/2014/main" id="{DAE04C47-5A99-D3BB-1D42-87B83C94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D50E1889-4D37-D1DD-2F21-819D7F663E09}"/>
              </a:ext>
            </a:extLst>
          </p:cNvPr>
          <p:cNvSpPr>
            <a:spLocks noGrp="1"/>
          </p:cNvSpPr>
          <p:nvPr>
            <p:ph type="title"/>
          </p:nvPr>
        </p:nvSpPr>
        <p:spPr>
          <a:xfrm>
            <a:off x="684213" y="620713"/>
            <a:ext cx="7772400" cy="1143000"/>
          </a:xfrm>
        </p:spPr>
        <p:txBody>
          <a:bodyPr/>
          <a:lstStyle/>
          <a:p>
            <a:pPr algn="l" eaLnBrk="1" hangingPunct="1"/>
            <a:r>
              <a:rPr lang="en-GB" altLang="en-US" b="1"/>
              <a:t>Other NHS GGC Services</a:t>
            </a:r>
          </a:p>
        </p:txBody>
      </p:sp>
      <p:sp>
        <p:nvSpPr>
          <p:cNvPr id="28676" name="Content Placeholder 2">
            <a:extLst>
              <a:ext uri="{FF2B5EF4-FFF2-40B4-BE49-F238E27FC236}">
                <a16:creationId xmlns:a16="http://schemas.microsoft.com/office/drawing/2014/main" id="{35AD612C-076D-301D-679B-A6FCA33D3117}"/>
              </a:ext>
            </a:extLst>
          </p:cNvPr>
          <p:cNvSpPr>
            <a:spLocks noGrp="1"/>
          </p:cNvSpPr>
          <p:nvPr>
            <p:ph idx="1"/>
          </p:nvPr>
        </p:nvSpPr>
        <p:spPr>
          <a:xfrm>
            <a:off x="684213" y="1890713"/>
            <a:ext cx="7772400" cy="4967287"/>
          </a:xfrm>
        </p:spPr>
        <p:txBody>
          <a:bodyPr/>
          <a:lstStyle/>
          <a:p>
            <a:pPr eaLnBrk="1" hangingPunct="1"/>
            <a:r>
              <a:rPr lang="en-GB" altLang="en-US"/>
              <a:t>As well as bringing the CIC service delivery into line with the other UK centres </a:t>
            </a:r>
          </a:p>
          <a:p>
            <a:pPr lvl="1" eaLnBrk="1" hangingPunct="1"/>
            <a:r>
              <a:rPr lang="en-GB" altLang="en-US"/>
              <a:t>This change would align the clinical model within CIC to those delivered in other services</a:t>
            </a:r>
          </a:p>
          <a:p>
            <a:pPr lvl="2" eaLnBrk="1" hangingPunct="1"/>
            <a:r>
              <a:rPr lang="en-GB" altLang="en-US"/>
              <a:t>At the adjacent Beatson West of Scotland Cancer Centre, chemotherapy and radiotherapy are delivered as five day programmes on a day case basis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62E118-D2C2-E76E-C9EF-719492CB1A8E}"/>
              </a:ext>
            </a:extLst>
          </p:cNvPr>
          <p:cNvSpPr>
            <a:spLocks noGrp="1"/>
          </p:cNvSpPr>
          <p:nvPr>
            <p:ph type="title"/>
          </p:nvPr>
        </p:nvSpPr>
        <p:spPr/>
        <p:txBody>
          <a:bodyPr/>
          <a:lstStyle/>
          <a:p>
            <a:pPr algn="l" eaLnBrk="1" hangingPunct="1"/>
            <a:r>
              <a:rPr lang="en-GB" altLang="en-US" sz="2800" b="1"/>
              <a:t>GGC residents treated at Beatson West of Scotland Cancer Centre</a:t>
            </a:r>
          </a:p>
        </p:txBody>
      </p:sp>
      <p:graphicFrame>
        <p:nvGraphicFramePr>
          <p:cNvPr id="7" name="Chart 6">
            <a:extLst>
              <a:ext uri="{FF2B5EF4-FFF2-40B4-BE49-F238E27FC236}">
                <a16:creationId xmlns:a16="http://schemas.microsoft.com/office/drawing/2014/main" id="{BEFB7F54-EEE5-080B-85F9-133DA807E35D}"/>
              </a:ext>
            </a:extLst>
          </p:cNvPr>
          <p:cNvGraphicFramePr/>
          <p:nvPr/>
        </p:nvGraphicFramePr>
        <p:xfrm>
          <a:off x="755576" y="1844824"/>
          <a:ext cx="7560840" cy="468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Whoosh">
            <a:extLst>
              <a:ext uri="{FF2B5EF4-FFF2-40B4-BE49-F238E27FC236}">
                <a16:creationId xmlns:a16="http://schemas.microsoft.com/office/drawing/2014/main" id="{5E00D0CF-85DD-C69F-4C0A-9D64E18B5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a:extLst>
              <a:ext uri="{FF2B5EF4-FFF2-40B4-BE49-F238E27FC236}">
                <a16:creationId xmlns:a16="http://schemas.microsoft.com/office/drawing/2014/main" id="{DCC294B0-0608-F517-872A-C12286F2C8D4}"/>
              </a:ext>
            </a:extLst>
          </p:cNvPr>
          <p:cNvSpPr>
            <a:spLocks noGrp="1"/>
          </p:cNvSpPr>
          <p:nvPr>
            <p:ph type="title"/>
          </p:nvPr>
        </p:nvSpPr>
        <p:spPr>
          <a:xfrm>
            <a:off x="684213" y="620713"/>
            <a:ext cx="7772400" cy="1143000"/>
          </a:xfrm>
        </p:spPr>
        <p:txBody>
          <a:bodyPr/>
          <a:lstStyle/>
          <a:p>
            <a:pPr algn="l" eaLnBrk="1" hangingPunct="1"/>
            <a:r>
              <a:rPr lang="en-GB" altLang="en-US" b="1"/>
              <a:t>Other services</a:t>
            </a:r>
          </a:p>
        </p:txBody>
      </p:sp>
      <p:sp>
        <p:nvSpPr>
          <p:cNvPr id="30724" name="Content Placeholder 2">
            <a:extLst>
              <a:ext uri="{FF2B5EF4-FFF2-40B4-BE49-F238E27FC236}">
                <a16:creationId xmlns:a16="http://schemas.microsoft.com/office/drawing/2014/main" id="{25B52F61-0D2B-F95C-4034-78486E339256}"/>
              </a:ext>
            </a:extLst>
          </p:cNvPr>
          <p:cNvSpPr>
            <a:spLocks noGrp="1"/>
          </p:cNvSpPr>
          <p:nvPr>
            <p:ph idx="1"/>
          </p:nvPr>
        </p:nvSpPr>
        <p:spPr/>
        <p:txBody>
          <a:bodyPr/>
          <a:lstStyle/>
          <a:p>
            <a:pPr eaLnBrk="1" hangingPunct="1"/>
            <a:r>
              <a:rPr lang="en-GB" altLang="en-US"/>
              <a:t>Treatment programmes for most long-term conditions in GGC are now delivered in an entirely outpatient and day case basis:</a:t>
            </a:r>
          </a:p>
          <a:p>
            <a:pPr lvl="1" eaLnBrk="1" hangingPunct="1"/>
            <a:r>
              <a:rPr lang="en-GB" altLang="en-US"/>
              <a:t>Dermatology</a:t>
            </a:r>
          </a:p>
          <a:p>
            <a:pPr lvl="1" eaLnBrk="1" hangingPunct="1"/>
            <a:r>
              <a:rPr lang="en-GB" altLang="en-US"/>
              <a:t>Neurology, inc Multiple Sclerosis, Parkinson’s and Movement Disorders</a:t>
            </a:r>
          </a:p>
          <a:p>
            <a:pPr lvl="1" eaLnBrk="1" hangingPunct="1"/>
            <a:r>
              <a:rPr lang="en-GB" altLang="en-US"/>
              <a:t>Chronic Pain Management Programme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Whoosh">
            <a:extLst>
              <a:ext uri="{FF2B5EF4-FFF2-40B4-BE49-F238E27FC236}">
                <a16:creationId xmlns:a16="http://schemas.microsoft.com/office/drawing/2014/main" id="{3AE9047E-18BE-E67B-02AD-6D411BF1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0C0128FF-5AC9-4F41-0087-DC7ABE4D860C}"/>
              </a:ext>
            </a:extLst>
          </p:cNvPr>
          <p:cNvSpPr>
            <a:spLocks noGrp="1"/>
          </p:cNvSpPr>
          <p:nvPr>
            <p:ph type="title"/>
          </p:nvPr>
        </p:nvSpPr>
        <p:spPr/>
        <p:txBody>
          <a:bodyPr/>
          <a:lstStyle/>
          <a:p>
            <a:pPr algn="l" eaLnBrk="1" hangingPunct="1"/>
            <a:r>
              <a:rPr lang="en-GB" altLang="en-US" b="1"/>
              <a:t>Feedback</a:t>
            </a:r>
          </a:p>
        </p:txBody>
      </p:sp>
      <p:sp>
        <p:nvSpPr>
          <p:cNvPr id="31748" name="Content Placeholder 2">
            <a:extLst>
              <a:ext uri="{FF2B5EF4-FFF2-40B4-BE49-F238E27FC236}">
                <a16:creationId xmlns:a16="http://schemas.microsoft.com/office/drawing/2014/main" id="{18729ECF-E5AE-90AC-F7D9-D4F8E2F61965}"/>
              </a:ext>
            </a:extLst>
          </p:cNvPr>
          <p:cNvSpPr>
            <a:spLocks noGrp="1"/>
          </p:cNvSpPr>
          <p:nvPr>
            <p:ph idx="1"/>
          </p:nvPr>
        </p:nvSpPr>
        <p:spPr/>
        <p:txBody>
          <a:bodyPr/>
          <a:lstStyle/>
          <a:p>
            <a:pPr lvl="1" eaLnBrk="1" hangingPunct="1"/>
            <a:r>
              <a:rPr lang="en-GB" altLang="en-US"/>
              <a:t>What are your thoughts so far?</a:t>
            </a:r>
          </a:p>
          <a:p>
            <a:pPr lvl="1" eaLnBrk="1" hangingPunct="1"/>
            <a:r>
              <a:rPr lang="en-GB" altLang="en-US"/>
              <a:t>Do you have any comments?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Whoosh">
            <a:extLst>
              <a:ext uri="{FF2B5EF4-FFF2-40B4-BE49-F238E27FC236}">
                <a16:creationId xmlns:a16="http://schemas.microsoft.com/office/drawing/2014/main" id="{45B9997A-9E85-2538-111D-C9B73F0D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01A5C118-013F-ECEC-FD4C-7E307BA2B6B5}"/>
              </a:ext>
            </a:extLst>
          </p:cNvPr>
          <p:cNvSpPr>
            <a:spLocks noGrp="1"/>
          </p:cNvSpPr>
          <p:nvPr>
            <p:ph type="title"/>
          </p:nvPr>
        </p:nvSpPr>
        <p:spPr>
          <a:xfrm>
            <a:off x="179512" y="-117475"/>
            <a:ext cx="7772400" cy="1143000"/>
          </a:xfrm>
        </p:spPr>
        <p:txBody>
          <a:bodyPr/>
          <a:lstStyle/>
          <a:p>
            <a:pPr algn="l" eaLnBrk="1" hangingPunct="1"/>
            <a:r>
              <a:rPr lang="en-GB" altLang="en-US" b="1" dirty="0"/>
              <a:t>Hospitalisations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Whoosh">
            <a:extLst>
              <a:ext uri="{FF2B5EF4-FFF2-40B4-BE49-F238E27FC236}">
                <a16:creationId xmlns:a16="http://schemas.microsoft.com/office/drawing/2014/main" id="{42729145-FB68-E6EC-2A56-94FA0B3C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a:extLst>
              <a:ext uri="{FF2B5EF4-FFF2-40B4-BE49-F238E27FC236}">
                <a16:creationId xmlns:a16="http://schemas.microsoft.com/office/drawing/2014/main" id="{B9CD98E0-6C25-C47D-F663-80EF40772D6E}"/>
              </a:ext>
            </a:extLst>
          </p:cNvPr>
          <p:cNvSpPr>
            <a:spLocks noGrp="1"/>
          </p:cNvSpPr>
          <p:nvPr>
            <p:ph type="title"/>
          </p:nvPr>
        </p:nvSpPr>
        <p:spPr/>
        <p:txBody>
          <a:bodyPr/>
          <a:lstStyle/>
          <a:p>
            <a:pPr algn="l" eaLnBrk="1" hangingPunct="1"/>
            <a:r>
              <a:rPr lang="en-GB" altLang="en-US" b="1"/>
              <a:t>Informing and Engaging</a:t>
            </a:r>
          </a:p>
        </p:txBody>
      </p:sp>
      <p:sp>
        <p:nvSpPr>
          <p:cNvPr id="32772" name="Content Placeholder 2">
            <a:extLst>
              <a:ext uri="{FF2B5EF4-FFF2-40B4-BE49-F238E27FC236}">
                <a16:creationId xmlns:a16="http://schemas.microsoft.com/office/drawing/2014/main" id="{F2D196D1-7928-AF3C-DB08-EFFDB4C9B6B6}"/>
              </a:ext>
            </a:extLst>
          </p:cNvPr>
          <p:cNvSpPr>
            <a:spLocks noGrp="1"/>
          </p:cNvSpPr>
          <p:nvPr>
            <p:ph idx="1"/>
          </p:nvPr>
        </p:nvSpPr>
        <p:spPr/>
        <p:txBody>
          <a:bodyPr/>
          <a:lstStyle/>
          <a:p>
            <a:pPr eaLnBrk="1" hangingPunct="1"/>
            <a:r>
              <a:rPr lang="en-GB" altLang="en-US" sz="2800"/>
              <a:t>Deliver an engagement programme with people across the area which will run from September to December 2016</a:t>
            </a:r>
          </a:p>
          <a:p>
            <a:pPr eaLnBrk="1" hangingPunct="1">
              <a:buFontTx/>
              <a:buNone/>
            </a:pPr>
            <a:endParaRPr lang="en-GB" altLang="en-US" sz="800"/>
          </a:p>
          <a:p>
            <a:pPr eaLnBrk="1" hangingPunct="1"/>
            <a:r>
              <a:rPr lang="en-GB" altLang="en-US" sz="2800"/>
              <a:t>Programme shaped by a Stakeholder Reference Group representative of patient, carer and public affected by proposal to assist with the development of a range of communications resources and advise on the best means of engaging with those affected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a:extLst>
              <a:ext uri="{FF2B5EF4-FFF2-40B4-BE49-F238E27FC236}">
                <a16:creationId xmlns:a16="http://schemas.microsoft.com/office/drawing/2014/main" id="{39E0659F-C294-FA83-677E-90604ADE1478}"/>
              </a:ext>
            </a:extLst>
          </p:cNvPr>
          <p:cNvSpPr>
            <a:spLocks noGrp="1"/>
          </p:cNvSpPr>
          <p:nvPr>
            <p:ph type="ctrTitle"/>
          </p:nvPr>
        </p:nvSpPr>
        <p:spPr/>
        <p:txBody>
          <a:bodyPr/>
          <a:lstStyle/>
          <a:p>
            <a:pPr eaLnBrk="1" hangingPunct="1"/>
            <a:r>
              <a:rPr lang="en-GB" altLang="en-US" b="1"/>
              <a:t>Engagement Plan (Discussion)</a:t>
            </a:r>
          </a:p>
        </p:txBody>
      </p:sp>
      <p:pic>
        <p:nvPicPr>
          <p:cNvPr id="33795" name="Picture 6" descr="Whoosh">
            <a:extLst>
              <a:ext uri="{FF2B5EF4-FFF2-40B4-BE49-F238E27FC236}">
                <a16:creationId xmlns:a16="http://schemas.microsoft.com/office/drawing/2014/main" id="{B0705782-0DD2-23BC-CEF1-ED47838B6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a:extLst>
              <a:ext uri="{FF2B5EF4-FFF2-40B4-BE49-F238E27FC236}">
                <a16:creationId xmlns:a16="http://schemas.microsoft.com/office/drawing/2014/main" id="{56D9CAB7-A28F-E7BD-488C-57B87135D9B2}"/>
              </a:ext>
            </a:extLst>
          </p:cNvPr>
          <p:cNvSpPr>
            <a:spLocks noGrp="1"/>
          </p:cNvSpPr>
          <p:nvPr>
            <p:ph type="ctrTitle"/>
          </p:nvPr>
        </p:nvSpPr>
        <p:spPr/>
        <p:txBody>
          <a:bodyPr/>
          <a:lstStyle/>
          <a:p>
            <a:pPr eaLnBrk="1" hangingPunct="1"/>
            <a:r>
              <a:rPr lang="en-GB" altLang="en-US" b="1"/>
              <a:t>Next steps</a:t>
            </a:r>
          </a:p>
        </p:txBody>
      </p:sp>
      <p:pic>
        <p:nvPicPr>
          <p:cNvPr id="34819" name="Picture 6" descr="Whoosh">
            <a:extLst>
              <a:ext uri="{FF2B5EF4-FFF2-40B4-BE49-F238E27FC236}">
                <a16:creationId xmlns:a16="http://schemas.microsoft.com/office/drawing/2014/main" id="{298F0D3C-0A79-88D7-B5DA-8468CB2E9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40362D40-759F-5B45-1201-DE2E6C4561A5}"/>
              </a:ext>
            </a:extLst>
          </p:cNvPr>
          <p:cNvSpPr>
            <a:spLocks noGrp="1"/>
          </p:cNvSpPr>
          <p:nvPr>
            <p:ph type="ctrTitle"/>
          </p:nvPr>
        </p:nvSpPr>
        <p:spPr>
          <a:xfrm>
            <a:off x="-396552" y="116632"/>
            <a:ext cx="7772400" cy="504056"/>
          </a:xfrm>
        </p:spPr>
        <p:txBody>
          <a:bodyPr/>
          <a:lstStyle/>
          <a:p>
            <a:pPr eaLnBrk="1" hangingPunct="1"/>
            <a:r>
              <a:rPr lang="en-GB" altLang="en-US" b="1" dirty="0"/>
              <a:t>Impact on Demographics</a:t>
            </a:r>
          </a:p>
        </p:txBody>
      </p:sp>
      <p:pic>
        <p:nvPicPr>
          <p:cNvPr id="5123" name="Picture 6" descr="Whoosh">
            <a:extLst>
              <a:ext uri="{FF2B5EF4-FFF2-40B4-BE49-F238E27FC236}">
                <a16:creationId xmlns:a16="http://schemas.microsoft.com/office/drawing/2014/main" id="{6E2A7B9C-F50A-6269-D7B9-1080BD4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Whoosh">
            <a:extLst>
              <a:ext uri="{FF2B5EF4-FFF2-40B4-BE49-F238E27FC236}">
                <a16:creationId xmlns:a16="http://schemas.microsoft.com/office/drawing/2014/main" id="{B87E6D56-3A72-6493-C5C3-65D174BB3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3">
            <a:extLst>
              <a:ext uri="{FF2B5EF4-FFF2-40B4-BE49-F238E27FC236}">
                <a16:creationId xmlns:a16="http://schemas.microsoft.com/office/drawing/2014/main" id="{8E4A1B37-336A-3222-18F8-7BC49192149B}"/>
              </a:ext>
            </a:extLst>
          </p:cNvPr>
          <p:cNvSpPr>
            <a:spLocks noGrp="1"/>
          </p:cNvSpPr>
          <p:nvPr>
            <p:ph type="ctrTitle"/>
          </p:nvPr>
        </p:nvSpPr>
        <p:spPr>
          <a:xfrm>
            <a:off x="-538850" y="476672"/>
            <a:ext cx="5110336" cy="288032"/>
          </a:xfrm>
        </p:spPr>
        <p:txBody>
          <a:bodyPr/>
          <a:lstStyle/>
          <a:p>
            <a:pPr eaLnBrk="1" hangingPunct="1"/>
            <a:r>
              <a:rPr lang="en-GB" altLang="en-US" b="1" dirty="0"/>
              <a:t>Map of Impact</a:t>
            </a:r>
            <a:br>
              <a:rPr lang="en-GB" altLang="en-US" b="1" dirty="0"/>
            </a:br>
            <a:endParaRPr lang="en-GB"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Whoosh">
            <a:extLst>
              <a:ext uri="{FF2B5EF4-FFF2-40B4-BE49-F238E27FC236}">
                <a16:creationId xmlns:a16="http://schemas.microsoft.com/office/drawing/2014/main" id="{DA9DC900-B596-739B-F82F-159E4808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C19822B-9BB1-5715-4E18-001220CB2F67}"/>
              </a:ext>
            </a:extLst>
          </p:cNvPr>
          <p:cNvSpPr txBox="1">
            <a:spLocks/>
          </p:cNvSpPr>
          <p:nvPr/>
        </p:nvSpPr>
        <p:spPr bwMode="auto">
          <a:xfrm>
            <a:off x="0" y="-170657"/>
            <a:ext cx="7772400" cy="1008063"/>
          </a:xfrm>
          <a:prstGeom prst="rect">
            <a:avLst/>
          </a:prstGeom>
          <a:noFill/>
          <a:ln w="9525">
            <a:noFill/>
            <a:miter lim="800000"/>
            <a:headEnd/>
            <a:tailEnd/>
          </a:ln>
        </p:spPr>
        <p:txBody>
          <a:bodyPr anchor="ctr"/>
          <a:lstStyle/>
          <a:p>
            <a:pPr eaLnBrk="1" hangingPunct="1">
              <a:defRPr/>
            </a:pPr>
            <a:r>
              <a:rPr lang="en-GB" sz="4400" b="1" kern="0" dirty="0">
                <a:solidFill>
                  <a:schemeClr val="tx2"/>
                </a:solidFill>
                <a:latin typeface="+mj-lt"/>
                <a:ea typeface="+mj-ea"/>
                <a:cs typeface="+mj-cs"/>
              </a:rPr>
              <a:t>Temporal data</a:t>
            </a:r>
          </a:p>
        </p:txBody>
      </p:sp>
      <p:sp>
        <p:nvSpPr>
          <p:cNvPr id="2" name="Content Placeholder 1">
            <a:extLst>
              <a:ext uri="{FF2B5EF4-FFF2-40B4-BE49-F238E27FC236}">
                <a16:creationId xmlns:a16="http://schemas.microsoft.com/office/drawing/2014/main" id="{06235267-39C6-0C14-A3DA-8B87223773E7}"/>
              </a:ext>
            </a:extLst>
          </p:cNvPr>
          <p:cNvSpPr>
            <a:spLocks noGrp="1"/>
          </p:cNvSpPr>
          <p:nvPr>
            <p:ph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hoosh">
            <a:extLst>
              <a:ext uri="{FF2B5EF4-FFF2-40B4-BE49-F238E27FC236}">
                <a16:creationId xmlns:a16="http://schemas.microsoft.com/office/drawing/2014/main" id="{7A87F496-BABA-D228-85B7-FBAEB35B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336E828-1FDF-9B6B-F389-25BF813AF650}"/>
              </a:ext>
            </a:extLst>
          </p:cNvPr>
          <p:cNvSpPr>
            <a:spLocks noGrp="1"/>
          </p:cNvSpPr>
          <p:nvPr>
            <p:ph type="title"/>
          </p:nvPr>
        </p:nvSpPr>
        <p:spPr>
          <a:xfrm>
            <a:off x="0" y="-243408"/>
            <a:ext cx="7772400" cy="1143000"/>
          </a:xfrm>
        </p:spPr>
        <p:txBody>
          <a:bodyPr/>
          <a:lstStyle/>
          <a:p>
            <a:pPr algn="l" eaLnBrk="1" hangingPunct="1"/>
            <a:r>
              <a:rPr lang="en-GB" altLang="en-US" b="1" dirty="0"/>
              <a:t>Trend of Admissions</a:t>
            </a:r>
          </a:p>
        </p:txBody>
      </p:sp>
      <p:sp>
        <p:nvSpPr>
          <p:cNvPr id="2" name="Content Placeholder 1">
            <a:extLst>
              <a:ext uri="{FF2B5EF4-FFF2-40B4-BE49-F238E27FC236}">
                <a16:creationId xmlns:a16="http://schemas.microsoft.com/office/drawing/2014/main" id="{BBD1610E-A90A-9867-154F-BBF950A691F5}"/>
              </a:ext>
            </a:extLst>
          </p:cNvPr>
          <p:cNvSpPr>
            <a:spLocks noGrp="1"/>
          </p:cNvSpPr>
          <p:nvPr>
            <p:ph idx="1"/>
          </p:nvPr>
        </p:nvSpPr>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Whoosh">
            <a:extLst>
              <a:ext uri="{FF2B5EF4-FFF2-40B4-BE49-F238E27FC236}">
                <a16:creationId xmlns:a16="http://schemas.microsoft.com/office/drawing/2014/main" id="{C0773036-C7B2-8EEC-B041-03C9BB887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7A44A555-10CE-4863-E416-6EC822CD9726}"/>
              </a:ext>
            </a:extLst>
          </p:cNvPr>
          <p:cNvSpPr>
            <a:spLocks noGrp="1"/>
          </p:cNvSpPr>
          <p:nvPr>
            <p:ph type="title"/>
          </p:nvPr>
        </p:nvSpPr>
        <p:spPr>
          <a:xfrm>
            <a:off x="-1981" y="-243408"/>
            <a:ext cx="7772400" cy="1143000"/>
          </a:xfrm>
        </p:spPr>
        <p:txBody>
          <a:bodyPr/>
          <a:lstStyle/>
          <a:p>
            <a:pPr algn="l" eaLnBrk="1" hangingPunct="1"/>
            <a:r>
              <a:rPr lang="en-GB" altLang="en-US" b="1" dirty="0"/>
              <a:t>Trend of stays</a:t>
            </a:r>
          </a:p>
        </p:txBody>
      </p:sp>
      <p:sp>
        <p:nvSpPr>
          <p:cNvPr id="2" name="Content Placeholder 1">
            <a:extLst>
              <a:ext uri="{FF2B5EF4-FFF2-40B4-BE49-F238E27FC236}">
                <a16:creationId xmlns:a16="http://schemas.microsoft.com/office/drawing/2014/main" id="{5478A769-7D39-9A6F-45FB-28700452DC3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7C7F028-B870-A699-6167-DC6A79401A4D}"/>
              </a:ext>
            </a:extLst>
          </p:cNvPr>
          <p:cNvPicPr>
            <a:picLocks noChangeAspect="1"/>
          </p:cNvPicPr>
          <p:nvPr/>
        </p:nvPicPr>
        <p:blipFill>
          <a:blip r:embed="rId3"/>
          <a:stretch>
            <a:fillRect/>
          </a:stretch>
        </p:blipFill>
        <p:spPr>
          <a:xfrm>
            <a:off x="107505" y="762000"/>
            <a:ext cx="5116964" cy="3130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Whoosh">
            <a:extLst>
              <a:ext uri="{FF2B5EF4-FFF2-40B4-BE49-F238E27FC236}">
                <a16:creationId xmlns:a16="http://schemas.microsoft.com/office/drawing/2014/main" id="{CA74C155-1AC0-0752-CC26-BE6F203D3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451893C-1255-1EFC-7B76-09729BD80122}"/>
              </a:ext>
            </a:extLst>
          </p:cNvPr>
          <p:cNvSpPr>
            <a:spLocks noGrp="1"/>
          </p:cNvSpPr>
          <p:nvPr>
            <p:ph type="title"/>
          </p:nvPr>
        </p:nvSpPr>
        <p:spPr>
          <a:xfrm>
            <a:off x="0" y="-243408"/>
            <a:ext cx="7772400" cy="1143000"/>
          </a:xfrm>
        </p:spPr>
        <p:txBody>
          <a:bodyPr/>
          <a:lstStyle/>
          <a:p>
            <a:pPr algn="l" eaLnBrk="1" hangingPunct="1"/>
            <a:r>
              <a:rPr lang="en-GB" altLang="en-US" b="1" dirty="0"/>
              <a:t>Trend of deaths</a:t>
            </a:r>
          </a:p>
        </p:txBody>
      </p:sp>
      <p:sp>
        <p:nvSpPr>
          <p:cNvPr id="2" name="Content Placeholder 1">
            <a:extLst>
              <a:ext uri="{FF2B5EF4-FFF2-40B4-BE49-F238E27FC236}">
                <a16:creationId xmlns:a16="http://schemas.microsoft.com/office/drawing/2014/main" id="{CDFA73F2-E46F-B451-C791-D9C9088507CD}"/>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2B73243A-8B93-8D1F-8EC2-5F61342D71C4}"/>
              </a:ext>
            </a:extLst>
          </p:cNvPr>
          <p:cNvPicPr>
            <a:picLocks noChangeAspect="1"/>
          </p:cNvPicPr>
          <p:nvPr/>
        </p:nvPicPr>
        <p:blipFill>
          <a:blip r:embed="rId3"/>
          <a:stretch>
            <a:fillRect/>
          </a:stretch>
        </p:blipFill>
        <p:spPr>
          <a:xfrm>
            <a:off x="179512" y="764704"/>
            <a:ext cx="4959845" cy="2831423"/>
          </a:xfrm>
          <a:prstGeom prst="rect">
            <a:avLst/>
          </a:prstGeom>
        </p:spPr>
      </p:pic>
      <p:pic>
        <p:nvPicPr>
          <p:cNvPr id="5" name="Picture 4">
            <a:extLst>
              <a:ext uri="{FF2B5EF4-FFF2-40B4-BE49-F238E27FC236}">
                <a16:creationId xmlns:a16="http://schemas.microsoft.com/office/drawing/2014/main" id="{1E254B53-EBAB-36FD-9754-B900E5691B27}"/>
              </a:ext>
            </a:extLst>
          </p:cNvPr>
          <p:cNvPicPr>
            <a:picLocks noChangeAspect="1"/>
          </p:cNvPicPr>
          <p:nvPr/>
        </p:nvPicPr>
        <p:blipFill>
          <a:blip r:embed="rId4"/>
          <a:stretch>
            <a:fillRect/>
          </a:stretch>
        </p:blipFill>
        <p:spPr>
          <a:xfrm>
            <a:off x="179512" y="3690641"/>
            <a:ext cx="4959845" cy="304858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884</TotalTime>
  <Words>778</Words>
  <Application>Microsoft Office PowerPoint</Application>
  <PresentationFormat>On-screen Show (4:3)</PresentationFormat>
  <Paragraphs>142</Paragraphs>
  <Slides>32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Arial</vt:lpstr>
      <vt:lpstr>Blank Presentation</vt:lpstr>
      <vt:lpstr>DE15 Report Presentation </vt:lpstr>
      <vt:lpstr>Intent of our report</vt:lpstr>
      <vt:lpstr>Hospitalisations</vt:lpstr>
      <vt:lpstr>Impact on Demographics</vt:lpstr>
      <vt:lpstr>Map of Impact </vt:lpstr>
      <vt:lpstr>PowerPoint Presentation</vt:lpstr>
      <vt:lpstr>Trend of Admissions</vt:lpstr>
      <vt:lpstr>Trend of stays</vt:lpstr>
      <vt:lpstr>Trend of deaths</vt:lpstr>
      <vt:lpstr>Impact of Winter</vt:lpstr>
      <vt:lpstr>Conclusion</vt:lpstr>
      <vt:lpstr>Shiny Dashboard</vt:lpstr>
      <vt:lpstr>Current Range of Services 5 Consecutive Day Programme</vt:lpstr>
      <vt:lpstr>How many patients currently access overnight accommodation?</vt:lpstr>
      <vt:lpstr>Multiple Consecutive Day Programme Activity</vt:lpstr>
      <vt:lpstr>Overnight Stay Programme   Activity in 2015/16</vt:lpstr>
      <vt:lpstr>Where do our overnight stay patients come from?</vt:lpstr>
      <vt:lpstr>PowerPoint Presentation</vt:lpstr>
      <vt:lpstr>PowerPoint Presentation</vt:lpstr>
      <vt:lpstr>Why are we changing? Scottish Government Health Department  2020 Vision (2011)</vt:lpstr>
      <vt:lpstr>PowerPoint Presentation</vt:lpstr>
      <vt:lpstr>The recent history of the CIC An ongoing process of change</vt:lpstr>
      <vt:lpstr>What do other Integrative Care Centres across the UK currently  do?</vt:lpstr>
      <vt:lpstr>PowerPoint Presentation</vt:lpstr>
      <vt:lpstr>PowerPoint Presentation</vt:lpstr>
      <vt:lpstr>Other NHS GGC Services</vt:lpstr>
      <vt:lpstr>GGC residents treated at Beatson West of Scotland Cancer Centre</vt:lpstr>
      <vt:lpstr>Other services</vt:lpstr>
      <vt:lpstr>Feedback</vt:lpstr>
      <vt:lpstr>Informing and Engaging</vt:lpstr>
      <vt:lpstr>Engagement Plan (Discussion)</vt:lpstr>
      <vt:lpstr>Next steps</vt:lpstr>
    </vt:vector>
  </TitlesOfParts>
  <Company>GG 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Neil</dc:creator>
  <cp:lastModifiedBy>George Salisbury</cp:lastModifiedBy>
  <cp:revision>34</cp:revision>
  <dcterms:created xsi:type="dcterms:W3CDTF">2006-04-27T10:48:58Z</dcterms:created>
  <dcterms:modified xsi:type="dcterms:W3CDTF">2022-08-10T13:12:39Z</dcterms:modified>
</cp:coreProperties>
</file>