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7a17fa6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7a17fa6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7a17fa6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77a17fa6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7a17fa66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7a17fa66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77a17fa6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77a17fa6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7a17fa6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7a17fa6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77a17fa66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77a17fa66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77a17fa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77a17f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77a17fa6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77a17fa6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77a17fa6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77a17fa6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77a17fa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77a17fa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7a17fa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77a17fa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77a17fa6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77a17fa6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77a17fa6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77a17fa6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20" name="Google Shape;20;p4"/>
          <p:cNvPicPr preferRelativeResize="0"/>
          <p:nvPr/>
        </p:nvPicPr>
        <p:blipFill>
          <a:blip r:embed="rId2">
            <a:alphaModFix/>
          </a:blip>
          <a:stretch>
            <a:fillRect/>
          </a:stretch>
        </p:blipFill>
        <p:spPr>
          <a:xfrm>
            <a:off x="6232121" y="58275"/>
            <a:ext cx="2835676" cy="252000"/>
          </a:xfrm>
          <a:prstGeom prst="rect">
            <a:avLst/>
          </a:prstGeom>
          <a:noFill/>
          <a:ln>
            <a:noFill/>
          </a:ln>
        </p:spPr>
      </p:pic>
      <p:pic>
        <p:nvPicPr>
          <p:cNvPr id="21" name="Google Shape;21;p4"/>
          <p:cNvPicPr preferRelativeResize="0"/>
          <p:nvPr/>
        </p:nvPicPr>
        <p:blipFill>
          <a:blip r:embed="rId3">
            <a:alphaModFix/>
          </a:blip>
          <a:stretch>
            <a:fillRect/>
          </a:stretch>
        </p:blipFill>
        <p:spPr>
          <a:xfrm>
            <a:off x="76200" y="4654170"/>
            <a:ext cx="548700" cy="4420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533750"/>
            <a:ext cx="8520600" cy="8568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zh-CN" sz="1900">
                <a:solidFill>
                  <a:srgbClr val="B42B36"/>
                </a:solidFill>
                <a:latin typeface="Verdana"/>
                <a:ea typeface="Verdana"/>
                <a:cs typeface="Verdana"/>
                <a:sym typeface="Verdana"/>
              </a:rPr>
              <a:t>15-618 Parallel Computer Architecture and Programming</a:t>
            </a:r>
            <a:endParaRPr b="1" sz="1900">
              <a:solidFill>
                <a:srgbClr val="B42B36"/>
              </a:solidFill>
              <a:latin typeface="Verdana"/>
              <a:ea typeface="Verdana"/>
              <a:cs typeface="Verdana"/>
              <a:sym typeface="Verdana"/>
            </a:endParaRPr>
          </a:p>
          <a:p>
            <a:pPr indent="0" lvl="0" marL="0" rtl="0" algn="ctr">
              <a:lnSpc>
                <a:spcPct val="150000"/>
              </a:lnSpc>
              <a:spcBef>
                <a:spcPts val="600"/>
              </a:spcBef>
              <a:spcAft>
                <a:spcPts val="600"/>
              </a:spcAft>
              <a:buClr>
                <a:schemeClr val="dk1"/>
              </a:buClr>
              <a:buSzPts val="1100"/>
              <a:buFont typeface="Arial"/>
              <a:buNone/>
            </a:pPr>
            <a:r>
              <a:rPr b="1" lang="zh-CN" sz="2000">
                <a:solidFill>
                  <a:srgbClr val="B42B36"/>
                </a:solidFill>
                <a:latin typeface="Verdana"/>
                <a:ea typeface="Verdana"/>
                <a:cs typeface="Verdana"/>
                <a:sym typeface="Verdana"/>
              </a:rPr>
              <a:t>Parallel Influence Maximization in Social Networks</a:t>
            </a:r>
            <a:endParaRPr b="1" sz="2000">
              <a:solidFill>
                <a:srgbClr val="B42B36"/>
              </a:solidFill>
              <a:latin typeface="Verdana"/>
              <a:ea typeface="Verdana"/>
              <a:cs typeface="Verdana"/>
              <a:sym typeface="Verdana"/>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zh-CN" sz="1600">
                <a:solidFill>
                  <a:schemeClr val="dk1"/>
                </a:solidFill>
              </a:rPr>
              <a:t>Carnegie Mellon University</a:t>
            </a:r>
            <a:endParaRPr sz="1600">
              <a:solidFill>
                <a:schemeClr val="dk1"/>
              </a:solidFill>
            </a:endParaRPr>
          </a:p>
          <a:p>
            <a:pPr indent="0" lvl="0" marL="0" rtl="0" algn="ctr">
              <a:lnSpc>
                <a:spcPct val="115000"/>
              </a:lnSpc>
              <a:spcBef>
                <a:spcPts val="0"/>
              </a:spcBef>
              <a:spcAft>
                <a:spcPts val="0"/>
              </a:spcAft>
              <a:buNone/>
            </a:pPr>
            <a:r>
              <a:rPr lang="zh-CN" sz="1600">
                <a:solidFill>
                  <a:schemeClr val="dk1"/>
                </a:solidFill>
              </a:rPr>
              <a:t>Zican Yang(zicany) Yuling Wu(yulingw)</a:t>
            </a:r>
            <a:endParaRPr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zh-CN"/>
              <a:t>P</a:t>
            </a:r>
            <a:r>
              <a:rPr lang="zh-CN"/>
              <a:t>arallel Monte Carlo simulation does not decrease the spread result because </a:t>
            </a:r>
            <a:r>
              <a:rPr lang="zh-CN"/>
              <a:t>there is</a:t>
            </a:r>
            <a:r>
              <a:rPr lang="zh-CN"/>
              <a:t> no data contention nor outdated data in the parallel code.</a:t>
            </a:r>
            <a:endParaRPr/>
          </a:p>
          <a:p>
            <a:pPr indent="-342900" lvl="0" marL="457200" rtl="0" algn="l">
              <a:spcBef>
                <a:spcPts val="0"/>
              </a:spcBef>
              <a:spcAft>
                <a:spcPts val="0"/>
              </a:spcAft>
              <a:buSzPts val="1800"/>
              <a:buChar char="●"/>
            </a:pPr>
            <a:r>
              <a:rPr lang="zh-CN"/>
              <a:t>The speedup results are close to T (threads) times faster before threads = 8.</a:t>
            </a:r>
            <a:endParaRPr/>
          </a:p>
          <a:p>
            <a:pPr indent="-342900" lvl="0" marL="457200" rtl="0" algn="l">
              <a:spcBef>
                <a:spcPts val="0"/>
              </a:spcBef>
              <a:spcAft>
                <a:spcPts val="0"/>
              </a:spcAft>
              <a:buSzPts val="1800"/>
              <a:buChar char="●"/>
            </a:pPr>
            <a:r>
              <a:rPr lang="zh-CN"/>
              <a:t>Time increased again when threads &gt; 8 because the more threads are generated, the more overheads it contains.</a:t>
            </a:r>
            <a:endParaRPr/>
          </a:p>
        </p:txBody>
      </p:sp>
      <p:sp>
        <p:nvSpPr>
          <p:cNvPr id="116" name="Google Shape;116;p22"/>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a:t>
            </a:r>
            <a:endParaRPr/>
          </a:p>
        </p:txBody>
      </p:sp>
      <p:pic>
        <p:nvPicPr>
          <p:cNvPr id="117" name="Google Shape;117;p22" title="Points scored"/>
          <p:cNvPicPr preferRelativeResize="0"/>
          <p:nvPr/>
        </p:nvPicPr>
        <p:blipFill>
          <a:blip r:embed="rId3">
            <a:alphaModFix/>
          </a:blip>
          <a:stretch>
            <a:fillRect/>
          </a:stretch>
        </p:blipFill>
        <p:spPr>
          <a:xfrm>
            <a:off x="152400" y="1152475"/>
            <a:ext cx="4260300" cy="26360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On greedy algorithm, Parallelizing the computation of each permutation is better and can give best speedup when number of threads = 32.</a:t>
            </a:r>
            <a:endParaRPr/>
          </a:p>
          <a:p>
            <a:pPr indent="-342900" lvl="0" marL="457200" rtl="0" algn="l">
              <a:spcBef>
                <a:spcPts val="0"/>
              </a:spcBef>
              <a:spcAft>
                <a:spcPts val="0"/>
              </a:spcAft>
              <a:buSzPts val="1800"/>
              <a:buChar char="●"/>
            </a:pPr>
            <a:r>
              <a:rPr lang="zh-CN"/>
              <a:t>The OpenMP overhead results in the bad speedup of parallelizing Monte Carlo Simulation.</a:t>
            </a:r>
            <a:endParaRPr/>
          </a:p>
          <a:p>
            <a:pPr indent="-342900" lvl="0" marL="457200" rtl="0" algn="l">
              <a:spcBef>
                <a:spcPts val="0"/>
              </a:spcBef>
              <a:spcAft>
                <a:spcPts val="0"/>
              </a:spcAft>
              <a:buSzPts val="1800"/>
              <a:buChar char="●"/>
            </a:pPr>
            <a:r>
              <a:rPr lang="zh-CN"/>
              <a:t>The speedup limitation mainly lies in the OpenMP overhead.</a:t>
            </a:r>
            <a:endParaRPr/>
          </a:p>
        </p:txBody>
      </p:sp>
      <p:sp>
        <p:nvSpPr>
          <p:cNvPr id="123" name="Google Shape;123;p23"/>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a:t>
            </a:r>
            <a:endParaRPr/>
          </a:p>
        </p:txBody>
      </p:sp>
      <p:pic>
        <p:nvPicPr>
          <p:cNvPr id="124" name="Google Shape;124;p23" title="Points scored"/>
          <p:cNvPicPr preferRelativeResize="0"/>
          <p:nvPr/>
        </p:nvPicPr>
        <p:blipFill>
          <a:blip r:embed="rId3">
            <a:alphaModFix/>
          </a:blip>
          <a:stretch>
            <a:fillRect/>
          </a:stretch>
        </p:blipFill>
        <p:spPr>
          <a:xfrm>
            <a:off x="235500" y="1152475"/>
            <a:ext cx="4151450" cy="2562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596175" y="3156250"/>
            <a:ext cx="8236200" cy="1589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zh-CN"/>
              <a:t>Parallel Degree-Discount heuristic will run faster than sequential when number of threads &gt;= 16.</a:t>
            </a:r>
            <a:endParaRPr/>
          </a:p>
          <a:p>
            <a:pPr indent="-342900" lvl="0" marL="457200" rtl="0" algn="l">
              <a:spcBef>
                <a:spcPts val="0"/>
              </a:spcBef>
              <a:spcAft>
                <a:spcPts val="0"/>
              </a:spcAft>
              <a:buSzPts val="1800"/>
              <a:buChar char="●"/>
            </a:pPr>
            <a:r>
              <a:rPr lang="zh-CN"/>
              <a:t>The propagation result will drop as the number of threads increases due to tradeoff.</a:t>
            </a:r>
            <a:endParaRPr/>
          </a:p>
          <a:p>
            <a:pPr indent="-342900" lvl="0" marL="457200" rtl="0" algn="l">
              <a:spcBef>
                <a:spcPts val="0"/>
              </a:spcBef>
              <a:spcAft>
                <a:spcPts val="0"/>
              </a:spcAft>
              <a:buSzPts val="1800"/>
              <a:buChar char="●"/>
            </a:pPr>
            <a:r>
              <a:rPr lang="zh-CN"/>
              <a:t>The speedup limitation mainly lies in locks.</a:t>
            </a:r>
            <a:endParaRPr/>
          </a:p>
        </p:txBody>
      </p:sp>
      <p:sp>
        <p:nvSpPr>
          <p:cNvPr id="130" name="Google Shape;130;p24"/>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a:t>
            </a:r>
            <a:endParaRPr/>
          </a:p>
        </p:txBody>
      </p:sp>
      <p:pic>
        <p:nvPicPr>
          <p:cNvPr id="131" name="Google Shape;131;p24" title="Points scored"/>
          <p:cNvPicPr preferRelativeResize="0"/>
          <p:nvPr/>
        </p:nvPicPr>
        <p:blipFill>
          <a:blip r:embed="rId3">
            <a:alphaModFix/>
          </a:blip>
          <a:stretch>
            <a:fillRect/>
          </a:stretch>
        </p:blipFill>
        <p:spPr>
          <a:xfrm>
            <a:off x="480975" y="712925"/>
            <a:ext cx="3695107" cy="2379775"/>
          </a:xfrm>
          <a:prstGeom prst="rect">
            <a:avLst/>
          </a:prstGeom>
          <a:noFill/>
          <a:ln>
            <a:noFill/>
          </a:ln>
        </p:spPr>
      </p:pic>
      <p:pic>
        <p:nvPicPr>
          <p:cNvPr id="132" name="Google Shape;132;p24" title="Points scored"/>
          <p:cNvPicPr preferRelativeResize="0"/>
          <p:nvPr/>
        </p:nvPicPr>
        <p:blipFill>
          <a:blip r:embed="rId4">
            <a:alphaModFix/>
          </a:blip>
          <a:stretch>
            <a:fillRect/>
          </a:stretch>
        </p:blipFill>
        <p:spPr>
          <a:xfrm>
            <a:off x="4760545" y="712925"/>
            <a:ext cx="3855229" cy="237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1093625"/>
            <a:ext cx="8520600" cy="332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Successfully u</a:t>
            </a:r>
            <a:r>
              <a:rPr lang="zh-CN"/>
              <a:t>sed OpenMP to parallelize the sequential influence spread algorithm in 3 different domains and 5 </a:t>
            </a:r>
            <a:r>
              <a:rPr lang="zh-CN"/>
              <a:t>dimensions, and built a user-defined tool to generate arbitrary kind of dataset.</a:t>
            </a:r>
            <a:endParaRPr/>
          </a:p>
          <a:p>
            <a:pPr indent="-342900" lvl="0" marL="457200" rtl="0" algn="l">
              <a:spcBef>
                <a:spcPts val="0"/>
              </a:spcBef>
              <a:spcAft>
                <a:spcPts val="0"/>
              </a:spcAft>
              <a:buSzPts val="1800"/>
              <a:buChar char="●"/>
            </a:pPr>
            <a:r>
              <a:rPr lang="zh-CN"/>
              <a:t>Tested the parallel algorithms on different datasets to ensure the performance speedup could scale.</a:t>
            </a:r>
            <a:endParaRPr/>
          </a:p>
          <a:p>
            <a:pPr indent="-342900" lvl="0" marL="457200" rtl="0" algn="l">
              <a:spcBef>
                <a:spcPts val="0"/>
              </a:spcBef>
              <a:spcAft>
                <a:spcPts val="0"/>
              </a:spcAft>
              <a:buSzPts val="1800"/>
              <a:buChar char="●"/>
            </a:pPr>
            <a:r>
              <a:rPr lang="zh-CN"/>
              <a:t>Verify a drop in speedup when nThreads is very high due to extra work as well as the approach which </a:t>
            </a:r>
            <a:r>
              <a:rPr lang="zh-CN"/>
              <a:t>will not drop</a:t>
            </a:r>
            <a:r>
              <a:rPr lang="zh-CN"/>
              <a:t> the influence results.</a:t>
            </a:r>
            <a:endParaRPr/>
          </a:p>
          <a:p>
            <a:pPr indent="-342900" lvl="0" marL="457200" rtl="0" algn="l">
              <a:spcBef>
                <a:spcPts val="0"/>
              </a:spcBef>
              <a:spcAft>
                <a:spcPts val="0"/>
              </a:spcAft>
              <a:buSzPts val="1800"/>
              <a:buChar char="●"/>
            </a:pPr>
            <a:r>
              <a:rPr lang="zh-CN"/>
              <a:t>Produced a comprehensive multidimensional scaling report that analyzed the features of our influence maximization algorithms.</a:t>
            </a:r>
            <a:endParaRPr/>
          </a:p>
        </p:txBody>
      </p:sp>
      <p:sp>
        <p:nvSpPr>
          <p:cNvPr id="138" name="Google Shape;138;p25"/>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a:t>
            </a:r>
            <a:endParaRPr/>
          </a:p>
        </p:txBody>
      </p:sp>
      <p:sp>
        <p:nvSpPr>
          <p:cNvPr id="139" name="Google Shape;139;p25"/>
          <p:cNvSpPr txBox="1"/>
          <p:nvPr/>
        </p:nvSpPr>
        <p:spPr>
          <a:xfrm>
            <a:off x="311700" y="712925"/>
            <a:ext cx="2560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700"/>
              <a:t>Milestone</a:t>
            </a:r>
            <a:endParaRPr sz="1700"/>
          </a:p>
        </p:txBody>
      </p:sp>
      <p:sp>
        <p:nvSpPr>
          <p:cNvPr id="140" name="Google Shape;140;p25"/>
          <p:cNvSpPr txBox="1"/>
          <p:nvPr>
            <p:ph idx="1" type="body"/>
          </p:nvPr>
        </p:nvSpPr>
        <p:spPr>
          <a:xfrm>
            <a:off x="311700" y="4417025"/>
            <a:ext cx="8520600" cy="572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zh-CN"/>
              <a:t>We reached both the 100% basic goals and 125% </a:t>
            </a:r>
            <a:r>
              <a:rPr lang="zh-CN"/>
              <a:t>stretch goals.</a:t>
            </a:r>
            <a:endParaRPr/>
          </a:p>
        </p:txBody>
      </p:sp>
      <p:sp>
        <p:nvSpPr>
          <p:cNvPr id="141" name="Google Shape;141;p25"/>
          <p:cNvSpPr txBox="1"/>
          <p:nvPr/>
        </p:nvSpPr>
        <p:spPr>
          <a:xfrm>
            <a:off x="311700" y="4034500"/>
            <a:ext cx="2560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700"/>
              <a:t>Goal</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4294967295" type="ctrTitle"/>
          </p:nvPr>
        </p:nvSpPr>
        <p:spPr>
          <a:xfrm>
            <a:off x="0" y="2238600"/>
            <a:ext cx="9144000" cy="666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600"/>
              </a:spcAft>
              <a:buClr>
                <a:schemeClr val="dk1"/>
              </a:buClr>
              <a:buSzPts val="1100"/>
              <a:buFont typeface="Arial"/>
              <a:buNone/>
            </a:pPr>
            <a:r>
              <a:rPr b="1" lang="zh-CN" sz="3200">
                <a:solidFill>
                  <a:srgbClr val="B42B36"/>
                </a:solidFill>
                <a:latin typeface="Verdana"/>
                <a:ea typeface="Verdana"/>
                <a:cs typeface="Verdana"/>
                <a:sym typeface="Verdana"/>
              </a:rPr>
              <a:t>Thank You</a:t>
            </a:r>
            <a:endParaRPr b="1" sz="3300">
              <a:solidFill>
                <a:srgbClr val="B42B36"/>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2045938" y="879926"/>
            <a:ext cx="5356925" cy="2441824"/>
          </a:xfrm>
          <a:prstGeom prst="rect">
            <a:avLst/>
          </a:prstGeom>
          <a:noFill/>
          <a:ln>
            <a:noFill/>
          </a:ln>
        </p:spPr>
      </p:pic>
      <p:sp>
        <p:nvSpPr>
          <p:cNvPr id="63" name="Google Shape;63;p14"/>
          <p:cNvSpPr txBox="1"/>
          <p:nvPr>
            <p:ph type="title"/>
          </p:nvPr>
        </p:nvSpPr>
        <p:spPr>
          <a:xfrm>
            <a:off x="3879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Background</a:t>
            </a:r>
            <a:endParaRPr/>
          </a:p>
        </p:txBody>
      </p:sp>
      <p:sp>
        <p:nvSpPr>
          <p:cNvPr id="64" name="Google Shape;64;p14"/>
          <p:cNvSpPr txBox="1"/>
          <p:nvPr/>
        </p:nvSpPr>
        <p:spPr>
          <a:xfrm>
            <a:off x="0" y="4799250"/>
            <a:ext cx="9144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CN" sz="900">
                <a:solidFill>
                  <a:schemeClr val="dk2"/>
                </a:solidFill>
                <a:latin typeface="Times New Roman"/>
                <a:ea typeface="Times New Roman"/>
                <a:cs typeface="Times New Roman"/>
                <a:sym typeface="Times New Roman"/>
              </a:rPr>
              <a:t>Figure Reference: https://www.gowebcenter.com/all-you-need-to-know-about-viral-marketing/</a:t>
            </a:r>
            <a:endParaRPr sz="900">
              <a:solidFill>
                <a:schemeClr val="dk2"/>
              </a:solidFill>
              <a:latin typeface="Times New Roman"/>
              <a:ea typeface="Times New Roman"/>
              <a:cs typeface="Times New Roman"/>
              <a:sym typeface="Times New Roman"/>
            </a:endParaRPr>
          </a:p>
        </p:txBody>
      </p:sp>
      <p:sp>
        <p:nvSpPr>
          <p:cNvPr id="65" name="Google Shape;65;p14"/>
          <p:cNvSpPr txBox="1"/>
          <p:nvPr/>
        </p:nvSpPr>
        <p:spPr>
          <a:xfrm>
            <a:off x="760275" y="3321750"/>
            <a:ext cx="7902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Basic concepts:</a:t>
            </a:r>
            <a:endParaRPr/>
          </a:p>
          <a:p>
            <a:pPr indent="-317500" lvl="0" marL="457200" rtl="0" algn="l">
              <a:spcBef>
                <a:spcPts val="0"/>
              </a:spcBef>
              <a:spcAft>
                <a:spcPts val="0"/>
              </a:spcAft>
              <a:buSzPts val="1400"/>
              <a:buChar char="●"/>
            </a:pPr>
            <a:r>
              <a:rPr lang="zh-CN"/>
              <a:t>People will choose to talk with their friends about one thing with some probabilities.</a:t>
            </a:r>
            <a:endParaRPr/>
          </a:p>
          <a:p>
            <a:pPr indent="-317500" lvl="0" marL="457200" rtl="0" algn="l">
              <a:spcBef>
                <a:spcPts val="0"/>
              </a:spcBef>
              <a:spcAft>
                <a:spcPts val="0"/>
              </a:spcAft>
              <a:buSzPts val="1400"/>
              <a:buChar char="●"/>
            </a:pPr>
            <a:r>
              <a:rPr lang="zh-CN"/>
              <a:t>A person cannot accept the same information that he/she has already known.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Imagine that if you have an important message or an interesting AD, and you can only send it to K people. How would you select these K people to make it spread as widely as possible?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Background</a:t>
            </a:r>
            <a:endParaRPr/>
          </a:p>
        </p:txBody>
      </p:sp>
      <p:sp>
        <p:nvSpPr>
          <p:cNvPr id="71" name="Google Shape;71;p15"/>
          <p:cNvSpPr txBox="1"/>
          <p:nvPr>
            <p:ph idx="1" type="body"/>
          </p:nvPr>
        </p:nvSpPr>
        <p:spPr>
          <a:xfrm>
            <a:off x="4878875" y="1152475"/>
            <a:ext cx="395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Given an undirected graph G=(V,E) with propagation probability p for each edge, find k seed nodes which can activate maximum number of nodes. A node can only be visited once.</a:t>
            </a:r>
            <a:endParaRPr/>
          </a:p>
          <a:p>
            <a:pPr indent="0" lvl="0" marL="0" rtl="0" algn="l">
              <a:spcBef>
                <a:spcPts val="1200"/>
              </a:spcBef>
              <a:spcAft>
                <a:spcPts val="1200"/>
              </a:spcAft>
              <a:buNone/>
            </a:pPr>
            <a:r>
              <a:rPr lang="zh-CN"/>
              <a:t>Our task is to parallelize it in different dimensions.</a:t>
            </a:r>
            <a:endParaRPr/>
          </a:p>
        </p:txBody>
      </p:sp>
      <p:pic>
        <p:nvPicPr>
          <p:cNvPr id="72" name="Google Shape;72;p15"/>
          <p:cNvPicPr preferRelativeResize="0"/>
          <p:nvPr/>
        </p:nvPicPr>
        <p:blipFill>
          <a:blip r:embed="rId3">
            <a:alphaModFix/>
          </a:blip>
          <a:stretch>
            <a:fillRect/>
          </a:stretch>
        </p:blipFill>
        <p:spPr>
          <a:xfrm>
            <a:off x="311700" y="1152475"/>
            <a:ext cx="4567187"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4952625" y="1152475"/>
            <a:ext cx="387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To evaluate the quality of a seed node set, we use Monte Carlo simulation. We perform the propagation process with the seed node set on the graph for several times and take the average of their result.</a:t>
            </a:r>
            <a:endParaRPr/>
          </a:p>
        </p:txBody>
      </p:sp>
      <p:sp>
        <p:nvSpPr>
          <p:cNvPr id="78" name="Google Shape;78;p16"/>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Background: </a:t>
            </a:r>
            <a:r>
              <a:rPr lang="zh-CN"/>
              <a:t>Monte Carlo Simulation</a:t>
            </a:r>
            <a:endParaRPr/>
          </a:p>
        </p:txBody>
      </p:sp>
      <p:pic>
        <p:nvPicPr>
          <p:cNvPr id="79" name="Google Shape;79;p16"/>
          <p:cNvPicPr preferRelativeResize="0"/>
          <p:nvPr/>
        </p:nvPicPr>
        <p:blipFill>
          <a:blip r:embed="rId3">
            <a:alphaModFix/>
          </a:blip>
          <a:stretch>
            <a:fillRect/>
          </a:stretch>
        </p:blipFill>
        <p:spPr>
          <a:xfrm>
            <a:off x="373400" y="797788"/>
            <a:ext cx="4307192" cy="412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4952625" y="1152475"/>
            <a:ext cx="3879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a:t>Greedy</a:t>
            </a:r>
            <a:endParaRPr b="1"/>
          </a:p>
          <a:p>
            <a:pPr indent="0" lvl="0" marL="0" rtl="0" algn="l">
              <a:spcBef>
                <a:spcPts val="1200"/>
              </a:spcBef>
              <a:spcAft>
                <a:spcPts val="0"/>
              </a:spcAft>
              <a:buNone/>
            </a:pPr>
            <a:r>
              <a:rPr lang="zh-CN"/>
              <a:t>Run Monte Carlo simulation on all possible permutations of seed node sets and choose one with best result.</a:t>
            </a:r>
            <a:endParaRPr/>
          </a:p>
          <a:p>
            <a:pPr indent="0" lvl="0" marL="0" rtl="0" algn="l">
              <a:spcBef>
                <a:spcPts val="1200"/>
              </a:spcBef>
              <a:spcAft>
                <a:spcPts val="0"/>
              </a:spcAft>
              <a:buNone/>
            </a:pPr>
            <a:r>
              <a:rPr b="1" lang="zh-CN"/>
              <a:t>Heuristic</a:t>
            </a:r>
            <a:endParaRPr b="1"/>
          </a:p>
          <a:p>
            <a:pPr indent="0" lvl="0" marL="0" rtl="0" algn="l">
              <a:spcBef>
                <a:spcPts val="1200"/>
              </a:spcBef>
              <a:spcAft>
                <a:spcPts val="1200"/>
              </a:spcAft>
              <a:buNone/>
            </a:pPr>
            <a:r>
              <a:rPr lang="zh-CN"/>
              <a:t>Sort nodes by some metrics and select top-k nodes, maybe with some optimization method (Degree-Discount) for better result.</a:t>
            </a:r>
            <a:endParaRPr/>
          </a:p>
        </p:txBody>
      </p:sp>
      <p:sp>
        <p:nvSpPr>
          <p:cNvPr id="85" name="Google Shape;85;p17"/>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Background: Greedy and Heuristic algorithms</a:t>
            </a:r>
            <a:endParaRPr/>
          </a:p>
        </p:txBody>
      </p:sp>
      <p:sp>
        <p:nvSpPr>
          <p:cNvPr id="86" name="Google Shape;86;p17"/>
          <p:cNvSpPr txBox="1"/>
          <p:nvPr>
            <p:ph idx="1" type="body"/>
          </p:nvPr>
        </p:nvSpPr>
        <p:spPr>
          <a:xfrm>
            <a:off x="353300" y="1152475"/>
            <a:ext cx="387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There are 2 kinds of algorithms to solve the influence maximization problem, greedy and heuristic. Greedy algorithms can give the best seed node sets but run very slow. Heuristic algorithms run very fast but the seed node sets is not good as greedy.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113250" y="863550"/>
            <a:ext cx="6917501" cy="3711550"/>
          </a:xfrm>
          <a:prstGeom prst="rect">
            <a:avLst/>
          </a:prstGeom>
          <a:noFill/>
          <a:ln>
            <a:noFill/>
          </a:ln>
        </p:spPr>
      </p:pic>
      <p:sp>
        <p:nvSpPr>
          <p:cNvPr id="92" name="Google Shape;92;p18"/>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The pseudo code of Monte Carlo Simulation is as follows:</a:t>
            </a:r>
            <a:endParaRPr/>
          </a:p>
          <a:p>
            <a:pPr indent="0" lvl="0" marL="0" rtl="0" algn="l">
              <a:lnSpc>
                <a:spcPct val="100000"/>
              </a:lnSpc>
              <a:spcBef>
                <a:spcPts val="1200"/>
              </a:spcBef>
              <a:spcAft>
                <a:spcPts val="0"/>
              </a:spcAft>
              <a:buClr>
                <a:schemeClr val="dk1"/>
              </a:buClr>
              <a:buSzPts val="1100"/>
              <a:buFont typeface="Arial"/>
              <a:buNone/>
            </a:pPr>
            <a:r>
              <a:rPr lang="zh-CN" sz="1100">
                <a:solidFill>
                  <a:schemeClr val="dk1"/>
                </a:solidFill>
                <a:latin typeface="Courier New"/>
                <a:ea typeface="Courier New"/>
                <a:cs typeface="Courier New"/>
                <a:sym typeface="Courier New"/>
              </a:rPr>
              <a:t>foreach (rounds) {</a:t>
            </a:r>
            <a:endParaRPr sz="1100">
              <a:solidFill>
                <a:schemeClr val="dk1"/>
              </a:solidFill>
              <a:latin typeface="Courier New"/>
              <a:ea typeface="Courier New"/>
              <a:cs typeface="Courier New"/>
              <a:sym typeface="Courier New"/>
            </a:endParaRPr>
          </a:p>
          <a:p>
            <a:pPr indent="0" lvl="0" marL="457200" rtl="0" algn="l">
              <a:lnSpc>
                <a:spcPct val="100000"/>
              </a:lnSpc>
              <a:spcBef>
                <a:spcPts val="900"/>
              </a:spcBef>
              <a:spcAft>
                <a:spcPts val="0"/>
              </a:spcAft>
              <a:buClr>
                <a:schemeClr val="dk1"/>
              </a:buClr>
              <a:buSzPts val="1100"/>
              <a:buFont typeface="Arial"/>
              <a:buNone/>
            </a:pPr>
            <a:r>
              <a:rPr lang="zh-CN" sz="1100">
                <a:solidFill>
                  <a:schemeClr val="dk1"/>
                </a:solidFill>
                <a:latin typeface="Courier New"/>
                <a:ea typeface="Courier New"/>
                <a:cs typeface="Courier New"/>
                <a:sym typeface="Courier New"/>
              </a:rPr>
              <a:t>foreach (vertex) {</a:t>
            </a:r>
            <a:endParaRPr sz="1100">
              <a:solidFill>
                <a:schemeClr val="dk1"/>
              </a:solidFill>
              <a:latin typeface="Courier New"/>
              <a:ea typeface="Courier New"/>
              <a:cs typeface="Courier New"/>
              <a:sym typeface="Courier New"/>
            </a:endParaRPr>
          </a:p>
          <a:p>
            <a:pPr indent="0" lvl="0" marL="457200" rtl="0" algn="l">
              <a:lnSpc>
                <a:spcPct val="100000"/>
              </a:lnSpc>
              <a:spcBef>
                <a:spcPts val="900"/>
              </a:spcBef>
              <a:spcAft>
                <a:spcPts val="0"/>
              </a:spcAft>
              <a:buClr>
                <a:schemeClr val="dk1"/>
              </a:buClr>
              <a:buSzPts val="1100"/>
              <a:buFont typeface="Arial"/>
              <a:buNone/>
            </a:pPr>
            <a:r>
              <a:rPr lang="zh-CN" sz="1100">
                <a:solidFill>
                  <a:schemeClr val="dk1"/>
                </a:solidFill>
                <a:latin typeface="Courier New"/>
                <a:ea typeface="Courier New"/>
                <a:cs typeface="Courier New"/>
                <a:sym typeface="Courier New"/>
              </a:rPr>
              <a:t>	BFS(vertex)</a:t>
            </a:r>
            <a:endParaRPr sz="1100">
              <a:solidFill>
                <a:schemeClr val="dk1"/>
              </a:solidFill>
              <a:latin typeface="Courier New"/>
              <a:ea typeface="Courier New"/>
              <a:cs typeface="Courier New"/>
              <a:sym typeface="Courier New"/>
            </a:endParaRPr>
          </a:p>
          <a:p>
            <a:pPr indent="0" lvl="0" marL="457200" rtl="0" algn="l">
              <a:lnSpc>
                <a:spcPct val="100000"/>
              </a:lnSpc>
              <a:spcBef>
                <a:spcPts val="900"/>
              </a:spcBef>
              <a:spcAft>
                <a:spcPts val="0"/>
              </a:spcAft>
              <a:buClr>
                <a:schemeClr val="dk1"/>
              </a:buClr>
              <a:buSzPts val="1100"/>
              <a:buFont typeface="Arial"/>
              <a:buNone/>
            </a:pPr>
            <a:r>
              <a:rPr lang="zh-C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zh-C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zh-CN"/>
              <a:t>We implemented two level of parallelism in Monte Carlo Simulation.</a:t>
            </a:r>
            <a:endParaRPr/>
          </a:p>
          <a:p>
            <a:pPr indent="-342900" lvl="0" marL="457200" rtl="0" algn="l">
              <a:lnSpc>
                <a:spcPct val="100000"/>
              </a:lnSpc>
              <a:spcBef>
                <a:spcPts val="0"/>
              </a:spcBef>
              <a:spcAft>
                <a:spcPts val="0"/>
              </a:spcAft>
              <a:buSzPts val="1800"/>
              <a:buAutoNum type="arabicPeriod"/>
            </a:pPr>
            <a:r>
              <a:rPr lang="zh-CN"/>
              <a:t>Parallelize each round’s computation. There are no dependencies.</a:t>
            </a:r>
            <a:endParaRPr/>
          </a:p>
          <a:p>
            <a:pPr indent="-342900" lvl="0" marL="457200" rtl="0" algn="l">
              <a:lnSpc>
                <a:spcPct val="100000"/>
              </a:lnSpc>
              <a:spcBef>
                <a:spcPts val="0"/>
              </a:spcBef>
              <a:spcAft>
                <a:spcPts val="0"/>
              </a:spcAft>
              <a:buSzPts val="1800"/>
              <a:buAutoNum type="arabicPeriod"/>
            </a:pPr>
            <a:r>
              <a:rPr lang="zh-CN"/>
              <a:t>Parallelize each vertex’s BFS computation in a single round. There are dependencies between vertices and we solved by locks.</a:t>
            </a:r>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p:txBody>
      </p:sp>
      <p:sp>
        <p:nvSpPr>
          <p:cNvPr id="98" name="Google Shape;98;p19"/>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Approach: Parallel Monte Carlo Simulation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The pseudo code of greedy algorithm is as follows:</a:t>
            </a:r>
            <a:endParaRPr/>
          </a:p>
          <a:p>
            <a:pPr indent="0" lvl="0" marL="0" rtl="0" algn="l">
              <a:lnSpc>
                <a:spcPct val="100000"/>
              </a:lnSpc>
              <a:spcBef>
                <a:spcPts val="1200"/>
              </a:spcBef>
              <a:spcAft>
                <a:spcPts val="0"/>
              </a:spcAft>
              <a:buClr>
                <a:schemeClr val="dk1"/>
              </a:buClr>
              <a:buSzPts val="1100"/>
              <a:buFont typeface="Arial"/>
              <a:buNone/>
            </a:pPr>
            <a:r>
              <a:rPr lang="zh-CN" sz="1100">
                <a:solidFill>
                  <a:schemeClr val="dk1"/>
                </a:solidFill>
                <a:latin typeface="Courier New"/>
                <a:ea typeface="Courier New"/>
                <a:cs typeface="Courier New"/>
                <a:sym typeface="Courier New"/>
              </a:rPr>
              <a:t>foreach (possible permutation of seed nodes in all vertices) {</a:t>
            </a:r>
            <a:endParaRPr sz="1100">
              <a:solidFill>
                <a:schemeClr val="dk1"/>
              </a:solidFill>
              <a:latin typeface="Courier New"/>
              <a:ea typeface="Courier New"/>
              <a:cs typeface="Courier New"/>
              <a:sym typeface="Courier New"/>
            </a:endParaRPr>
          </a:p>
          <a:p>
            <a:pPr indent="0" lvl="0" marL="457200" rtl="0" algn="l">
              <a:lnSpc>
                <a:spcPct val="100000"/>
              </a:lnSpc>
              <a:spcBef>
                <a:spcPts val="900"/>
              </a:spcBef>
              <a:spcAft>
                <a:spcPts val="0"/>
              </a:spcAft>
              <a:buClr>
                <a:schemeClr val="dk1"/>
              </a:buClr>
              <a:buSzPts val="1100"/>
              <a:buFont typeface="Arial"/>
              <a:buNone/>
            </a:pPr>
            <a:r>
              <a:rPr lang="zh-CN" sz="1100">
                <a:solidFill>
                  <a:schemeClr val="dk1"/>
                </a:solidFill>
                <a:latin typeface="Courier New"/>
                <a:ea typeface="Courier New"/>
                <a:cs typeface="Courier New"/>
                <a:sym typeface="Courier New"/>
              </a:rPr>
              <a:t>monteCarloSimulation()</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zh-C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zh-CN" sz="1100">
                <a:solidFill>
                  <a:schemeClr val="dk1"/>
                </a:solidFill>
                <a:latin typeface="Courier New"/>
                <a:ea typeface="Courier New"/>
                <a:cs typeface="Courier New"/>
                <a:sym typeface="Courier New"/>
              </a:rPr>
              <a:t>Choose the permutation with best simulation result</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zh-CN"/>
              <a:t>We implemented two level of parallelism in greedy algorithm.</a:t>
            </a:r>
            <a:endParaRPr/>
          </a:p>
          <a:p>
            <a:pPr indent="-342900" lvl="0" marL="457200" rtl="0" algn="l">
              <a:lnSpc>
                <a:spcPct val="100000"/>
              </a:lnSpc>
              <a:spcBef>
                <a:spcPts val="0"/>
              </a:spcBef>
              <a:spcAft>
                <a:spcPts val="0"/>
              </a:spcAft>
              <a:buSzPts val="1800"/>
              <a:buAutoNum type="arabicPeriod"/>
            </a:pPr>
            <a:r>
              <a:rPr lang="zh-CN"/>
              <a:t>Parallelize each permutation’s computation. Because we have to choose the permutation with best simulation result, there are dependencies.</a:t>
            </a:r>
            <a:endParaRPr/>
          </a:p>
          <a:p>
            <a:pPr indent="-342900" lvl="0" marL="457200" rtl="0" algn="l">
              <a:lnSpc>
                <a:spcPct val="100000"/>
              </a:lnSpc>
              <a:spcBef>
                <a:spcPts val="0"/>
              </a:spcBef>
              <a:spcAft>
                <a:spcPts val="0"/>
              </a:spcAft>
              <a:buSzPts val="1800"/>
              <a:buAutoNum type="arabicPeriod"/>
            </a:pPr>
            <a:r>
              <a:rPr lang="zh-CN"/>
              <a:t>Parallelize Monte Carlo simulation in each permutation as previous shown.</a:t>
            </a:r>
            <a:endParaRPr sz="1100">
              <a:solidFill>
                <a:schemeClr val="dk1"/>
              </a:solidFill>
              <a:latin typeface="Courier New"/>
              <a:ea typeface="Courier New"/>
              <a:cs typeface="Courier New"/>
              <a:sym typeface="Courier New"/>
            </a:endParaRPr>
          </a:p>
        </p:txBody>
      </p:sp>
      <p:sp>
        <p:nvSpPr>
          <p:cNvPr id="104" name="Google Shape;104;p20"/>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Approach: Parallel </a:t>
            </a:r>
            <a:r>
              <a:rPr lang="zh-CN"/>
              <a:t>Greedy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152475"/>
            <a:ext cx="8520600" cy="3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We choose Degree-Discount heuristic for better result. </a:t>
            </a:r>
            <a:r>
              <a:rPr lang="zh-CN"/>
              <a:t>The process of Degree-Discount heuristic is as follows:</a:t>
            </a:r>
            <a:endParaRPr/>
          </a:p>
          <a:p>
            <a:pPr indent="-298450" lvl="0" marL="457200" rtl="0" algn="l">
              <a:lnSpc>
                <a:spcPct val="100000"/>
              </a:lnSpc>
              <a:spcBef>
                <a:spcPts val="1200"/>
              </a:spcBef>
              <a:spcAft>
                <a:spcPts val="0"/>
              </a:spcAft>
              <a:buClr>
                <a:schemeClr val="dk1"/>
              </a:buClr>
              <a:buSzPts val="1100"/>
              <a:buFont typeface="Courier New"/>
              <a:buAutoNum type="arabicPeriod"/>
            </a:pPr>
            <a:r>
              <a:rPr lang="zh-CN" sz="1100">
                <a:solidFill>
                  <a:schemeClr val="dk1"/>
                </a:solidFill>
                <a:latin typeface="Courier New"/>
                <a:ea typeface="Courier New"/>
                <a:cs typeface="Courier New"/>
                <a:sym typeface="Courier New"/>
              </a:rPr>
              <a:t>Sort vertices in descending order by degree</a:t>
            </a:r>
            <a:endParaRPr sz="1100">
              <a:solidFill>
                <a:schemeClr val="dk1"/>
              </a:solidFill>
              <a:latin typeface="Courier New"/>
              <a:ea typeface="Courier New"/>
              <a:cs typeface="Courier New"/>
              <a:sym typeface="Courier New"/>
            </a:endParaRPr>
          </a:p>
          <a:p>
            <a:pPr indent="-298450" lvl="0" marL="457200" rtl="0" algn="l">
              <a:lnSpc>
                <a:spcPct val="100000"/>
              </a:lnSpc>
              <a:spcBef>
                <a:spcPts val="0"/>
              </a:spcBef>
              <a:spcAft>
                <a:spcPts val="0"/>
              </a:spcAft>
              <a:buClr>
                <a:schemeClr val="dk1"/>
              </a:buClr>
              <a:buSzPts val="1100"/>
              <a:buFont typeface="Courier New"/>
              <a:buAutoNum type="arabicPeriod"/>
            </a:pPr>
            <a:r>
              <a:rPr lang="zh-CN" sz="1100">
                <a:solidFill>
                  <a:schemeClr val="dk1"/>
                </a:solidFill>
                <a:latin typeface="Courier New"/>
                <a:ea typeface="Courier New"/>
                <a:cs typeface="Courier New"/>
                <a:sym typeface="Courier New"/>
              </a:rPr>
              <a:t>Select node with greatest degree</a:t>
            </a:r>
            <a:endParaRPr sz="1100">
              <a:solidFill>
                <a:schemeClr val="dk1"/>
              </a:solidFill>
              <a:latin typeface="Courier New"/>
              <a:ea typeface="Courier New"/>
              <a:cs typeface="Courier New"/>
              <a:sym typeface="Courier New"/>
            </a:endParaRPr>
          </a:p>
          <a:p>
            <a:pPr indent="-298450" lvl="0" marL="457200" rtl="0" algn="l">
              <a:lnSpc>
                <a:spcPct val="100000"/>
              </a:lnSpc>
              <a:spcBef>
                <a:spcPts val="0"/>
              </a:spcBef>
              <a:spcAft>
                <a:spcPts val="0"/>
              </a:spcAft>
              <a:buClr>
                <a:schemeClr val="dk1"/>
              </a:buClr>
              <a:buSzPts val="1100"/>
              <a:buFont typeface="Courier New"/>
              <a:buAutoNum type="arabicPeriod"/>
            </a:pPr>
            <a:r>
              <a:rPr lang="zh-CN" sz="1100">
                <a:solidFill>
                  <a:schemeClr val="dk1"/>
                </a:solidFill>
                <a:latin typeface="Courier New"/>
                <a:ea typeface="Courier New"/>
                <a:cs typeface="Courier New"/>
                <a:sym typeface="Courier New"/>
              </a:rPr>
              <a:t>Minus selected node’s neighbors’ degree by Degree-Discount formula</a:t>
            </a:r>
            <a:endParaRPr sz="1100">
              <a:solidFill>
                <a:schemeClr val="dk1"/>
              </a:solidFill>
              <a:latin typeface="Courier New"/>
              <a:ea typeface="Courier New"/>
              <a:cs typeface="Courier New"/>
              <a:sym typeface="Courier New"/>
            </a:endParaRPr>
          </a:p>
          <a:p>
            <a:pPr indent="-298450" lvl="0" marL="457200" rtl="0" algn="l">
              <a:lnSpc>
                <a:spcPct val="100000"/>
              </a:lnSpc>
              <a:spcBef>
                <a:spcPts val="0"/>
              </a:spcBef>
              <a:spcAft>
                <a:spcPts val="0"/>
              </a:spcAft>
              <a:buClr>
                <a:schemeClr val="dk1"/>
              </a:buClr>
              <a:buSzPts val="1100"/>
              <a:buFont typeface="Courier New"/>
              <a:buAutoNum type="arabicPeriod"/>
            </a:pPr>
            <a:r>
              <a:rPr lang="zh-CN" sz="1100">
                <a:solidFill>
                  <a:schemeClr val="dk1"/>
                </a:solidFill>
                <a:latin typeface="Courier New"/>
                <a:ea typeface="Courier New"/>
                <a:cs typeface="Courier New"/>
                <a:sym typeface="Courier New"/>
              </a:rPr>
              <a:t>If all seed nodes has been selected, exit. Else, go to step2</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zh-CN"/>
              <a:t>The seed node selection process does not involve Monte Carlo simulation. We parallelize step 2 and step 3. If we have T threads, every time we select T nodes with highest degree and update their neighbors’ degree in parallel. There are dependencies when updating neighbors’ degree, and we solve this by locks. There is also a tradeoff between parallelism and quality of result.</a:t>
            </a:r>
            <a:endParaRPr/>
          </a:p>
          <a:p>
            <a:pPr indent="0" lvl="0" marL="0" rtl="0" algn="l">
              <a:lnSpc>
                <a:spcPct val="100000"/>
              </a:lnSpc>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110" name="Google Shape;110;p21"/>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Approach: Parallel Heuristic algorithms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