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9BBB59"/>
    <a:srgbClr val="39B0D4"/>
    <a:srgbClr val="727272"/>
    <a:srgbClr val="010000"/>
    <a:srgbClr val="FFA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874" y="43"/>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9/12/2024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Fake Social Media Accounts and Their Detection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5924550"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SIH1775</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Fake Social Media Accounts and Their Detection.</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Blockchain &amp; Cybersecurity</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ID- 1958</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2" name="TextBox 8"/>
          <p:cNvSpPr txBox="1">
            <a:spLocks noChangeArrowheads="1"/>
          </p:cNvSpPr>
          <p:nvPr/>
        </p:nvSpPr>
        <p:spPr bwMode="auto">
          <a:xfrm>
            <a:off x="141514" y="1042079"/>
            <a:ext cx="11934073" cy="5047536"/>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a:t>
            </a:r>
            <a:endParaRPr lang="en-US" sz="20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Fake social handle detection can be brought into the experiment by considering the point where a user is supposed to sign in to an app with a few of his details like his/her Full Name, Email, Password, Gender, Birth date, and a unique Username the one has to be identified with, by analyzing these data and figuring out if the user’s Full Name is somewhere completely distinct than his/her email ID.</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As the full name and email ID domain of a legit user should generally match, a completely different domain indicates that the person is either running a company and is using his business domain there or he has created an unauthorized email with his pen name as his email domain or the user is just looking out to hide his/her identity by providing an illegitimate email id, or vice versa in the case if one is making it with his/her Name.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To add to this, the phone no. user is registering his/her account with can be checked if it is already connected to any other account. Most of the time an illegitimate user can manage to fake his/her email ID and his/her name and email ID, but generally switching between phone numbers is not a casual thing until the case is about a bigger scam. After a user trespasses these criteria he/she is to be added to the database under the “Red Flag Users” node.</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6-Bit Battalion</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Subtitle 3">
            <a:extLst>
              <a:ext uri="{FF2B5EF4-FFF2-40B4-BE49-F238E27FC236}">
                <a16:creationId xmlns:a16="http://schemas.microsoft.com/office/drawing/2014/main" id="{C3338AE5-4516-B235-96B2-82643384F57A}"/>
              </a:ext>
            </a:extLst>
          </p:cNvPr>
          <p:cNvSpPr txBox="1">
            <a:spLocks/>
          </p:cNvSpPr>
          <p:nvPr/>
        </p:nvSpPr>
        <p:spPr bwMode="auto">
          <a:xfrm>
            <a:off x="1983000" y="81376"/>
            <a:ext cx="8534400" cy="1149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             Fake Social Media Accounts</a:t>
            </a:r>
          </a:p>
          <a:p>
            <a:pPr marL="0" indent="0">
              <a:buNone/>
            </a:pPr>
            <a:r>
              <a:rPr lang="en-US" b="1" dirty="0">
                <a:latin typeface="Times New Roman" panose="02020603050405020304" pitchFamily="18" charset="0"/>
                <a:cs typeface="Times New Roman" panose="02020603050405020304" pitchFamily="18" charset="0"/>
              </a:rPr>
              <a:t>                    and Their Detection</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233679" y="1382286"/>
            <a:ext cx="11724640" cy="4708981"/>
          </a:xfrm>
          <a:prstGeom prst="rect">
            <a:avLst/>
          </a:prstGeom>
          <a:noFill/>
          <a:ln w="9525">
            <a:noFill/>
            <a:miter lim="800000"/>
            <a:headEnd/>
            <a:tailEnd/>
          </a:ln>
        </p:spPr>
        <p:txBody>
          <a:bodyPr wrap="square">
            <a:spAutoFit/>
          </a:bodyPr>
          <a:lstStyle/>
          <a:p>
            <a:pPr marL="342900" marR="0" lvl="0" indent="-342900" algn="just" rtl="0">
              <a:lnSpc>
                <a:spcPct val="100000"/>
              </a:lnSpc>
              <a:spcBef>
                <a:spcPts val="0"/>
              </a:spcBef>
              <a:spcAft>
                <a:spcPts val="0"/>
              </a:spcAft>
              <a:buClr>
                <a:schemeClr val="lt2"/>
              </a:buClr>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The fake profile detection app will leverage Firebase for </a:t>
            </a:r>
          </a:p>
          <a:p>
            <a:pPr marR="0" lvl="0" algn="just" rtl="0">
              <a:lnSpc>
                <a:spcPct val="100000"/>
              </a:lnSpc>
              <a:spcBef>
                <a:spcPts val="0"/>
              </a:spcBef>
              <a:spcAft>
                <a:spcPts val="0"/>
              </a:spcAft>
              <a:buClr>
                <a:schemeClr val="lt2"/>
              </a:buClr>
              <a:buSzPts val="1800"/>
            </a:pPr>
            <a:r>
              <a:rPr lang="en-US" sz="2000" dirty="0">
                <a:latin typeface="Arial" panose="020B0604020202020204" pitchFamily="34" charset="0"/>
                <a:cs typeface="Arial" panose="020B0604020202020204" pitchFamily="34" charset="0"/>
              </a:rPr>
              <a:t>     authentication, database management, and real-time</a:t>
            </a:r>
          </a:p>
          <a:p>
            <a:pPr marR="0" lvl="0" algn="just" rtl="0">
              <a:lnSpc>
                <a:spcPct val="100000"/>
              </a:lnSpc>
              <a:spcBef>
                <a:spcPts val="0"/>
              </a:spcBef>
              <a:spcAft>
                <a:spcPts val="0"/>
              </a:spcAft>
              <a:buClr>
                <a:schemeClr val="lt2"/>
              </a:buClr>
              <a:buSzPts val="1800"/>
            </a:pPr>
            <a:r>
              <a:rPr lang="en-US" sz="2000" dirty="0">
                <a:latin typeface="Arial" panose="020B0604020202020204" pitchFamily="34" charset="0"/>
                <a:cs typeface="Arial" panose="020B0604020202020204" pitchFamily="34" charset="0"/>
              </a:rPr>
              <a:t>     tracking. </a:t>
            </a:r>
          </a:p>
          <a:p>
            <a:pPr marL="342900" marR="0" lvl="0" indent="-342900" algn="just" rtl="0">
              <a:lnSpc>
                <a:spcPct val="100000"/>
              </a:lnSpc>
              <a:spcBef>
                <a:spcPts val="0"/>
              </a:spcBef>
              <a:spcAft>
                <a:spcPts val="0"/>
              </a:spcAft>
              <a:buClr>
                <a:schemeClr val="lt2"/>
              </a:buClr>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Upon user registration, the submitted credentials (such as</a:t>
            </a:r>
          </a:p>
          <a:p>
            <a:pPr marR="0" lvl="0" algn="just" rtl="0">
              <a:lnSpc>
                <a:spcPct val="100000"/>
              </a:lnSpc>
              <a:spcBef>
                <a:spcPts val="0"/>
              </a:spcBef>
              <a:spcAft>
                <a:spcPts val="0"/>
              </a:spcAft>
              <a:buClr>
                <a:schemeClr val="lt2"/>
              </a:buClr>
              <a:buSzPts val="1800"/>
            </a:pPr>
            <a:r>
              <a:rPr lang="en-US" sz="2000" dirty="0">
                <a:latin typeface="Arial" panose="020B0604020202020204" pitchFamily="34" charset="0"/>
                <a:cs typeface="Arial" panose="020B0604020202020204" pitchFamily="34" charset="0"/>
              </a:rPr>
              <a:t>     name, email, and other details) will be checked against </a:t>
            </a:r>
          </a:p>
          <a:p>
            <a:pPr marR="0" lvl="0" algn="just" rtl="0">
              <a:lnSpc>
                <a:spcPct val="100000"/>
              </a:lnSpc>
              <a:spcBef>
                <a:spcPts val="0"/>
              </a:spcBef>
              <a:spcAft>
                <a:spcPts val="0"/>
              </a:spcAft>
              <a:buClr>
                <a:schemeClr val="lt2"/>
              </a:buClr>
              <a:buSzPts val="1800"/>
            </a:pPr>
            <a:r>
              <a:rPr lang="en-US" sz="2000" dirty="0">
                <a:latin typeface="Arial" panose="020B0604020202020204" pitchFamily="34" charset="0"/>
                <a:cs typeface="Arial" panose="020B0604020202020204" pitchFamily="34" charset="0"/>
              </a:rPr>
              <a:t>     existing records. If the credentials match to a reasonable</a:t>
            </a:r>
          </a:p>
          <a:p>
            <a:pPr marR="0" lvl="0" algn="just" rtl="0">
              <a:lnSpc>
                <a:spcPct val="100000"/>
              </a:lnSpc>
              <a:spcBef>
                <a:spcPts val="0"/>
              </a:spcBef>
              <a:spcAft>
                <a:spcPts val="0"/>
              </a:spcAft>
              <a:buClr>
                <a:schemeClr val="lt2"/>
              </a:buClr>
              <a:buSzPts val="1800"/>
            </a:pPr>
            <a:r>
              <a:rPr lang="en-US" sz="2000" dirty="0">
                <a:latin typeface="Arial" panose="020B0604020202020204" pitchFamily="34" charset="0"/>
                <a:cs typeface="Arial" panose="020B0604020202020204" pitchFamily="34" charset="0"/>
              </a:rPr>
              <a:t>     extent, the user is considered legit. If significant</a:t>
            </a:r>
          </a:p>
          <a:p>
            <a:pPr marR="0" lvl="0" algn="just" rtl="0">
              <a:lnSpc>
                <a:spcPct val="100000"/>
              </a:lnSpc>
              <a:spcBef>
                <a:spcPts val="0"/>
              </a:spcBef>
              <a:spcAft>
                <a:spcPts val="0"/>
              </a:spcAft>
              <a:buClr>
                <a:schemeClr val="lt2"/>
              </a:buClr>
              <a:buSzPts val="1800"/>
            </a:pPr>
            <a:r>
              <a:rPr lang="en-US" sz="2000" dirty="0">
                <a:latin typeface="Arial" panose="020B0604020202020204" pitchFamily="34" charset="0"/>
                <a:cs typeface="Arial" panose="020B0604020202020204" pitchFamily="34" charset="0"/>
              </a:rPr>
              <a:t>     discrepancies are found, the system will flag the account </a:t>
            </a:r>
          </a:p>
          <a:p>
            <a:pPr marR="0" lvl="0" algn="just" rtl="0">
              <a:lnSpc>
                <a:spcPct val="100000"/>
              </a:lnSpc>
              <a:spcBef>
                <a:spcPts val="0"/>
              </a:spcBef>
              <a:spcAft>
                <a:spcPts val="0"/>
              </a:spcAft>
              <a:buClr>
                <a:schemeClr val="lt2"/>
              </a:buClr>
              <a:buSzPts val="1800"/>
            </a:pPr>
            <a:r>
              <a:rPr lang="en-US" sz="2000" dirty="0">
                <a:latin typeface="Arial" panose="020B0604020202020204" pitchFamily="34" charset="0"/>
                <a:cs typeface="Arial" panose="020B0604020202020204" pitchFamily="34" charset="0"/>
              </a:rPr>
              <a:t>     with an orange alert, stored in the Firebase database.</a:t>
            </a:r>
          </a:p>
          <a:p>
            <a:pPr marL="342900" marR="0" lvl="0" indent="-342900" algn="just" rtl="0">
              <a:lnSpc>
                <a:spcPct val="100000"/>
              </a:lnSpc>
              <a:spcBef>
                <a:spcPts val="0"/>
              </a:spcBef>
              <a:spcAft>
                <a:spcPts val="0"/>
              </a:spcAft>
              <a:buClr>
                <a:schemeClr val="lt2"/>
              </a:buClr>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If additional reports are submitted against the orange-flagged account, the flag will escalate to red. The app will primarily monitor red-flagged users, tracking their activities for further investigation, while both orange- and red-flagged profiles will be maintained in categorized collections for continuous tracking and analysis.</a:t>
            </a:r>
          </a:p>
          <a:p>
            <a:pPr marL="342900" marR="0" lvl="0" indent="-342900" algn="just" rtl="0">
              <a:lnSpc>
                <a:spcPct val="100000"/>
              </a:lnSpc>
              <a:spcBef>
                <a:spcPts val="0"/>
              </a:spcBef>
              <a:spcAft>
                <a:spcPts val="0"/>
              </a:spcAft>
              <a:buClr>
                <a:schemeClr val="lt2"/>
              </a:buClr>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 The application will also feature a user-friendly interface for reporting suspicious profiles, with      Firebase handling the data sync and updates in real-time.</a:t>
            </a:r>
            <a:endParaRPr lang="en-US" sz="2000" i="0" dirty="0">
              <a:solidFill>
                <a:schemeClr val="tx1"/>
              </a:solidFill>
              <a:latin typeface="Arial" panose="020B0604020202020204" pitchFamily="34" charset="0"/>
              <a:ea typeface="Libre Franklin"/>
              <a:cs typeface="Arial" panose="020B0604020202020204" pitchFamily="34" charset="0"/>
              <a:sym typeface="Libre Franklin"/>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1454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6-Bit Battalion</a:t>
            </a:r>
            <a:endParaRPr lang="en-IN" dirty="0"/>
          </a:p>
        </p:txBody>
      </p:sp>
      <p:pic>
        <p:nvPicPr>
          <p:cNvPr id="2" name="Picture Placeholder 2">
            <a:extLst>
              <a:ext uri="{FF2B5EF4-FFF2-40B4-BE49-F238E27FC236}">
                <a16:creationId xmlns:a16="http://schemas.microsoft.com/office/drawing/2014/main" id="{9E2159C9-0E9A-244F-72BF-D12A982AB411}"/>
              </a:ext>
            </a:extLst>
          </p:cNvPr>
          <p:cNvPicPr>
            <a:picLocks noChangeAspect="1"/>
          </p:cNvPicPr>
          <p:nvPr/>
        </p:nvPicPr>
        <p:blipFill>
          <a:blip r:embed="rId4"/>
          <a:srcRect t="6295" b="6295"/>
          <a:stretch>
            <a:fillRect/>
          </a:stretch>
        </p:blipFill>
        <p:spPr>
          <a:xfrm>
            <a:off x="7502523" y="751929"/>
            <a:ext cx="4689475" cy="345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248203" y="1291125"/>
            <a:ext cx="5297723" cy="4832092"/>
          </a:xfrm>
          <a:prstGeom prst="rect">
            <a:avLst/>
          </a:prstGeom>
          <a:noFill/>
          <a:ln w="9525">
            <a:noFill/>
            <a:miter lim="800000"/>
            <a:headEnd/>
            <a:tailEnd/>
          </a:ln>
        </p:spPr>
        <p:txBody>
          <a:bodyPr wrap="square">
            <a:spAutoFit/>
          </a:bodyPr>
          <a:lstStyle/>
          <a:p>
            <a:pPr marL="514350" indent="-285750" algn="just">
              <a:buFont typeface="Arial" panose="020B0604020202020204" pitchFamily="34" charset="0"/>
              <a:buChar char="•"/>
            </a:pPr>
            <a:r>
              <a:rPr lang="en-IN" sz="2200" dirty="0">
                <a:latin typeface="Arial" panose="020B0604020202020204" pitchFamily="34" charset="0"/>
                <a:cs typeface="Arial" panose="020B0604020202020204" pitchFamily="34" charset="0"/>
              </a:rPr>
              <a:t>Here’s a blueprint of our app’s data collecting interface. </a:t>
            </a:r>
          </a:p>
          <a:p>
            <a:pPr marL="514350" indent="-285750" algn="just">
              <a:buFont typeface="Arial" panose="020B0604020202020204" pitchFamily="34" charset="0"/>
              <a:buChar char="•"/>
            </a:pPr>
            <a:r>
              <a:rPr lang="en-US" sz="2200" b="0" i="0" dirty="0">
                <a:solidFill>
                  <a:schemeClr val="tx1"/>
                </a:solidFill>
                <a:effectLst/>
                <a:latin typeface="Arial" panose="020B0604020202020204" pitchFamily="34" charset="0"/>
                <a:cs typeface="Arial" panose="020B0604020202020204" pitchFamily="34" charset="0"/>
              </a:rPr>
              <a:t>Next to it is an image illustrating the required user credentials for app sign-in.</a:t>
            </a:r>
          </a:p>
          <a:p>
            <a:pPr marL="514350" indent="-285750" algn="just">
              <a:buFont typeface="Arial" panose="020B0604020202020204" pitchFamily="34" charset="0"/>
              <a:buChar char="•"/>
            </a:pPr>
            <a:r>
              <a:rPr lang="en-US" sz="2200" dirty="0">
                <a:latin typeface="Arial" panose="020B0604020202020204" pitchFamily="34" charset="0"/>
                <a:cs typeface="Arial" panose="020B0604020202020204" pitchFamily="34" charset="0"/>
              </a:rPr>
              <a:t>Once the user submits this data his/her </a:t>
            </a:r>
            <a:r>
              <a:rPr lang="en-US" sz="2200" b="1" dirty="0" err="1">
                <a:latin typeface="Arial" panose="020B0604020202020204" pitchFamily="34" charset="0"/>
                <a:cs typeface="Arial" panose="020B0604020202020204" pitchFamily="34" charset="0"/>
              </a:rPr>
              <a:t>UserName</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Full Name</a:t>
            </a:r>
            <a:r>
              <a:rPr lang="en-US" sz="2200" dirty="0">
                <a:latin typeface="Arial" panose="020B0604020202020204" pitchFamily="34" charset="0"/>
                <a:cs typeface="Arial" panose="020B0604020202020204" pitchFamily="34" charset="0"/>
              </a:rPr>
              <a:t>, and </a:t>
            </a:r>
            <a:r>
              <a:rPr lang="en-US" sz="2200" b="1" dirty="0">
                <a:latin typeface="Arial" panose="020B0604020202020204" pitchFamily="34" charset="0"/>
                <a:cs typeface="Arial" panose="020B0604020202020204" pitchFamily="34" charset="0"/>
              </a:rPr>
              <a:t>Email ID </a:t>
            </a:r>
            <a:r>
              <a:rPr lang="en-US" sz="2200" dirty="0">
                <a:latin typeface="Arial" panose="020B0604020202020204" pitchFamily="34" charset="0"/>
                <a:cs typeface="Arial" panose="020B0604020202020204" pitchFamily="34" charset="0"/>
              </a:rPr>
              <a:t>are analyzed, if these three have any connecting dots between them.</a:t>
            </a:r>
          </a:p>
          <a:p>
            <a:pPr marL="514350" indent="-285750" algn="just">
              <a:buFont typeface="Arial" panose="020B0604020202020204" pitchFamily="34" charset="0"/>
              <a:buChar char="•"/>
            </a:pPr>
            <a:r>
              <a:rPr lang="en-IN" sz="2200" dirty="0">
                <a:latin typeface="Arial" panose="020B0604020202020204" pitchFamily="34" charset="0"/>
                <a:cs typeface="Arial" panose="020B0604020202020204" pitchFamily="34" charset="0"/>
              </a:rPr>
              <a:t>Based on the analysis, the user data is pushed to the database and categorized into </a:t>
            </a:r>
            <a:r>
              <a:rPr lang="en-IN" sz="2200" b="1" dirty="0">
                <a:latin typeface="Arial" panose="020B0604020202020204" pitchFamily="34" charset="0"/>
                <a:cs typeface="Arial" panose="020B0604020202020204" pitchFamily="34" charset="0"/>
              </a:rPr>
              <a:t>“Users” </a:t>
            </a:r>
            <a:r>
              <a:rPr lang="en-IN" sz="2200" dirty="0">
                <a:latin typeface="Arial" panose="020B0604020202020204" pitchFamily="34" charset="0"/>
                <a:cs typeface="Arial" panose="020B0604020202020204" pitchFamily="34" charset="0"/>
              </a:rPr>
              <a:t>and </a:t>
            </a:r>
            <a:r>
              <a:rPr lang="en-IN" sz="2200" b="1" dirty="0">
                <a:latin typeface="Arial" panose="020B0604020202020204" pitchFamily="34" charset="0"/>
                <a:cs typeface="Arial" panose="020B0604020202020204" pitchFamily="34" charset="0"/>
              </a:rPr>
              <a:t>“Red Flag Users”.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6-Bit Battalion</a:t>
            </a:r>
            <a:endParaRPr lang="en-IN" dirty="0"/>
          </a:p>
        </p:txBody>
      </p:sp>
      <p:pic>
        <p:nvPicPr>
          <p:cNvPr id="2" name="Picture Placeholder 23">
            <a:extLst>
              <a:ext uri="{FF2B5EF4-FFF2-40B4-BE49-F238E27FC236}">
                <a16:creationId xmlns:a16="http://schemas.microsoft.com/office/drawing/2014/main" id="{D60EE370-D5B4-2F35-D1EB-E46EF4DF1A18}"/>
              </a:ext>
            </a:extLst>
          </p:cNvPr>
          <p:cNvPicPr>
            <a:picLocks noChangeAspect="1"/>
          </p:cNvPicPr>
          <p:nvPr/>
        </p:nvPicPr>
        <p:blipFill>
          <a:blip r:embed="rId4"/>
          <a:srcRect l="5683" r="5683"/>
          <a:stretch>
            <a:fillRect/>
          </a:stretch>
        </p:blipFill>
        <p:spPr>
          <a:xfrm>
            <a:off x="5171440" y="1023911"/>
            <a:ext cx="3133725" cy="1943100"/>
          </a:xfrm>
          <a:prstGeom prst="rect">
            <a:avLst/>
          </a:prstGeom>
        </p:spPr>
      </p:pic>
      <p:sp>
        <p:nvSpPr>
          <p:cNvPr id="3" name="Arrow: Down 2">
            <a:extLst>
              <a:ext uri="{FF2B5EF4-FFF2-40B4-BE49-F238E27FC236}">
                <a16:creationId xmlns:a16="http://schemas.microsoft.com/office/drawing/2014/main" id="{A0FB9396-F226-9B47-F173-223561C79672}"/>
              </a:ext>
            </a:extLst>
          </p:cNvPr>
          <p:cNvSpPr/>
          <p:nvPr/>
        </p:nvSpPr>
        <p:spPr>
          <a:xfrm>
            <a:off x="5424715" y="2537604"/>
            <a:ext cx="235974" cy="560438"/>
          </a:xfrm>
          <a:prstGeom prst="downArrow">
            <a:avLst/>
          </a:prstGeom>
          <a:solidFill>
            <a:schemeClr val="tx1"/>
          </a:solidFill>
          <a:ln>
            <a:solidFill>
              <a:schemeClr val="tx1"/>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C7889747-E865-B95A-D8E8-76B0FB1B9540}"/>
              </a:ext>
            </a:extLst>
          </p:cNvPr>
          <p:cNvSpPr txBox="1"/>
          <p:nvPr/>
        </p:nvSpPr>
        <p:spPr>
          <a:xfrm>
            <a:off x="5913964" y="2628457"/>
            <a:ext cx="1936955" cy="338554"/>
          </a:xfrm>
          <a:prstGeom prst="rect">
            <a:avLst/>
          </a:prstGeom>
          <a:noFill/>
        </p:spPr>
        <p:txBody>
          <a:bodyPr wrap="square" rtlCol="0">
            <a:spAutoFit/>
          </a:bodyPr>
          <a:lstStyle/>
          <a:p>
            <a:r>
              <a:rPr lang="en-IN" sz="1600" b="1" i="1" dirty="0" err="1"/>
              <a:t>OnClick</a:t>
            </a:r>
            <a:r>
              <a:rPr lang="en-IN" sz="1600" b="1" i="1" dirty="0"/>
              <a:t>(Register)</a:t>
            </a:r>
          </a:p>
        </p:txBody>
      </p:sp>
      <p:sp>
        <p:nvSpPr>
          <p:cNvPr id="5" name="Arrow: Right 4">
            <a:extLst>
              <a:ext uri="{FF2B5EF4-FFF2-40B4-BE49-F238E27FC236}">
                <a16:creationId xmlns:a16="http://schemas.microsoft.com/office/drawing/2014/main" id="{2E7C6D30-C2B7-9B96-06A5-B43AE5B494F0}"/>
              </a:ext>
            </a:extLst>
          </p:cNvPr>
          <p:cNvSpPr/>
          <p:nvPr/>
        </p:nvSpPr>
        <p:spPr>
          <a:xfrm>
            <a:off x="7868707" y="2639777"/>
            <a:ext cx="418669" cy="293488"/>
          </a:xfrm>
          <a:prstGeom prst="rightArrow">
            <a:avLst/>
          </a:prstGeom>
          <a:solidFill>
            <a:schemeClr val="tx1"/>
          </a:solidFill>
          <a:ln>
            <a:solidFill>
              <a:schemeClr val="tx1"/>
            </a:solid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0F57E9B1-F825-1A3C-56D6-7569969902AC}"/>
              </a:ext>
            </a:extLst>
          </p:cNvPr>
          <p:cNvPicPr>
            <a:picLocks noChangeAspect="1"/>
          </p:cNvPicPr>
          <p:nvPr/>
        </p:nvPicPr>
        <p:blipFill>
          <a:blip r:embed="rId5"/>
          <a:stretch>
            <a:fillRect/>
          </a:stretch>
        </p:blipFill>
        <p:spPr>
          <a:xfrm>
            <a:off x="5171791" y="3229068"/>
            <a:ext cx="3133374" cy="3051808"/>
          </a:xfrm>
          <a:prstGeom prst="rect">
            <a:avLst/>
          </a:prstGeom>
        </p:spPr>
      </p:pic>
      <p:pic>
        <p:nvPicPr>
          <p:cNvPr id="11" name="Picture 10">
            <a:extLst>
              <a:ext uri="{FF2B5EF4-FFF2-40B4-BE49-F238E27FC236}">
                <a16:creationId xmlns:a16="http://schemas.microsoft.com/office/drawing/2014/main" id="{130510F0-CF7B-D241-22AD-DD9B7C36EBD7}"/>
              </a:ext>
            </a:extLst>
          </p:cNvPr>
          <p:cNvPicPr>
            <a:picLocks noChangeAspect="1"/>
          </p:cNvPicPr>
          <p:nvPr/>
        </p:nvPicPr>
        <p:blipFill>
          <a:blip r:embed="rId6"/>
          <a:stretch>
            <a:fillRect/>
          </a:stretch>
        </p:blipFill>
        <p:spPr>
          <a:xfrm>
            <a:off x="8314835" y="2372749"/>
            <a:ext cx="3869047" cy="3367743"/>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6-Bit Battalion</a:t>
            </a:r>
            <a:endParaRPr lang="en-IN" dirty="0"/>
          </a:p>
        </p:txBody>
      </p:sp>
      <p:sp>
        <p:nvSpPr>
          <p:cNvPr id="2" name="Google Shape;227;p3">
            <a:extLst>
              <a:ext uri="{FF2B5EF4-FFF2-40B4-BE49-F238E27FC236}">
                <a16:creationId xmlns:a16="http://schemas.microsoft.com/office/drawing/2014/main" id="{6C23C3ED-B85D-00C1-E22E-2ED43351C5C6}"/>
              </a:ext>
            </a:extLst>
          </p:cNvPr>
          <p:cNvSpPr txBox="1">
            <a:spLocks/>
          </p:cNvSpPr>
          <p:nvPr/>
        </p:nvSpPr>
        <p:spPr bwMode="auto">
          <a:xfrm>
            <a:off x="469391" y="988115"/>
            <a:ext cx="5780809" cy="562461"/>
          </a:xfrm>
          <a:prstGeom prst="rect">
            <a:avLst/>
          </a:prstGeom>
          <a:noFill/>
          <a:ln w="9525">
            <a:noFill/>
            <a:miter lim="800000"/>
            <a:headEnd/>
            <a:tailEnd/>
          </a:ln>
        </p:spPr>
        <p:txBody>
          <a:bodyPr spcFirstLastPara="1" vert="horz" wrap="square" lIns="0" tIns="0" rIns="0" bIns="0" numCol="1" anchor="b" anchorCtr="0" compatLnSpc="1">
            <a:prstTxWarp prst="textNoShape">
              <a:avLst/>
            </a:prstTxWarp>
            <a:normAutofit/>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l">
              <a:lnSpc>
                <a:spcPct val="90000"/>
              </a:lnSpc>
              <a:spcBef>
                <a:spcPts val="0"/>
              </a:spcBef>
              <a:spcAft>
                <a:spcPts val="0"/>
              </a:spcAft>
              <a:buClr>
                <a:schemeClr val="dk1"/>
              </a:buClr>
              <a:buSzPct val="100000"/>
              <a:buFont typeface="Franklin Gothic"/>
              <a:buNone/>
            </a:pPr>
            <a:r>
              <a:rPr lang="en-US" sz="3200" b="1" dirty="0">
                <a:latin typeface="Times New Roman" panose="02020603050405020304" pitchFamily="18" charset="0"/>
                <a:cs typeface="Times New Roman" panose="02020603050405020304" pitchFamily="18" charset="0"/>
              </a:rPr>
              <a:t>How is Red Flag helping me?</a:t>
            </a:r>
          </a:p>
        </p:txBody>
      </p:sp>
      <p:sp>
        <p:nvSpPr>
          <p:cNvPr id="4" name="Google Shape;229;p3">
            <a:extLst>
              <a:ext uri="{FF2B5EF4-FFF2-40B4-BE49-F238E27FC236}">
                <a16:creationId xmlns:a16="http://schemas.microsoft.com/office/drawing/2014/main" id="{E077EA1D-CCA6-EC05-3422-431FCC2F84AA}"/>
              </a:ext>
            </a:extLst>
          </p:cNvPr>
          <p:cNvSpPr txBox="1">
            <a:spLocks/>
          </p:cNvSpPr>
          <p:nvPr/>
        </p:nvSpPr>
        <p:spPr bwMode="auto">
          <a:xfrm>
            <a:off x="88900" y="1562843"/>
            <a:ext cx="6332220" cy="4756123"/>
          </a:xfrm>
          <a:prstGeom prst="rect">
            <a:avLst/>
          </a:prstGeom>
          <a:noFill/>
          <a:ln w="9525" cap="flat" cmpd="sng">
            <a:solidFill>
              <a:schemeClr val="dk1"/>
            </a:solidFill>
            <a:prstDash val="solid"/>
            <a:round/>
            <a:headEnd type="none" w="sm" len="sm"/>
            <a:tailEnd type="none" w="sm" len="sm"/>
          </a:ln>
        </p:spPr>
        <p:txBody>
          <a:bodyPr spcFirstLastPara="1" vert="horz" wrap="square" lIns="91425" tIns="45700" rIns="91425" bIns="45700" numCol="1" anchor="t" anchorCtr="0" compatLnSpc="1">
            <a:prstTxWarp prst="textNoShape">
              <a:avLst/>
            </a:prstTxWarp>
            <a:noAutofit/>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lnSpc>
                <a:spcPct val="90000"/>
              </a:lnSpc>
              <a:spcBef>
                <a:spcPts val="0"/>
              </a:spcBef>
              <a:spcAft>
                <a:spcPts val="0"/>
              </a:spcAft>
              <a:buClr>
                <a:schemeClr val="dk1"/>
              </a:buClr>
              <a:buSzPts val="1600"/>
              <a:buFont typeface="Noto Sans Symbols"/>
              <a:buChar char="⮚"/>
            </a:pPr>
            <a:r>
              <a:rPr lang="en-US" sz="1800" b="1" dirty="0">
                <a:latin typeface="Arial" panose="020B0604020202020204" pitchFamily="34" charset="0"/>
                <a:cs typeface="Arial" panose="020B0604020202020204" pitchFamily="34" charset="0"/>
              </a:rPr>
              <a:t>For an account registered under Red Flag Users, if another user encounters this type of profile, the user on this end is notified about the possibility of the other user maintaining a fake account. This notification is typically indicated by a red flag marker somewhere on the suspicious user's profile.</a:t>
            </a:r>
          </a:p>
          <a:p>
            <a:pPr marL="0" indent="0" algn="just">
              <a:lnSpc>
                <a:spcPct val="90000"/>
              </a:lnSpc>
              <a:spcBef>
                <a:spcPts val="0"/>
              </a:spcBef>
              <a:spcAft>
                <a:spcPts val="0"/>
              </a:spcAft>
              <a:buClr>
                <a:schemeClr val="dk1"/>
              </a:buClr>
              <a:buSzPts val="1600"/>
            </a:pPr>
            <a:endParaRPr lang="en-US" sz="1800" b="1" dirty="0">
              <a:latin typeface="Arial" panose="020B0604020202020204" pitchFamily="34" charset="0"/>
              <a:cs typeface="Arial" panose="020B0604020202020204" pitchFamily="34" charset="0"/>
            </a:endParaRPr>
          </a:p>
          <a:p>
            <a:pPr marL="285750" indent="-285750" algn="just">
              <a:lnSpc>
                <a:spcPct val="90000"/>
              </a:lnSpc>
              <a:spcBef>
                <a:spcPts val="0"/>
              </a:spcBef>
              <a:spcAft>
                <a:spcPts val="0"/>
              </a:spcAft>
              <a:buClr>
                <a:schemeClr val="dk1"/>
              </a:buClr>
              <a:buSzPts val="1600"/>
              <a:buFont typeface="Noto Sans Symbols"/>
              <a:buChar char="⮚"/>
            </a:pPr>
            <a:r>
              <a:rPr lang="en-US" sz="1800" b="1" dirty="0">
                <a:latin typeface="Arial" panose="020B0604020202020204" pitchFamily="34" charset="0"/>
                <a:cs typeface="Arial" panose="020B0604020202020204" pitchFamily="34" charset="0"/>
              </a:rPr>
              <a:t>However, as mentioned earlier every Red Flag User shouldn’t be directly considered as a fraud. Some users may be operating business profiles or promotional channels without being well-versed in the use of verified or business accounts for these purposes.</a:t>
            </a:r>
          </a:p>
          <a:p>
            <a:pPr marL="285750" indent="-285750" algn="just">
              <a:lnSpc>
                <a:spcPct val="90000"/>
              </a:lnSpc>
              <a:spcBef>
                <a:spcPts val="0"/>
              </a:spcBef>
              <a:spcAft>
                <a:spcPts val="0"/>
              </a:spcAft>
              <a:buClr>
                <a:schemeClr val="dk1"/>
              </a:buClr>
              <a:buSzPts val="1600"/>
              <a:buFont typeface="Noto Sans Symbols"/>
              <a:buChar char="⮚"/>
            </a:pPr>
            <a:endParaRPr lang="en-US" sz="1800" b="1" dirty="0">
              <a:latin typeface="Arial" panose="020B0604020202020204" pitchFamily="34" charset="0"/>
              <a:cs typeface="Arial" panose="020B0604020202020204" pitchFamily="34" charset="0"/>
            </a:endParaRPr>
          </a:p>
          <a:p>
            <a:pPr marL="285750" indent="-285750" algn="just">
              <a:lnSpc>
                <a:spcPct val="90000"/>
              </a:lnSpc>
              <a:spcBef>
                <a:spcPts val="0"/>
              </a:spcBef>
              <a:spcAft>
                <a:spcPts val="0"/>
              </a:spcAft>
              <a:buClr>
                <a:schemeClr val="dk1"/>
              </a:buClr>
              <a:buSzPts val="1600"/>
              <a:buFont typeface="Noto Sans Symbols"/>
              <a:buChar char="⮚"/>
            </a:pPr>
            <a:r>
              <a:rPr lang="en-US" sz="1800" b="1" dirty="0">
                <a:latin typeface="Arial" panose="020B0604020202020204" pitchFamily="34" charset="0"/>
                <a:cs typeface="Arial" panose="020B0604020202020204" pitchFamily="34" charset="0"/>
              </a:rPr>
              <a:t>But not every nerd is actually innocent, so here comes the role of “ The Red Flag”. This works for a genuine user exercising him to be cautious beforehand while making any contact with such profiles.</a:t>
            </a:r>
          </a:p>
        </p:txBody>
      </p:sp>
      <p:sp>
        <p:nvSpPr>
          <p:cNvPr id="5" name="Google Shape;227;p3">
            <a:extLst>
              <a:ext uri="{FF2B5EF4-FFF2-40B4-BE49-F238E27FC236}">
                <a16:creationId xmlns:a16="http://schemas.microsoft.com/office/drawing/2014/main" id="{5165941D-5297-C693-2646-BE4B9132BF1D}"/>
              </a:ext>
            </a:extLst>
          </p:cNvPr>
          <p:cNvSpPr txBox="1">
            <a:spLocks/>
          </p:cNvSpPr>
          <p:nvPr/>
        </p:nvSpPr>
        <p:spPr bwMode="auto">
          <a:xfrm>
            <a:off x="7146195" y="1005412"/>
            <a:ext cx="5780809" cy="562461"/>
          </a:xfrm>
          <a:prstGeom prst="rect">
            <a:avLst/>
          </a:prstGeom>
          <a:noFill/>
          <a:ln w="9525">
            <a:noFill/>
            <a:miter lim="800000"/>
            <a:headEnd/>
            <a:tailEnd/>
          </a:ln>
        </p:spPr>
        <p:txBody>
          <a:bodyPr spcFirstLastPara="1" vert="horz" wrap="square" lIns="0" tIns="0" rIns="0" bIns="0" numCol="1" anchor="b" anchorCtr="0" compatLnSpc="1">
            <a:prstTxWarp prst="textNoShape">
              <a:avLst/>
            </a:prstTxWarp>
            <a:normAutofit/>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l">
              <a:lnSpc>
                <a:spcPct val="90000"/>
              </a:lnSpc>
              <a:spcBef>
                <a:spcPts val="0"/>
              </a:spcBef>
              <a:spcAft>
                <a:spcPts val="0"/>
              </a:spcAft>
              <a:buClr>
                <a:schemeClr val="dk1"/>
              </a:buClr>
              <a:buSzPct val="100000"/>
              <a:buFont typeface="Franklin Gothic"/>
              <a:buNone/>
            </a:pPr>
            <a:r>
              <a:rPr lang="en-US" sz="3200" b="1" dirty="0">
                <a:latin typeface="Times New Roman" panose="02020603050405020304" pitchFamily="18" charset="0"/>
                <a:cs typeface="Times New Roman" panose="02020603050405020304" pitchFamily="18" charset="0"/>
              </a:rPr>
              <a:t>What is My Role?</a:t>
            </a:r>
          </a:p>
        </p:txBody>
      </p:sp>
      <p:sp>
        <p:nvSpPr>
          <p:cNvPr id="9" name="Google Shape;232;p3">
            <a:extLst>
              <a:ext uri="{FF2B5EF4-FFF2-40B4-BE49-F238E27FC236}">
                <a16:creationId xmlns:a16="http://schemas.microsoft.com/office/drawing/2014/main" id="{BD626621-D02B-3DE1-E7FE-75AEB068F37E}"/>
              </a:ext>
            </a:extLst>
          </p:cNvPr>
          <p:cNvSpPr txBox="1"/>
          <p:nvPr/>
        </p:nvSpPr>
        <p:spPr>
          <a:xfrm>
            <a:off x="6800361" y="1567873"/>
            <a:ext cx="5077405" cy="475109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b="1" i="0" dirty="0">
                <a:solidFill>
                  <a:schemeClr val="tx1"/>
                </a:solidFill>
                <a:effectLst/>
                <a:latin typeface="Arial" panose="020B0604020202020204" pitchFamily="34" charset="0"/>
                <a:cs typeface="Arial" panose="020B0604020202020204" pitchFamily="34" charset="0"/>
              </a:rPr>
              <a:t>While you are on social media, it is important to take care not to exceed the limits of access to your personal data.</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endParaRPr lang="en-US" b="1" dirty="0">
              <a:solidFill>
                <a:schemeClr val="tx1"/>
              </a:solidFill>
              <a:latin typeface="Arial" panose="020B0604020202020204" pitchFamily="34" charset="0"/>
              <a:cs typeface="Arial" panose="020B0604020202020204" pitchFamily="34" charset="0"/>
              <a:sym typeface="Libre Franklin"/>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b="1" dirty="0">
                <a:solidFill>
                  <a:schemeClr val="dk1"/>
                </a:solidFill>
                <a:latin typeface="Arial" panose="020B0604020202020204" pitchFamily="34" charset="0"/>
                <a:cs typeface="Arial" panose="020B0604020202020204" pitchFamily="34" charset="0"/>
                <a:sym typeface="Libre Franklin"/>
              </a:rPr>
              <a:t>Being social is a trend, but anything beyond a certain limit is hazardous. The way similar thing is to considered before sharing each and every update of your daily schedules or posting and updating profiles with the photos which are actually meant to be kept in-box.</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endParaRPr lang="en-US" b="1" dirty="0">
              <a:solidFill>
                <a:schemeClr val="dk1"/>
              </a:solidFill>
              <a:latin typeface="Arial" panose="020B0604020202020204" pitchFamily="34" charset="0"/>
              <a:cs typeface="Arial" panose="020B0604020202020204" pitchFamily="34" charset="0"/>
              <a:sym typeface="Libre Franklin"/>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b="1" dirty="0">
                <a:solidFill>
                  <a:schemeClr val="dk1"/>
                </a:solidFill>
                <a:latin typeface="Arial" panose="020B0604020202020204" pitchFamily="34" charset="0"/>
                <a:cs typeface="Arial" panose="020B0604020202020204" pitchFamily="34" charset="0"/>
                <a:sym typeface="Libre Franklin"/>
              </a:rPr>
              <a:t>The most important role of a genuine user is to never ever share any of his/her personal details while communicating with a Red Flag User. </a:t>
            </a:r>
            <a:r>
              <a:rPr lang="en-US" b="1" i="0" dirty="0">
                <a:solidFill>
                  <a:schemeClr val="tx1"/>
                </a:solidFill>
                <a:effectLst/>
                <a:latin typeface="Arial" panose="020B0604020202020204" pitchFamily="34" charset="0"/>
                <a:cs typeface="Arial" panose="020B0604020202020204" pitchFamily="34" charset="0"/>
              </a:rPr>
              <a:t>Consider adjusting your privacy settings to hide your posts from such accounts.</a:t>
            </a:r>
            <a:endParaRPr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42240" y="1359451"/>
            <a:ext cx="11908245" cy="4154984"/>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latin typeface="Arial" panose="020B0604020202020204" pitchFamily="34" charset="0"/>
                <a:cs typeface="Arial" panose="020B0604020202020204" pitchFamily="34" charset="0"/>
              </a:rPr>
              <a:t>The proposed fake profile detection system draws inspiration from the operational framework of the </a:t>
            </a:r>
            <a:r>
              <a:rPr lang="en-US" sz="2400" dirty="0" err="1">
                <a:latin typeface="Arial" panose="020B0604020202020204" pitchFamily="34" charset="0"/>
                <a:cs typeface="Arial" panose="020B0604020202020204" pitchFamily="34" charset="0"/>
              </a:rPr>
              <a:t>Truecaller</a:t>
            </a:r>
            <a:r>
              <a:rPr lang="en-US" sz="2400" dirty="0">
                <a:latin typeface="Arial" panose="020B0604020202020204" pitchFamily="34" charset="0"/>
                <a:cs typeface="Arial" panose="020B0604020202020204" pitchFamily="34" charset="0"/>
              </a:rPr>
              <a:t> app, particularly in its approach to identifying and categorizing potentially malicious users.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latin typeface="Arial" panose="020B0604020202020204" pitchFamily="34" charset="0"/>
                <a:cs typeface="Arial" panose="020B0604020202020204" pitchFamily="34" charset="0"/>
              </a:rPr>
              <a:t> Much like </a:t>
            </a:r>
            <a:r>
              <a:rPr lang="en-US" sz="2400" dirty="0" err="1">
                <a:latin typeface="Arial" panose="020B0604020202020204" pitchFamily="34" charset="0"/>
                <a:cs typeface="Arial" panose="020B0604020202020204" pitchFamily="34" charset="0"/>
              </a:rPr>
              <a:t>Truecaller</a:t>
            </a:r>
            <a:r>
              <a:rPr lang="en-US" sz="2400" dirty="0">
                <a:latin typeface="Arial" panose="020B0604020202020204" pitchFamily="34" charset="0"/>
                <a:cs typeface="Arial" panose="020B0604020202020204" pitchFamily="34" charset="0"/>
              </a:rPr>
              <a:t> flags phone numbers based on crowdsourced reports and historical data, this system flags user accounts based on credential mismatches and community reports.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400" dirty="0">
                <a:latin typeface="Arial" panose="020B0604020202020204" pitchFamily="34" charset="0"/>
                <a:cs typeface="Arial" panose="020B0604020202020204" pitchFamily="34" charset="0"/>
              </a:rPr>
              <a:t>Just as </a:t>
            </a:r>
            <a:r>
              <a:rPr lang="en-US" sz="2400" dirty="0" err="1">
                <a:latin typeface="Arial" panose="020B0604020202020204" pitchFamily="34" charset="0"/>
                <a:cs typeface="Arial" panose="020B0604020202020204" pitchFamily="34" charset="0"/>
              </a:rPr>
              <a:t>Truecaller</a:t>
            </a:r>
            <a:r>
              <a:rPr lang="en-US" sz="2400" dirty="0">
                <a:latin typeface="Arial" panose="020B0604020202020204" pitchFamily="34" charset="0"/>
                <a:cs typeface="Arial" panose="020B0604020202020204" pitchFamily="34" charset="0"/>
              </a:rPr>
              <a:t> escalates user classifications from unknown to spam based on frequency and severity of reports, this system transitions users from an orange flag to a red flag, indicating a higher risk of fraudulent behavior. The Firebase backend serves as the foundation for real-time flagging and database management, similar to how </a:t>
            </a:r>
            <a:r>
              <a:rPr lang="en-US" sz="2400" dirty="0" err="1">
                <a:latin typeface="Arial" panose="020B0604020202020204" pitchFamily="34" charset="0"/>
                <a:cs typeface="Arial" panose="020B0604020202020204" pitchFamily="34" charset="0"/>
              </a:rPr>
              <a:t>Truecaller</a:t>
            </a:r>
            <a:r>
              <a:rPr lang="en-US" sz="2400" dirty="0">
                <a:latin typeface="Arial" panose="020B0604020202020204" pitchFamily="34" charset="0"/>
                <a:cs typeface="Arial" panose="020B0604020202020204" pitchFamily="34" charset="0"/>
              </a:rPr>
              <a:t> relies on cloud-based infrastructure to update its data dynamically.</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7539</TotalTime>
  <Words>1015</Words>
  <Application>Microsoft Office PowerPoint</Application>
  <PresentationFormat>Widescreen</PresentationFormat>
  <Paragraphs>74</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ＭＳ Ｐゴシック</vt:lpstr>
      <vt:lpstr>Arial</vt:lpstr>
      <vt:lpstr>Calibri</vt:lpstr>
      <vt:lpstr>Franklin Gothic</vt:lpstr>
      <vt:lpstr>Garamond</vt:lpstr>
      <vt:lpstr>Noto Sans Symbols</vt:lpstr>
      <vt:lpstr>Times New Roman</vt:lpstr>
      <vt:lpstr>TradeGothic</vt:lpstr>
      <vt:lpstr>Wingdings</vt:lpstr>
      <vt:lpstr>Office Theme</vt:lpstr>
      <vt:lpstr>SMART INDIA HACKATHON 2024</vt:lpstr>
      <vt:lpstr>PowerPoint Presentation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Aaryan Randhave</cp:lastModifiedBy>
  <cp:revision>148</cp:revision>
  <dcterms:created xsi:type="dcterms:W3CDTF">2013-12-12T18:46:50Z</dcterms:created>
  <dcterms:modified xsi:type="dcterms:W3CDTF">2024-09-11T20:17:01Z</dcterms:modified>
  <cp:category/>
</cp:coreProperties>
</file>