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92" r:id="rId2"/>
    <p:sldId id="281" r:id="rId3"/>
    <p:sldId id="290" r:id="rId4"/>
    <p:sldId id="293" r:id="rId5"/>
    <p:sldId id="294" r:id="rId6"/>
    <p:sldId id="29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7321D-1308-452D-A39D-78331B0F74F3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1DB67-2AFD-4514-B60C-BCE08B589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51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F62A7E-A2F8-438F-9CF8-47DE63F471B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2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2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3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1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2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5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4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8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3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5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2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6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3177-024-00400-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8202156" y="1631069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89580" y="152601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Smart AI Based Solution for Traffic Management.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5422" y="1292172"/>
            <a:ext cx="7153618" cy="542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  <a:p>
            <a:pPr marL="285750" marR="0" lvl="0" indent="-285750" algn="just" defTabSz="4572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Problem Statement ID – SIH1775</a:t>
            </a:r>
          </a:p>
          <a:p>
            <a:pPr marL="285750" marR="0" lvl="0" indent="-285750" algn="just" defTabSz="4572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Problem Statement Title- A smart AI based solution for traffic management. </a:t>
            </a:r>
          </a:p>
          <a:p>
            <a:pPr marL="285750" marR="0" lvl="0" indent="-285750" algn="just" defTabSz="4572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Theme- Blockchain &amp; Cybersecurity</a:t>
            </a:r>
          </a:p>
          <a:p>
            <a:pPr marL="285750" marR="0" lvl="0" indent="-285750" algn="just" defTabSz="4572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PS Category- Software</a:t>
            </a:r>
          </a:p>
          <a:p>
            <a:pPr marL="285750" marR="0" lvl="0" indent="-285750" algn="just" defTabSz="4572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Team ID- 1958</a:t>
            </a:r>
          </a:p>
          <a:p>
            <a:pPr marL="285750" marR="0" lvl="0" indent="-285750" algn="just" defTabSz="4572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Team Name- 6-Bit Battalion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" charset="-128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6077718" y="1311572"/>
            <a:ext cx="5967038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>
              <a:schemeClr val="accent5">
                <a:alpha val="77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endPos="0" dist="25400" dir="5400000" sy="-100000" algn="bl" rotWithShape="0"/>
            <a:softEdge rad="228600"/>
          </a:effectLst>
        </p:spPr>
        <p:txBody>
          <a:bodyPr wrap="square">
            <a:spAutoFit/>
          </a:bodyPr>
          <a:lstStyle/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AI-based traffic management system is designed to integrate with and enhance the existing pre-timed or fixed-time traffic control systems at road junctions by: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ＭＳ Ｐゴシック" pitchFamily="1" charset="-128"/>
              <a:cs typeface="Arial" panose="020B0604020202020204" pitchFamily="34" charset="0"/>
            </a:endParaRP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dirty="0"/>
              <a:t>Analyzing </a:t>
            </a:r>
            <a:r>
              <a:rPr lang="en-US" b="1" i="1" dirty="0"/>
              <a:t>traffic density </a:t>
            </a:r>
            <a:r>
              <a:rPr lang="en-US" dirty="0"/>
              <a:t>in all directions approaching the junction.</a:t>
            </a: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b="1" i="1" dirty="0"/>
              <a:t>Prioritizing the direction </a:t>
            </a:r>
            <a:r>
              <a:rPr lang="en-US" dirty="0"/>
              <a:t>with the highest density, allowing traffic to pass while halting others. Traffic continues in that direction until it reduces to a moderate or lower level.</a:t>
            </a: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dirty="0"/>
              <a:t>If the traffic does not reduce within a fixed interval, the system stops that side and </a:t>
            </a:r>
            <a:r>
              <a:rPr lang="en-US" b="1" i="1" dirty="0"/>
              <a:t>shifts priority </a:t>
            </a:r>
            <a:r>
              <a:rPr lang="en-US" dirty="0"/>
              <a:t>to other directions.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ＭＳ Ｐゴシック" pitchFamily="1" charset="-128"/>
              <a:cs typeface="Arial" panose="020B0604020202020204" pitchFamily="34" charset="0"/>
            </a:endParaRP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dirty="0"/>
              <a:t>Siren vehicles/</a:t>
            </a:r>
            <a:r>
              <a:rPr lang="en-US" b="1" i="1" dirty="0"/>
              <a:t>Emergency vehicles </a:t>
            </a:r>
            <a:r>
              <a:rPr lang="en-US" dirty="0"/>
              <a:t>are detected and prioritized, enabling an immediate green signal for their direction.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ＭＳ Ｐゴシック" pitchFamily="1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50093" y="9951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6-Bit Battalion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7458" y="-87904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A8DA8A-F5F7-77E0-977A-A4A28FA5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A Smart AI Based Solution for</a:t>
            </a:r>
            <a:b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Traffic Management.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19E706-D6A6-4BCE-95F7-0DA966AEC45F}"/>
              </a:ext>
            </a:extLst>
          </p:cNvPr>
          <p:cNvSpPr/>
          <p:nvPr/>
        </p:nvSpPr>
        <p:spPr>
          <a:xfrm>
            <a:off x="5907037" y="1053440"/>
            <a:ext cx="6156000" cy="529978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  <a:reflection endPos="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633C62-5D79-B497-6D0A-A44626E720EA}"/>
              </a:ext>
            </a:extLst>
          </p:cNvPr>
          <p:cNvSpPr/>
          <p:nvPr/>
        </p:nvSpPr>
        <p:spPr>
          <a:xfrm>
            <a:off x="-22343" y="1053496"/>
            <a:ext cx="6081780" cy="530132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  <a:reflection endPos="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A2DD214-25F9-9F26-060D-598129648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24552"/>
            <a:ext cx="5826719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>
              <a:schemeClr val="accent5">
                <a:alpha val="77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endPos="0" dist="25400" dir="5400000" sy="-100000" algn="bl" rotWithShape="0"/>
            <a:softEdge rad="228600"/>
          </a:effectLst>
        </p:spPr>
        <p:txBody>
          <a:bodyPr wrap="square">
            <a:spAutoFit/>
          </a:bodyPr>
          <a:lstStyle/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0" i="0" u="sng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 faced with the current pre-timed/fixed-timed  traffic management system: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ＭＳ Ｐゴシック" pitchFamily="1" charset="-128"/>
              <a:cs typeface="Arial" panose="020B0604020202020204" pitchFamily="34" charset="0"/>
            </a:endParaRP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dirty="0"/>
              <a:t>The inability to dynamically adjust traffic signals based on real-time traffic density leads to inefficiencies and increased congestion.</a:t>
            </a: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dirty="0"/>
              <a:t>Prolonged high traffic flow in one direction without effective management causes delays for other directions and disrupts overall traffic balance. </a:t>
            </a: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dirty="0"/>
              <a:t>Failure to detect and prioritize emergency vehicles at intersections results in delayed response times and potential safety risks.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ＭＳ Ｐゴシック" pitchFamily="1" charset="-128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72DB0-B8A1-3C94-B7EB-5DC60F799CC5}"/>
              </a:ext>
            </a:extLst>
          </p:cNvPr>
          <p:cNvSpPr/>
          <p:nvPr/>
        </p:nvSpPr>
        <p:spPr>
          <a:xfrm>
            <a:off x="6059437" y="1052618"/>
            <a:ext cx="6156000" cy="529978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  <a:reflection endPos="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99067-DED7-0B54-334E-E4EF61FCE077}"/>
              </a:ext>
            </a:extLst>
          </p:cNvPr>
          <p:cNvSpPr txBox="1"/>
          <p:nvPr/>
        </p:nvSpPr>
        <p:spPr>
          <a:xfrm>
            <a:off x="0" y="1412744"/>
            <a:ext cx="422350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600" b="1" i="0" u="sng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Id</a:t>
            </a:r>
            <a:r>
              <a:rPr lang="en-US" sz="2600" b="1" u="sng" dirty="0" err="1">
                <a:solidFill>
                  <a:srgbClr val="1F497D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entified</a:t>
            </a:r>
            <a:r>
              <a:rPr lang="en-US" sz="2600" b="1" u="sng" dirty="0">
                <a:solidFill>
                  <a:srgbClr val="1F497D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 </a:t>
            </a:r>
            <a:r>
              <a:rPr lang="en-US" sz="2600" b="1" u="sng" dirty="0" err="1">
                <a:solidFill>
                  <a:srgbClr val="1F497D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Chanllenges</a:t>
            </a:r>
            <a:endParaRPr kumimoji="0" lang="en-US" sz="2600" b="1" i="0" u="sng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B41E27-EA1F-29CB-A07F-9AA7A09D7A71}"/>
              </a:ext>
            </a:extLst>
          </p:cNvPr>
          <p:cNvSpPr txBox="1"/>
          <p:nvPr/>
        </p:nvSpPr>
        <p:spPr>
          <a:xfrm>
            <a:off x="6250200" y="1416496"/>
            <a:ext cx="422350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600" b="1" i="0" u="sng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Proposed Solution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18789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1454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6-Bit Battalion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F0655-2FF8-D118-8E26-5E2B9EA8C82E}"/>
              </a:ext>
            </a:extLst>
          </p:cNvPr>
          <p:cNvSpPr txBox="1"/>
          <p:nvPr/>
        </p:nvSpPr>
        <p:spPr>
          <a:xfrm>
            <a:off x="205000" y="1588141"/>
            <a:ext cx="6045200" cy="507831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1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/>
              <a:t>Hardware Components: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Raspberry 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Cameras (IP)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Traffic Signal Lights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Sensors(LiDAR)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Power Supply, Networking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r>
              <a:rPr lang="en-IN" b="1" dirty="0"/>
              <a:t>Libraries: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OpenCV, </a:t>
            </a:r>
            <a:r>
              <a:rPr lang="en-IN" dirty="0" err="1"/>
              <a:t>Numpy</a:t>
            </a:r>
            <a:r>
              <a:rPr lang="en-IN" dirty="0"/>
              <a:t> for AI image processing.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RPi.GPIO</a:t>
            </a:r>
            <a:r>
              <a:rPr lang="en-US" dirty="0"/>
              <a:t>, </a:t>
            </a:r>
            <a:r>
              <a:rPr lang="en-US" dirty="0" err="1"/>
              <a:t>picamera</a:t>
            </a:r>
            <a:r>
              <a:rPr lang="en-US" dirty="0"/>
              <a:t> for controlling the Pi and cameras.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Socket, MQTT for communication.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b="1" dirty="0"/>
              <a:t>Programming Languages: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Python: Main language for AI, image processing, and defining traffic control logic.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Bash: For automation and system scripts.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8971A9C1-93B7-4C8E-EA41-A4DE73C877FB}"/>
              </a:ext>
            </a:extLst>
          </p:cNvPr>
          <p:cNvSpPr/>
          <p:nvPr/>
        </p:nvSpPr>
        <p:spPr>
          <a:xfrm>
            <a:off x="6875694" y="1744740"/>
            <a:ext cx="2221440" cy="859465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</a:t>
            </a:r>
          </a:p>
          <a:p>
            <a:pPr algn="ctr"/>
            <a:r>
              <a:rPr lang="en-IN" sz="1400" i="1" dirty="0"/>
              <a:t>(Sensing traffic &amp; Siren Vehicles)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9463CE7-4BCD-1216-BDCF-E383E88A8F6D}"/>
              </a:ext>
            </a:extLst>
          </p:cNvPr>
          <p:cNvSpPr/>
          <p:nvPr/>
        </p:nvSpPr>
        <p:spPr>
          <a:xfrm>
            <a:off x="10115298" y="1582064"/>
            <a:ext cx="1589022" cy="1142883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</a:p>
          <a:p>
            <a:pPr algn="ctr"/>
            <a:r>
              <a:rPr lang="en-IN" sz="1400" i="1" dirty="0"/>
              <a:t>(Real-time traffic density analysis)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7426107F-C723-536F-89F9-063D66D0B082}"/>
              </a:ext>
            </a:extLst>
          </p:cNvPr>
          <p:cNvSpPr/>
          <p:nvPr/>
        </p:nvSpPr>
        <p:spPr>
          <a:xfrm>
            <a:off x="9921110" y="3310921"/>
            <a:ext cx="2012169" cy="117721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</a:t>
            </a:r>
          </a:p>
          <a:p>
            <a:pPr algn="ctr"/>
            <a:r>
              <a:rPr lang="en-IN" sz="1400" i="1" dirty="0"/>
              <a:t>(Determining signal </a:t>
            </a:r>
            <a:r>
              <a:rPr lang="en-IN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</a:t>
            </a:r>
            <a:r>
              <a:rPr lang="en-IN" sz="1400" i="1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DEB56-BCEA-046A-1B57-FC865A6F876D}"/>
              </a:ext>
            </a:extLst>
          </p:cNvPr>
          <p:cNvSpPr/>
          <p:nvPr/>
        </p:nvSpPr>
        <p:spPr>
          <a:xfrm>
            <a:off x="6932205" y="3526535"/>
            <a:ext cx="2221441" cy="7459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Control</a:t>
            </a:r>
          </a:p>
          <a:p>
            <a:pPr algn="ctr"/>
            <a:r>
              <a:rPr lang="en-IN" sz="1400" i="1" dirty="0"/>
              <a:t>(Switching traffic light)</a:t>
            </a: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849AC66D-C688-68C4-4A9E-2522A4C60493}"/>
              </a:ext>
            </a:extLst>
          </p:cNvPr>
          <p:cNvSpPr/>
          <p:nvPr/>
        </p:nvSpPr>
        <p:spPr>
          <a:xfrm>
            <a:off x="6875694" y="5069349"/>
            <a:ext cx="2222914" cy="998481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Adaptation</a:t>
            </a:r>
          </a:p>
          <a:p>
            <a:pPr algn="ctr"/>
            <a:r>
              <a:rPr lang="en-IN" sz="1400" i="1" dirty="0"/>
              <a:t>(Adjusting based on real-time data)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24BC8D3-F772-601A-E36C-7760AA1257C3}"/>
              </a:ext>
            </a:extLst>
          </p:cNvPr>
          <p:cNvSpPr/>
          <p:nvPr/>
        </p:nvSpPr>
        <p:spPr>
          <a:xfrm>
            <a:off x="9835651" y="5074106"/>
            <a:ext cx="2183089" cy="9937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Communication</a:t>
            </a:r>
          </a:p>
          <a:p>
            <a:pPr algn="ctr"/>
            <a:r>
              <a:rPr lang="en-IN" sz="1400" i="1" dirty="0"/>
              <a:t>(Sharing data between components)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283D8B-688C-10BA-F540-611D0F76E1CB}"/>
              </a:ext>
            </a:extLst>
          </p:cNvPr>
          <p:cNvCxnSpPr/>
          <p:nvPr/>
        </p:nvCxnSpPr>
        <p:spPr>
          <a:xfrm>
            <a:off x="9215120" y="2174472"/>
            <a:ext cx="75971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731A7F-24D4-20F8-CDA6-9A92285837F2}"/>
              </a:ext>
            </a:extLst>
          </p:cNvPr>
          <p:cNvCxnSpPr>
            <a:cxnSpLocks/>
          </p:cNvCxnSpPr>
          <p:nvPr/>
        </p:nvCxnSpPr>
        <p:spPr>
          <a:xfrm>
            <a:off x="10904843" y="2814320"/>
            <a:ext cx="0" cy="4254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C498E0-96A2-E753-7A01-33C5A6FCD388}"/>
              </a:ext>
            </a:extLst>
          </p:cNvPr>
          <p:cNvCxnSpPr>
            <a:cxnSpLocks/>
          </p:cNvCxnSpPr>
          <p:nvPr/>
        </p:nvCxnSpPr>
        <p:spPr>
          <a:xfrm flipH="1">
            <a:off x="9241021" y="3889597"/>
            <a:ext cx="56731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F43549-97F4-12DE-A4A3-B93E7A76E52D}"/>
              </a:ext>
            </a:extLst>
          </p:cNvPr>
          <p:cNvCxnSpPr>
            <a:cxnSpLocks/>
          </p:cNvCxnSpPr>
          <p:nvPr/>
        </p:nvCxnSpPr>
        <p:spPr>
          <a:xfrm>
            <a:off x="8121003" y="4378960"/>
            <a:ext cx="0" cy="609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D35835-E6EC-8714-04E8-FCCDA80058ED}"/>
              </a:ext>
            </a:extLst>
          </p:cNvPr>
          <p:cNvCxnSpPr>
            <a:cxnSpLocks/>
          </p:cNvCxnSpPr>
          <p:nvPr/>
        </p:nvCxnSpPr>
        <p:spPr>
          <a:xfrm>
            <a:off x="9097134" y="5568589"/>
            <a:ext cx="70677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9A9BA17-7DD0-078E-28D8-E5368D67C561}"/>
              </a:ext>
            </a:extLst>
          </p:cNvPr>
          <p:cNvSpPr/>
          <p:nvPr/>
        </p:nvSpPr>
        <p:spPr>
          <a:xfrm>
            <a:off x="5921480" y="1059580"/>
            <a:ext cx="6270519" cy="529637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7E54BC-BE26-330B-899D-E7BF5D4A2D54}"/>
              </a:ext>
            </a:extLst>
          </p:cNvPr>
          <p:cNvSpPr txBox="1"/>
          <p:nvPr/>
        </p:nvSpPr>
        <p:spPr>
          <a:xfrm>
            <a:off x="128800" y="1090681"/>
            <a:ext cx="4046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400" b="1" u="sng" dirty="0">
                <a:solidFill>
                  <a:srgbClr val="1F497D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Required Components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CA7FA6-1344-E24E-B365-BA748C53F98B}"/>
              </a:ext>
            </a:extLst>
          </p:cNvPr>
          <p:cNvSpPr txBox="1"/>
          <p:nvPr/>
        </p:nvSpPr>
        <p:spPr>
          <a:xfrm>
            <a:off x="5965348" y="1059096"/>
            <a:ext cx="4046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Process Flow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6-Bit Battalion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44BB60-3245-9B38-7625-0A95685CAFB6}"/>
              </a:ext>
            </a:extLst>
          </p:cNvPr>
          <p:cNvSpPr txBox="1"/>
          <p:nvPr/>
        </p:nvSpPr>
        <p:spPr>
          <a:xfrm>
            <a:off x="6560080" y="1243081"/>
            <a:ext cx="4046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400" b="1" u="sng" dirty="0">
                <a:solidFill>
                  <a:srgbClr val="1F497D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Viability in Implementation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4E168-CC3D-944D-9899-A338F556069C}"/>
              </a:ext>
            </a:extLst>
          </p:cNvPr>
          <p:cNvSpPr txBox="1"/>
          <p:nvPr/>
        </p:nvSpPr>
        <p:spPr>
          <a:xfrm>
            <a:off x="329773" y="2242749"/>
            <a:ext cx="5130800" cy="369331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Readily available hardware like cameras, Raspberry Pi, and AI algorithms make the system implementation possible.</a:t>
            </a:r>
          </a:p>
          <a:p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Using Python and machine learning libraries allows for dynamic adaptation to traffic conditions.</a:t>
            </a:r>
          </a:p>
          <a:p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system can be deployed at individual intersections or scaled across a city.</a:t>
            </a:r>
          </a:p>
          <a:p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Integrating the system with existing traffic signal setups is achievable with minor modifications.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30206-1D81-4BB7-61AE-7036DE522427}"/>
              </a:ext>
            </a:extLst>
          </p:cNvPr>
          <p:cNvSpPr txBox="1"/>
          <p:nvPr/>
        </p:nvSpPr>
        <p:spPr>
          <a:xfrm>
            <a:off x="281200" y="1243081"/>
            <a:ext cx="4046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Feasibili</a:t>
            </a:r>
            <a:r>
              <a:rPr lang="en-US" sz="2400" b="1" u="sng" dirty="0">
                <a:solidFill>
                  <a:srgbClr val="1F497D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ty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55E53F-9623-0623-B4CF-A4CC4596BBD8}"/>
              </a:ext>
            </a:extLst>
          </p:cNvPr>
          <p:cNvSpPr txBox="1"/>
          <p:nvPr/>
        </p:nvSpPr>
        <p:spPr>
          <a:xfrm>
            <a:off x="6560080" y="2251244"/>
            <a:ext cx="5130800" cy="369331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After the initial investment, reduced traffic congestion and emergency prioritization can improve urban mobility.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Reducing congestion cuts down on fuel consumption and emissions, contributing to environmental goals.</a:t>
            </a:r>
          </a:p>
          <a:p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system provides valuable data on traffic patterns, which can be used for future urban planning and optimizing public transportation routes, making the system highly viable for long-term urban development strategies.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7D4B78-1EC8-C214-9166-ADBEE49F1330}"/>
              </a:ext>
            </a:extLst>
          </p:cNvPr>
          <p:cNvCxnSpPr>
            <a:cxnSpLocks/>
          </p:cNvCxnSpPr>
          <p:nvPr/>
        </p:nvCxnSpPr>
        <p:spPr>
          <a:xfrm>
            <a:off x="6096000" y="1341120"/>
            <a:ext cx="0" cy="4594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6-Bit Battalion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FF3B54-1602-6F74-3E88-731133F3CCFB}"/>
              </a:ext>
            </a:extLst>
          </p:cNvPr>
          <p:cNvSpPr txBox="1"/>
          <p:nvPr/>
        </p:nvSpPr>
        <p:spPr>
          <a:xfrm>
            <a:off x="78000" y="1233391"/>
            <a:ext cx="4046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400" b="1" u="sng" dirty="0">
                <a:solidFill>
                  <a:srgbClr val="1F497D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Impact of this system in real word.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058EE5-E3EC-D6E8-E6CA-54AE50A963A5}"/>
              </a:ext>
            </a:extLst>
          </p:cNvPr>
          <p:cNvSpPr txBox="1"/>
          <p:nvPr/>
        </p:nvSpPr>
        <p:spPr>
          <a:xfrm>
            <a:off x="78000" y="2224416"/>
            <a:ext cx="5855440" cy="4247317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The system dynamically adjusts signal timings, allowing traffic to flow smoothly, especially during peak hours. This reduction in wait times improves overall travel efficiency and reduces driver frustration.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Emergency vehicles are prioritized with green lights, enabling them to pass through intersections faster. This reduces delays in critical situations, potentially saving lives.</a:t>
            </a:r>
          </a:p>
          <a:p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By minimizing traffic jams, the system helps reduce fuel wastage from idling vehicles. This leads to lower CO2 emissions, contributing to cleaner urban air quality.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40D845-2B96-22D8-C9B2-91E75AD7903A}"/>
              </a:ext>
            </a:extLst>
          </p:cNvPr>
          <p:cNvSpPr txBox="1"/>
          <p:nvPr/>
        </p:nvSpPr>
        <p:spPr>
          <a:xfrm>
            <a:off x="6436359" y="1232042"/>
            <a:ext cx="4046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400" b="1" u="sng" dirty="0">
                <a:solidFill>
                  <a:srgbClr val="1F497D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Benefits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8A54E0-E5DE-7B3E-175D-272098093EC4}"/>
              </a:ext>
            </a:extLst>
          </p:cNvPr>
          <p:cNvSpPr txBox="1"/>
          <p:nvPr/>
        </p:nvSpPr>
        <p:spPr>
          <a:xfrm>
            <a:off x="6436358" y="2175582"/>
            <a:ext cx="5532121" cy="397031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With better-controlled traffic flow, there are fewer chances for accidents at intersections. Safer roads also mean less strain on emergency and healthcare services.</a:t>
            </a:r>
          </a:p>
          <a:p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The system collects valuable traffic data, which urban planners can use to make informed decisions on road expansions, public transport routes, and future smart city initiatives.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Once implemented, the system reduces operational costs through more efficient traffic management. The long-term savings, both in fuel and emergency response, outweigh the initial setup expenses.</a:t>
            </a:r>
            <a:endParaRPr lang="en-I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E6E687-6F62-4642-428E-A8C4DABA912D}"/>
              </a:ext>
            </a:extLst>
          </p:cNvPr>
          <p:cNvCxnSpPr/>
          <p:nvPr/>
        </p:nvCxnSpPr>
        <p:spPr>
          <a:xfrm>
            <a:off x="6187440" y="1331151"/>
            <a:ext cx="0" cy="4835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06399" y="1359451"/>
            <a:ext cx="11644087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19000"/>
              </a:srgbClr>
            </a:outerShdw>
          </a:effectLst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dirty="0"/>
              <a:t>Several systems similar to AI-based traffic management have been proposed and implemented. For example, a system using IoT and AI for real-time traffic density detection and emergency vehicle prioritization was developed, improving flow in smart cities. A notable project involved a smart traffic signal system that used machine learning algorithms to adapt signals based on real-time traffic flow, significantly reducing congestion and delays. Another example includes integrating emergency vehicle detection using image processing to prioritize green lights, optimizing safety and response time​.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/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b="1" dirty="0"/>
              <a:t>Below listed are few research papers that discuss AI-based and IoT-driven traffic management systems: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+mj-lt"/>
              <a:buAutoNum type="arabicPeriod"/>
              <a:tabLst/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Smart Traffic Management System for Metropolitan Cities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– This paper focuses on using cutting-edge technologies to create adaptive traffic systems in smart cities. It details how real-time data can improve traffic flow efficiency. &gt;&gt;</a:t>
            </a:r>
            <a:r>
              <a:rPr lang="en-US" dirty="0">
                <a:hlinkClick r:id="rId3"/>
              </a:rPr>
              <a:t>https://link.springer.com/article/10.1007/s13177-024-00400-9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ea typeface="ＭＳ Ｐゴシック" pitchFamily="1" charset="-128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+mj-lt"/>
              <a:buAutoNum type="arabicPeriod"/>
              <a:tabLst/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IoT-based Intelligent Traffic Signal System for Emergency Vehicles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– This research discusses integrating IoT for prioritizing emergency vehicles in traffic systems​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.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&gt;&gt;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  <a:hlinkClick r:id="rId3"/>
              </a:rPr>
              <a:t>https://link.springer.com/article/10.1007/s13177-024-00400-9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ea typeface="ＭＳ Ｐゴシック" pitchFamily="1" charset="-128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+mj-lt"/>
              <a:buAutoNum type="arabicPeriod"/>
              <a:tabLst/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Adaptive Traffic Lights Based on Traffic Flow Prediction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– This paper uses machine learning models to adapt traffic lights dynamically based on predicted traffic conditions​. &gt;&gt;</a:t>
            </a:r>
            <a:r>
              <a:rPr lang="en-US" dirty="0">
                <a:hlinkClick r:id="rId3"/>
              </a:rPr>
              <a:t>https://link.springer.com/article/10.1007/s13177-024-00400-9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Your Team Name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7448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964</Words>
  <Application>Microsoft Office PowerPoint</Application>
  <PresentationFormat>Widescreen</PresentationFormat>
  <Paragraphs>114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1_Office Theme</vt:lpstr>
      <vt:lpstr>SMART INDIA HACKATHON 2024</vt:lpstr>
      <vt:lpstr>A Smart AI Based Solution for  Traffic Management. </vt:lpstr>
      <vt:lpstr>TECHNICAL APPROACH</vt:lpstr>
      <vt:lpstr>FEASIBILITY AND VIABILITY</vt:lpstr>
      <vt:lpstr>IMPACT AND BENEFITS</vt:lpstr>
      <vt:lpstr>RESEARCH 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Aaryan Randhave</dc:creator>
  <cp:lastModifiedBy>Aaryan Randhave</cp:lastModifiedBy>
  <cp:revision>9</cp:revision>
  <dcterms:created xsi:type="dcterms:W3CDTF">2024-09-13T11:06:02Z</dcterms:created>
  <dcterms:modified xsi:type="dcterms:W3CDTF">2024-09-16T13:08:25Z</dcterms:modified>
</cp:coreProperties>
</file>