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9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4" r:id="rId8"/>
    <p:sldId id="268" r:id="rId9"/>
    <p:sldId id="269" r:id="rId10"/>
  </p:sldIdLst>
  <p:sldSz cx="9144000" cy="5143500" type="screen16x9"/>
  <p:notesSz cx="6858000" cy="9144000"/>
  <p:embeddedFontLst>
    <p:embeddedFont>
      <p:font typeface="Average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NkJYl+kGT9YjqkvkhUi357f6y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7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</a:rPr>
              <a:t>Microsoft Excel - To view the data once csv file is downloaded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</a:rPr>
              <a:t>Postgres SQL - To create a database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</a:rPr>
              <a:t>Python (Jupyter Notebook)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</a:rPr>
              <a:t>QBD - To create ERD diagram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</a:rPr>
              <a:t>Github</a:t>
            </a:r>
            <a:endParaRPr sz="11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</a:rPr>
              <a:t>Google Drive - To keep all the documents at one central location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3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7" name="Google Shape;107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e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"/>
          <p:cNvSpPr txBox="1">
            <a:spLocks noGrp="1"/>
          </p:cNvSpPr>
          <p:nvPr>
            <p:ph type="ctrTitle"/>
          </p:nvPr>
        </p:nvSpPr>
        <p:spPr>
          <a:xfrm>
            <a:off x="671250" y="664200"/>
            <a:ext cx="78015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4444"/>
              <a:buNone/>
            </a:pPr>
            <a:r>
              <a:rPr lang="en" sz="4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Data Analytics - Capstone Project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1"/>
          <p:cNvSpPr txBox="1">
            <a:spLocks noGrp="1"/>
          </p:cNvSpPr>
          <p:nvPr>
            <p:ph type="subTitle" idx="1"/>
          </p:nvPr>
        </p:nvSpPr>
        <p:spPr>
          <a:xfrm>
            <a:off x="721475" y="1734299"/>
            <a:ext cx="7801500" cy="16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27"/>
              <a:buNone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Dixie Peralta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27"/>
              <a:buNone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Neeraja Jayaraman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27"/>
              <a:buNone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Richelle Long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27"/>
              <a:buNone/>
            </a:pP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Nisha Bharakhada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</a:rPr>
              <a:t>The Team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8193" b="8193"/>
          <a:stretch/>
        </p:blipFill>
        <p:spPr>
          <a:xfrm>
            <a:off x="463688" y="121565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5" name="Google Shape;135;p7"/>
          <p:cNvSpPr txBox="1">
            <a:spLocks noGrp="1"/>
          </p:cNvSpPr>
          <p:nvPr>
            <p:ph type="body" idx="4294967295"/>
          </p:nvPr>
        </p:nvSpPr>
        <p:spPr>
          <a:xfrm>
            <a:off x="164950" y="2956500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7040"/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Dixie Perlata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36" name="Google Shape;136;p7"/>
          <p:cNvCxnSpPr/>
          <p:nvPr/>
        </p:nvCxnSpPr>
        <p:spPr>
          <a:xfrm>
            <a:off x="1118175" y="34095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" name="Google Shape;137;p7"/>
          <p:cNvSpPr txBox="1">
            <a:spLocks noGrp="1"/>
          </p:cNvSpPr>
          <p:nvPr>
            <p:ph type="body" idx="4294967295"/>
          </p:nvPr>
        </p:nvSpPr>
        <p:spPr>
          <a:xfrm>
            <a:off x="0" y="3404325"/>
            <a:ext cx="2230500" cy="1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200">
                <a:solidFill>
                  <a:srgbClr val="24292E"/>
                </a:solidFill>
                <a:latin typeface="Average"/>
                <a:ea typeface="Average"/>
                <a:cs typeface="Average"/>
                <a:sym typeface="Average"/>
              </a:rPr>
              <a:t>Github / Database/Presentation</a:t>
            </a:r>
            <a:endParaRPr sz="1200">
              <a:solidFill>
                <a:srgbClr val="24292E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8" name="Google Shape;138;p7"/>
          <p:cNvPicPr preferRelativeResize="0"/>
          <p:nvPr/>
        </p:nvPicPr>
        <p:blipFill rotWithShape="1">
          <a:blip r:embed="rId4">
            <a:alphaModFix/>
          </a:blip>
          <a:srcRect t="12507" b="12507"/>
          <a:stretch/>
        </p:blipFill>
        <p:spPr>
          <a:xfrm>
            <a:off x="2649421" y="1169975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9" name="Google Shape;139;p7"/>
          <p:cNvSpPr txBox="1">
            <a:spLocks noGrp="1"/>
          </p:cNvSpPr>
          <p:nvPr>
            <p:ph type="body" idx="4294967295"/>
          </p:nvPr>
        </p:nvSpPr>
        <p:spPr>
          <a:xfrm>
            <a:off x="2374559" y="2956500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7040"/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Richelle Long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40" name="Google Shape;140;p7"/>
          <p:cNvCxnSpPr/>
          <p:nvPr/>
        </p:nvCxnSpPr>
        <p:spPr>
          <a:xfrm>
            <a:off x="3327800" y="34095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7"/>
          <p:cNvSpPr txBox="1">
            <a:spLocks noGrp="1"/>
          </p:cNvSpPr>
          <p:nvPr>
            <p:ph type="body" idx="4294967295"/>
          </p:nvPr>
        </p:nvSpPr>
        <p:spPr>
          <a:xfrm>
            <a:off x="2230491" y="3404325"/>
            <a:ext cx="2230500" cy="1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latin typeface="Average"/>
                <a:ea typeface="Average"/>
                <a:cs typeface="Average"/>
                <a:sym typeface="Average"/>
              </a:rPr>
              <a:t>Github / Database/Presentation</a:t>
            </a:r>
            <a:endParaRPr sz="1200">
              <a:solidFill>
                <a:srgbClr val="24292E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67379" y="1169813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>
            <a:spLocks noGrp="1"/>
          </p:cNvSpPr>
          <p:nvPr>
            <p:ph type="body" idx="4294967295"/>
          </p:nvPr>
        </p:nvSpPr>
        <p:spPr>
          <a:xfrm>
            <a:off x="4584180" y="2956500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7040"/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Neeraja Jayaraman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44" name="Google Shape;144;p7"/>
          <p:cNvCxnSpPr/>
          <p:nvPr/>
        </p:nvCxnSpPr>
        <p:spPr>
          <a:xfrm>
            <a:off x="5554075" y="34095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 txBox="1">
            <a:spLocks noGrp="1"/>
          </p:cNvSpPr>
          <p:nvPr>
            <p:ph type="body" idx="4294967295"/>
          </p:nvPr>
        </p:nvSpPr>
        <p:spPr>
          <a:xfrm>
            <a:off x="4572051" y="3404325"/>
            <a:ext cx="2230500" cy="1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200">
                <a:solidFill>
                  <a:srgbClr val="24292E"/>
                </a:solidFill>
                <a:latin typeface="Average"/>
                <a:ea typeface="Average"/>
                <a:cs typeface="Average"/>
                <a:sym typeface="Average"/>
              </a:rPr>
              <a:t>Machine Learning Model/Presentation/Dashboard</a:t>
            </a:r>
            <a:endParaRPr sz="1200">
              <a:solidFill>
                <a:srgbClr val="24292E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6" name="Google Shape;146;p7"/>
          <p:cNvPicPr preferRelativeResize="0"/>
          <p:nvPr/>
        </p:nvPicPr>
        <p:blipFill rotWithShape="1">
          <a:blip r:embed="rId6">
            <a:alphaModFix/>
          </a:blip>
          <a:srcRect l="11133" r="11133"/>
          <a:stretch/>
        </p:blipFill>
        <p:spPr>
          <a:xfrm>
            <a:off x="7085336" y="1215639"/>
            <a:ext cx="17469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>
            <a:spLocks noGrp="1"/>
          </p:cNvSpPr>
          <p:nvPr>
            <p:ph type="body" idx="4294967295"/>
          </p:nvPr>
        </p:nvSpPr>
        <p:spPr>
          <a:xfrm>
            <a:off x="6793801" y="2956500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7040"/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Nisha Bharakhada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48" name="Google Shape;148;p7"/>
          <p:cNvCxnSpPr/>
          <p:nvPr/>
        </p:nvCxnSpPr>
        <p:spPr>
          <a:xfrm>
            <a:off x="7747050" y="34095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 txBox="1">
            <a:spLocks noGrp="1"/>
          </p:cNvSpPr>
          <p:nvPr>
            <p:ph type="body" idx="4294967295"/>
          </p:nvPr>
        </p:nvSpPr>
        <p:spPr>
          <a:xfrm>
            <a:off x="6913612" y="3404325"/>
            <a:ext cx="2230500" cy="1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200">
                <a:solidFill>
                  <a:srgbClr val="24292E"/>
                </a:solidFill>
                <a:latin typeface="Average"/>
                <a:ea typeface="Average"/>
                <a:cs typeface="Average"/>
                <a:sym typeface="Average"/>
              </a:rPr>
              <a:t>Machine Learning Model/Presentation/Dashboard</a:t>
            </a:r>
            <a:endParaRPr sz="1200">
              <a:solidFill>
                <a:srgbClr val="24292E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0" name="Google Shape;150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2675" y="4167535"/>
            <a:ext cx="716450" cy="7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558746" y="4221534"/>
            <a:ext cx="765100" cy="7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661107" y="4263950"/>
            <a:ext cx="633725" cy="665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891705" y="4224650"/>
            <a:ext cx="852363" cy="8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56386" y="4170209"/>
            <a:ext cx="765100" cy="7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89553" y="4215742"/>
            <a:ext cx="649178" cy="665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699196" y="4241200"/>
            <a:ext cx="852363" cy="8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897044" y="4272858"/>
            <a:ext cx="649178" cy="665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966" y="1788319"/>
            <a:ext cx="2712244" cy="2712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 descr="Slack Logo | Symbol, History, PNG (3840*2160)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31406" y="1788319"/>
            <a:ext cx="1734741" cy="926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31406" y="2765822"/>
            <a:ext cx="1734741" cy="173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17344" y="1788319"/>
            <a:ext cx="2858691" cy="271224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>
            <a:spLocks noGrp="1"/>
          </p:cNvSpPr>
          <p:nvPr>
            <p:ph type="ctrTitle"/>
          </p:nvPr>
        </p:nvSpPr>
        <p:spPr>
          <a:xfrm>
            <a:off x="652653" y="454924"/>
            <a:ext cx="7838694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Communication Protocol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0" descr="Project Detail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509" y="475079"/>
            <a:ext cx="4687547" cy="4151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20"/>
          <p:cNvGrpSpPr/>
          <p:nvPr/>
        </p:nvGrpSpPr>
        <p:grpSpPr>
          <a:xfrm>
            <a:off x="5359241" y="1327271"/>
            <a:ext cx="3452250" cy="2613836"/>
            <a:chOff x="0" y="0"/>
            <a:chExt cx="3452250" cy="2613836"/>
          </a:xfrm>
        </p:grpSpPr>
        <p:sp>
          <p:nvSpPr>
            <p:cNvPr id="173" name="Google Shape;173;p20"/>
            <p:cNvSpPr/>
            <p:nvPr/>
          </p:nvSpPr>
          <p:spPr>
            <a:xfrm>
              <a:off x="0" y="0"/>
              <a:ext cx="2658233" cy="471537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74" name="Google Shape;174;p20"/>
            <p:cNvSpPr txBox="1"/>
            <p:nvPr/>
          </p:nvSpPr>
          <p:spPr>
            <a:xfrm>
              <a:off x="13811" y="13811"/>
              <a:ext cx="2094237" cy="443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i="0" u="none" strike="noStrike" cap="none">
                  <a:solidFill>
                    <a:srgbClr val="0C5ADB"/>
                  </a:solidFill>
                  <a:latin typeface="Average"/>
                  <a:ea typeface="Average"/>
                  <a:cs typeface="Average"/>
                  <a:sym typeface="Average"/>
                </a:rPr>
                <a:t>List of dataset reviewed</a:t>
              </a:r>
              <a:endParaRPr sz="1300" i="0" u="none" strike="noStrike" cap="none">
                <a:solidFill>
                  <a:srgbClr val="0C5ADB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198504" y="531214"/>
              <a:ext cx="2658233" cy="471537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76" name="Google Shape;176;p20"/>
            <p:cNvSpPr txBox="1"/>
            <p:nvPr/>
          </p:nvSpPr>
          <p:spPr>
            <a:xfrm>
              <a:off x="212315" y="545025"/>
              <a:ext cx="2125607" cy="443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i="0" u="none" strike="noStrike" cap="none">
                  <a:solidFill>
                    <a:srgbClr val="0C5ADB"/>
                  </a:solidFill>
                  <a:latin typeface="Average"/>
                  <a:ea typeface="Average"/>
                  <a:cs typeface="Average"/>
                  <a:sym typeface="Average"/>
                </a:rPr>
                <a:t>Selection of dataset</a:t>
              </a:r>
              <a:endParaRPr sz="1300" i="0" u="none" strike="noStrike" cap="none">
                <a:solidFill>
                  <a:srgbClr val="0C5ADB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397008" y="1068242"/>
              <a:ext cx="2658233" cy="471537"/>
            </a:xfrm>
            <a:prstGeom prst="roundRect">
              <a:avLst>
                <a:gd name="adj" fmla="val 10000"/>
              </a:avLst>
            </a:prstGeom>
            <a:solidFill>
              <a:srgbClr val="FFAA3F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78" name="Google Shape;178;p20"/>
            <p:cNvSpPr txBox="1"/>
            <p:nvPr/>
          </p:nvSpPr>
          <p:spPr>
            <a:xfrm>
              <a:off x="410819" y="1082053"/>
              <a:ext cx="2125607" cy="443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i="0" u="none" strike="noStrike" cap="none">
                  <a:solidFill>
                    <a:srgbClr val="0C5ADB"/>
                  </a:solidFill>
                  <a:latin typeface="Average"/>
                  <a:ea typeface="Average"/>
                  <a:cs typeface="Average"/>
                  <a:sym typeface="Average"/>
                </a:rPr>
                <a:t>Reasons for selection</a:t>
              </a:r>
              <a:endParaRPr sz="1300" i="0" u="none" strike="noStrike" cap="none">
                <a:solidFill>
                  <a:srgbClr val="0C5ADB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595513" y="1605271"/>
              <a:ext cx="2658233" cy="471537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80" name="Google Shape;180;p20"/>
            <p:cNvSpPr txBox="1"/>
            <p:nvPr/>
          </p:nvSpPr>
          <p:spPr>
            <a:xfrm>
              <a:off x="609324" y="1619082"/>
              <a:ext cx="2125607" cy="443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i="0" u="none" strike="noStrike" cap="none">
                  <a:solidFill>
                    <a:srgbClr val="0C5ADB"/>
                  </a:solidFill>
                  <a:latin typeface="Average"/>
                  <a:ea typeface="Average"/>
                  <a:cs typeface="Average"/>
                  <a:sym typeface="Average"/>
                </a:rPr>
                <a:t>Description of the data source</a:t>
              </a:r>
              <a:endParaRPr sz="1300" i="0" u="none" strike="noStrike" cap="none">
                <a:solidFill>
                  <a:srgbClr val="0C5ADB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794017" y="2142299"/>
              <a:ext cx="2658233" cy="471537"/>
            </a:xfrm>
            <a:prstGeom prst="roundRect">
              <a:avLst>
                <a:gd name="adj" fmla="val 10000"/>
              </a:avLst>
            </a:prstGeom>
            <a:solidFill>
              <a:srgbClr val="EDFD40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82" name="Google Shape;182;p20"/>
            <p:cNvSpPr txBox="1"/>
            <p:nvPr/>
          </p:nvSpPr>
          <p:spPr>
            <a:xfrm>
              <a:off x="807828" y="2156110"/>
              <a:ext cx="2125607" cy="443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i="0" u="none" strike="noStrike" cap="none">
                  <a:solidFill>
                    <a:srgbClr val="0C5ADB"/>
                  </a:solidFill>
                  <a:latin typeface="Average"/>
                  <a:ea typeface="Average"/>
                  <a:cs typeface="Average"/>
                  <a:sym typeface="Average"/>
                </a:rPr>
                <a:t>ML Model for prediction</a:t>
              </a:r>
              <a:endParaRPr sz="1300" i="0" u="none" strike="noStrike" cap="none">
                <a:solidFill>
                  <a:srgbClr val="0C5ADB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2351734" y="344484"/>
              <a:ext cx="306499" cy="306499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CBCBCB">
                <a:alpha val="89803"/>
              </a:srgbClr>
            </a:solidFill>
            <a:ln w="25400" cap="flat" cmpd="sng">
              <a:solidFill>
                <a:srgbClr val="CBCBCB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84" name="Google Shape;184;p20"/>
            <p:cNvSpPr txBox="1"/>
            <p:nvPr/>
          </p:nvSpPr>
          <p:spPr>
            <a:xfrm>
              <a:off x="2420696" y="344484"/>
              <a:ext cx="168575" cy="230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2550238" y="881512"/>
              <a:ext cx="306499" cy="306499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D5DBDD">
                <a:alpha val="89803"/>
              </a:srgbClr>
            </a:solidFill>
            <a:ln w="25400" cap="flat" cmpd="sng">
              <a:solidFill>
                <a:srgbClr val="D5DBDD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86" name="Google Shape;186;p20"/>
            <p:cNvSpPr txBox="1"/>
            <p:nvPr/>
          </p:nvSpPr>
          <p:spPr>
            <a:xfrm>
              <a:off x="2619200" y="881512"/>
              <a:ext cx="168575" cy="230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2748742" y="1410682"/>
              <a:ext cx="306499" cy="306499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FFE2CD">
                <a:alpha val="89803"/>
              </a:srgbClr>
            </a:solidFill>
            <a:ln w="25400" cap="flat" cmpd="sng">
              <a:solidFill>
                <a:srgbClr val="FFE2CD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88" name="Google Shape;188;p20"/>
            <p:cNvSpPr txBox="1"/>
            <p:nvPr/>
          </p:nvSpPr>
          <p:spPr>
            <a:xfrm>
              <a:off x="2817704" y="1410682"/>
              <a:ext cx="168575" cy="230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2947247" y="1952949"/>
              <a:ext cx="306499" cy="306499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C9DDE1">
                <a:alpha val="89803"/>
              </a:srgbClr>
            </a:solidFill>
            <a:ln w="25400" cap="flat" cmpd="sng">
              <a:solidFill>
                <a:srgbClr val="C9DDE1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90" name="Google Shape;190;p20"/>
            <p:cNvSpPr txBox="1"/>
            <p:nvPr/>
          </p:nvSpPr>
          <p:spPr>
            <a:xfrm>
              <a:off x="3016209" y="1952949"/>
              <a:ext cx="168575" cy="230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628650" y="733806"/>
            <a:ext cx="2791206" cy="82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 dirty="0">
                <a:latin typeface="Average"/>
                <a:ea typeface="Average"/>
                <a:cs typeface="Average"/>
                <a:sym typeface="Average"/>
              </a:rPr>
              <a:t>Data Analysis &amp; Prediction using Machine Learning</a:t>
            </a:r>
            <a:endParaRPr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6" name="Google Shape;196;p21"/>
          <p:cNvSpPr txBox="1">
            <a:spLocks noGrp="1"/>
          </p:cNvSpPr>
          <p:nvPr>
            <p:ph type="body" idx="1"/>
          </p:nvPr>
        </p:nvSpPr>
        <p:spPr>
          <a:xfrm>
            <a:off x="628650" y="1836734"/>
            <a:ext cx="3151237" cy="262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•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Selection of Dataset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marL="285750" lvl="0" indent="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17145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•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Tools and Technologies for Data Analysis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5715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</a:pP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17145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•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Machine Learning Model for Prediction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7" name="Google Shape;197;p21" descr="10 Companies Using Machine Learning in Cool Ways | WordStrea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4951" y="612373"/>
            <a:ext cx="2436263" cy="1741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 descr="Technology Tools Logo Png, Transparent Png - kind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42436" y="768258"/>
            <a:ext cx="2436264" cy="1430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 descr="7 Communication Logo ideas | communication logo, people logo, teamwork log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3859" y="2577498"/>
            <a:ext cx="2018448" cy="2018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ardiovascular disease and heart disease: What's the difference? - Harvard  Health">
            <a:extLst>
              <a:ext uri="{FF2B5EF4-FFF2-40B4-BE49-F238E27FC236}">
                <a16:creationId xmlns:a16="http://schemas.microsoft.com/office/drawing/2014/main" id="{AAA3E56E-2F1E-4CCB-8077-62962E0BA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199" y="2875823"/>
            <a:ext cx="2385625" cy="15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655" y="1532852"/>
            <a:ext cx="7642689" cy="60512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oogle Shape;216;p6">
            <a:extLst>
              <a:ext uri="{FF2B5EF4-FFF2-40B4-BE49-F238E27FC236}">
                <a16:creationId xmlns:a16="http://schemas.microsoft.com/office/drawing/2014/main" id="{3914C79C-7646-4345-8F21-8AA53B6136AE}"/>
              </a:ext>
            </a:extLst>
          </p:cNvPr>
          <p:cNvPicPr preferRelativeResize="0"/>
          <p:nvPr/>
        </p:nvPicPr>
        <p:blipFill rotWithShape="1">
          <a:blip r:embed="rId2"/>
          <a:srcRect l="22844" r="20663"/>
          <a:stretch/>
        </p:blipFill>
        <p:spPr>
          <a:xfrm>
            <a:off x="833438" y="1787525"/>
            <a:ext cx="1131888" cy="1362075"/>
          </a:xfrm>
          <a:prstGeom prst="rect">
            <a:avLst/>
          </a:prstGeom>
        </p:spPr>
      </p:pic>
      <p:pic>
        <p:nvPicPr>
          <p:cNvPr id="5" name="Google Shape;213;p6">
            <a:extLst>
              <a:ext uri="{FF2B5EF4-FFF2-40B4-BE49-F238E27FC236}">
                <a16:creationId xmlns:a16="http://schemas.microsoft.com/office/drawing/2014/main" id="{2BD5E475-ABF5-45D9-9F6D-BC457D901868}"/>
              </a:ext>
            </a:extLst>
          </p:cNvPr>
          <p:cNvPicPr preferRelativeResize="0"/>
          <p:nvPr/>
        </p:nvPicPr>
        <p:blipFill rotWithShape="1">
          <a:blip r:embed="rId3"/>
          <a:srcRect r="4" b="4"/>
          <a:stretch/>
        </p:blipFill>
        <p:spPr>
          <a:xfrm>
            <a:off x="2035175" y="1787525"/>
            <a:ext cx="1360488" cy="1362075"/>
          </a:xfrm>
          <a:prstGeom prst="rect">
            <a:avLst/>
          </a:prstGeom>
        </p:spPr>
      </p:pic>
      <p:pic>
        <p:nvPicPr>
          <p:cNvPr id="3074" name="Picture 2" descr="Amazon Web Services (AWS) | LinkedIn">
            <a:extLst>
              <a:ext uri="{FF2B5EF4-FFF2-40B4-BE49-F238E27FC236}">
                <a16:creationId xmlns:a16="http://schemas.microsoft.com/office/drawing/2014/main" id="{EBDDB377-E845-4EBD-B57A-A7ABCC83E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64" r="-2" b="28165"/>
          <a:stretch/>
        </p:blipFill>
        <p:spPr bwMode="auto">
          <a:xfrm>
            <a:off x="833438" y="3216275"/>
            <a:ext cx="2560638" cy="1282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217;p6">
            <a:extLst>
              <a:ext uri="{FF2B5EF4-FFF2-40B4-BE49-F238E27FC236}">
                <a16:creationId xmlns:a16="http://schemas.microsoft.com/office/drawing/2014/main" id="{16CBBF8D-584C-495E-B27C-A057C80F45B0}"/>
              </a:ext>
            </a:extLst>
          </p:cNvPr>
          <p:cNvPicPr preferRelativeResize="0"/>
          <p:nvPr/>
        </p:nvPicPr>
        <p:blipFill rotWithShape="1">
          <a:blip r:embed="rId5"/>
          <a:srcRect l="20643"/>
          <a:stretch/>
        </p:blipFill>
        <p:spPr>
          <a:xfrm>
            <a:off x="3463925" y="1787525"/>
            <a:ext cx="1098550" cy="895350"/>
          </a:xfrm>
          <a:prstGeom prst="rect">
            <a:avLst/>
          </a:prstGeom>
        </p:spPr>
      </p:pic>
      <p:pic>
        <p:nvPicPr>
          <p:cNvPr id="6" name="Google Shape;214;p6">
            <a:extLst>
              <a:ext uri="{FF2B5EF4-FFF2-40B4-BE49-F238E27FC236}">
                <a16:creationId xmlns:a16="http://schemas.microsoft.com/office/drawing/2014/main" id="{659879C7-4BB0-4AFF-BD4B-5056D932B894}"/>
              </a:ext>
            </a:extLst>
          </p:cNvPr>
          <p:cNvPicPr preferRelativeResize="0"/>
          <p:nvPr/>
        </p:nvPicPr>
        <p:blipFill rotWithShape="1">
          <a:blip r:embed="rId6"/>
          <a:srcRect l="2275" r="1657" b="2"/>
          <a:stretch/>
        </p:blipFill>
        <p:spPr>
          <a:xfrm>
            <a:off x="4630738" y="1787525"/>
            <a:ext cx="900113" cy="895350"/>
          </a:xfrm>
          <a:prstGeom prst="rect">
            <a:avLst/>
          </a:prstGeom>
        </p:spPr>
      </p:pic>
      <p:pic>
        <p:nvPicPr>
          <p:cNvPr id="8" name="Google Shape;215;p6">
            <a:extLst>
              <a:ext uri="{FF2B5EF4-FFF2-40B4-BE49-F238E27FC236}">
                <a16:creationId xmlns:a16="http://schemas.microsoft.com/office/drawing/2014/main" id="{FE265147-D24B-4C9E-9F6E-3687F65253F5}"/>
              </a:ext>
            </a:extLst>
          </p:cNvPr>
          <p:cNvPicPr preferRelativeResize="0"/>
          <p:nvPr/>
        </p:nvPicPr>
        <p:blipFill rotWithShape="1">
          <a:blip r:embed="rId7"/>
          <a:srcRect l="5451" r="1177" b="-3"/>
          <a:stretch/>
        </p:blipFill>
        <p:spPr>
          <a:xfrm>
            <a:off x="3463925" y="2751138"/>
            <a:ext cx="2063750" cy="1749425"/>
          </a:xfrm>
          <a:prstGeom prst="rect">
            <a:avLst/>
          </a:prstGeom>
        </p:spPr>
      </p:pic>
      <p:pic>
        <p:nvPicPr>
          <p:cNvPr id="4" name="Picture 4" descr="Tableau - Workforce EdTech">
            <a:extLst>
              <a:ext uri="{FF2B5EF4-FFF2-40B4-BE49-F238E27FC236}">
                <a16:creationId xmlns:a16="http://schemas.microsoft.com/office/drawing/2014/main" id="{DA57D512-8BC3-4E2F-A6BB-0BC21363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50" y="1787525"/>
            <a:ext cx="2713038" cy="27130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1B63DE-6AE1-4B1E-9C6A-2CDEE4AA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53" y="454923"/>
            <a:ext cx="7838694" cy="9941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" sz="3100">
                <a:latin typeface="Average"/>
                <a:ea typeface="Average"/>
                <a:cs typeface="Average"/>
                <a:sym typeface="Average"/>
              </a:rPr>
              <a:t>Tools/</a:t>
            </a:r>
            <a:br>
              <a:rPr lang="en" sz="3100">
                <a:latin typeface="Average"/>
                <a:ea typeface="Average"/>
                <a:cs typeface="Average"/>
                <a:sym typeface="Average"/>
              </a:rPr>
            </a:br>
            <a:r>
              <a:rPr lang="en" sz="3100">
                <a:latin typeface="Average"/>
                <a:ea typeface="Average"/>
                <a:cs typeface="Average"/>
                <a:sym typeface="Average"/>
              </a:rPr>
              <a:t>Technologies Used</a:t>
            </a:r>
            <a:endParaRPr lang="en-US" sz="3100" kern="120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2139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77DA625-F11B-4D62-8FED-3DEC67F5DE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29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2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A14B9E0-776F-4ADB-AD3B-4FB349D2C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625" y="482600"/>
            <a:ext cx="5126748" cy="41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975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137</Words>
  <Application>Microsoft Office PowerPoint</Application>
  <PresentationFormat>On-screen Show (16:9)</PresentationFormat>
  <Paragraphs>33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Average</vt:lpstr>
      <vt:lpstr>Calibri</vt:lpstr>
      <vt:lpstr>Arial</vt:lpstr>
      <vt:lpstr>Simple Light</vt:lpstr>
      <vt:lpstr>Office Theme</vt:lpstr>
      <vt:lpstr>Data Analytics - Capstone Project</vt:lpstr>
      <vt:lpstr>The Team</vt:lpstr>
      <vt:lpstr>Communication Protocol</vt:lpstr>
      <vt:lpstr>PowerPoint Presentation</vt:lpstr>
      <vt:lpstr>Data Analysis &amp; Prediction using Machine Learning</vt:lpstr>
      <vt:lpstr>Tools/ Technologies Used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- Capstone Project</dc:title>
  <dc:creator>Vipul Bharakhada</dc:creator>
  <cp:lastModifiedBy>Bharakhada, Nisha</cp:lastModifiedBy>
  <cp:revision>2</cp:revision>
  <dcterms:modified xsi:type="dcterms:W3CDTF">2021-08-09T03:02:41Z</dcterms:modified>
</cp:coreProperties>
</file>