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8320" y="3035520"/>
            <a:ext cx="9063720" cy="1488240"/>
          </a:xfrm>
          <a:prstGeom prst="rect">
            <a:avLst/>
          </a:prstGeom>
        </p:spPr>
        <p:txBody>
          <a:bodyPr lIns="111960" rIns="111960" tIns="111960" bIns="11196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9396720" y="6901560"/>
            <a:ext cx="604440" cy="578160"/>
          </a:xfrm>
          <a:prstGeom prst="rect">
            <a:avLst/>
          </a:prstGeom>
        </p:spPr>
        <p:txBody>
          <a:bodyPr lIns="111960" rIns="111960" tIns="111960" bIns="111960" anchor="ctr"/>
          <a:p>
            <a:pPr>
              <a:lnSpc>
                <a:spcPct val="100000"/>
              </a:lnSpc>
            </a:pPr>
            <a:fld id="{ECEB9D2E-236A-4F98-B982-9E20A18D50B9}" type="slidenum">
              <a:rPr b="0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Num"/>
          </p:nvPr>
        </p:nvSpPr>
        <p:spPr>
          <a:xfrm>
            <a:off x="9396720" y="6901560"/>
            <a:ext cx="604440" cy="578160"/>
          </a:xfrm>
          <a:prstGeom prst="rect">
            <a:avLst/>
          </a:prstGeom>
        </p:spPr>
        <p:txBody>
          <a:bodyPr lIns="111960" rIns="111960" tIns="111960" bIns="111960" anchor="ctr"/>
          <a:p>
            <a:pPr>
              <a:lnSpc>
                <a:spcPct val="100000"/>
              </a:lnSpc>
            </a:pPr>
            <a:fld id="{1C60F04A-3181-4F9E-9865-A701CCC15A3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8320" y="2111760"/>
            <a:ext cx="9063720" cy="2952360"/>
          </a:xfrm>
          <a:prstGeom prst="rect">
            <a:avLst/>
          </a:prstGeom>
          <a:noFill/>
          <a:ln>
            <a:noFill/>
          </a:ln>
        </p:spPr>
        <p:txBody>
          <a:bodyPr lIns="111960" rIns="111960" tIns="111960" bIns="111960" anchor="ctr"/>
          <a:p>
            <a:pPr>
              <a:lnSpc>
                <a:spcPct val="100000"/>
              </a:lnSpc>
            </a:pP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rc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hi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te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ct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ur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 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 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X 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cl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ss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By 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Arvin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 Mer</a:t>
            </a:r>
            <a:r>
              <a:rPr b="0" lang="en-CA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73360" y="5105160"/>
            <a:ext cx="1079280" cy="1007280"/>
          </a:xfrm>
          <a:prstGeom prst="flowChartInternalStorage">
            <a:avLst/>
          </a:prstGeom>
          <a:solidFill>
            <a:srgbClr val="6666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801360" y="5321160"/>
            <a:ext cx="50328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017360" y="5081040"/>
            <a:ext cx="100728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S1 S2 S3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2097360" y="5105880"/>
            <a:ext cx="719280" cy="1006560"/>
          </a:xfrm>
          <a:prstGeom prst="flowChartInternalStorage">
            <a:avLst/>
          </a:prstGeom>
          <a:solidFill>
            <a:srgbClr val="6666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>
            <a:off x="2025360" y="5321880"/>
            <a:ext cx="5032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1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1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1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2205360" y="5081760"/>
            <a:ext cx="64728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05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x y z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7"/>
          <p:cNvGraphicFramePr/>
          <p:nvPr/>
        </p:nvGraphicFramePr>
        <p:xfrm>
          <a:off x="844200" y="2468880"/>
          <a:ext cx="1757160" cy="1263240"/>
        </p:xfrm>
        <a:graphic>
          <a:graphicData uri="http://schemas.openxmlformats.org/drawingml/2006/table">
            <a:tbl>
              <a:tblPr/>
              <a:tblGrid>
                <a:gridCol w="579600"/>
                <a:gridCol w="959760"/>
                <a:gridCol w="218160"/>
              </a:tblGrid>
              <a:tr h="5400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Model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Mol. profile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8"/>
          <p:cNvSpPr/>
          <p:nvPr/>
        </p:nvSpPr>
        <p:spPr>
          <a:xfrm>
            <a:off x="801360" y="4997160"/>
            <a:ext cx="2087280" cy="143928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9"/>
          <p:cNvSpPr/>
          <p:nvPr/>
        </p:nvSpPr>
        <p:spPr>
          <a:xfrm>
            <a:off x="767160" y="2385360"/>
            <a:ext cx="1929240" cy="214668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4" name="Table 10"/>
          <p:cNvGraphicFramePr/>
          <p:nvPr/>
        </p:nvGraphicFramePr>
        <p:xfrm>
          <a:off x="506880" y="447840"/>
          <a:ext cx="2392200" cy="1113840"/>
        </p:xfrm>
        <a:graphic>
          <a:graphicData uri="http://schemas.openxmlformats.org/drawingml/2006/table">
            <a:tbl>
              <a:tblPr/>
              <a:tblGrid>
                <a:gridCol w="512640"/>
                <a:gridCol w="805680"/>
                <a:gridCol w="856440"/>
                <a:gridCol w="218160"/>
              </a:tblGrid>
              <a:tr h="390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Drug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drug name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compound.name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eeeee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11"/>
          <p:cNvSpPr/>
          <p:nvPr/>
        </p:nvSpPr>
        <p:spPr>
          <a:xfrm>
            <a:off x="470160" y="384840"/>
            <a:ext cx="2483280" cy="182088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2"/>
          <p:cNvSpPr/>
          <p:nvPr/>
        </p:nvSpPr>
        <p:spPr>
          <a:xfrm>
            <a:off x="1136160" y="6157440"/>
            <a:ext cx="16797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Molecular profile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>
            <a:off x="1315800" y="4206240"/>
            <a:ext cx="8139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4"/>
          <p:cNvSpPr/>
          <p:nvPr/>
        </p:nvSpPr>
        <p:spPr>
          <a:xfrm>
            <a:off x="1489320" y="1945080"/>
            <a:ext cx="8139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Drug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5"/>
          <p:cNvSpPr/>
          <p:nvPr/>
        </p:nvSpPr>
        <p:spPr>
          <a:xfrm>
            <a:off x="5987160" y="6552000"/>
            <a:ext cx="148140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16"/>
          <p:cNvGraphicFramePr/>
          <p:nvPr/>
        </p:nvGraphicFramePr>
        <p:xfrm>
          <a:off x="6473160" y="1515960"/>
          <a:ext cx="2463120" cy="997200"/>
        </p:xfrm>
        <a:graphic>
          <a:graphicData uri="http://schemas.openxmlformats.org/drawingml/2006/table">
            <a:tbl>
              <a:tblPr/>
              <a:tblGrid>
                <a:gridCol w="891720"/>
                <a:gridCol w="455400"/>
                <a:gridCol w="448920"/>
                <a:gridCol w="450720"/>
                <a:gridCol w="216360"/>
              </a:tblGrid>
              <a:tr h="249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Time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9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Dose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9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Response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9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Weight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17"/>
          <p:cNvGraphicFramePr/>
          <p:nvPr/>
        </p:nvGraphicFramePr>
        <p:xfrm>
          <a:off x="6467760" y="3259440"/>
          <a:ext cx="2463840" cy="741600"/>
        </p:xfrm>
        <a:graphic>
          <a:graphicData uri="http://schemas.openxmlformats.org/drawingml/2006/table">
            <a:tbl>
              <a:tblPr/>
              <a:tblGrid>
                <a:gridCol w="891720"/>
                <a:gridCol w="455400"/>
                <a:gridCol w="448920"/>
                <a:gridCol w="450720"/>
                <a:gridCol w="217080"/>
              </a:tblGrid>
              <a:tr h="247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Time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7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Dose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6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Response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18"/>
          <p:cNvGraphicFramePr/>
          <p:nvPr/>
        </p:nvGraphicFramePr>
        <p:xfrm>
          <a:off x="6455520" y="5309280"/>
          <a:ext cx="1796400" cy="988920"/>
        </p:xfrm>
        <a:graphic>
          <a:graphicData uri="http://schemas.openxmlformats.org/drawingml/2006/table">
            <a:tbl>
              <a:tblPr/>
              <a:tblGrid>
                <a:gridCol w="891720"/>
                <a:gridCol w="455400"/>
                <a:gridCol w="449280"/>
              </a:tblGrid>
              <a:tr h="247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Time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7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Dose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7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Response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6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Weight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19"/>
          <p:cNvGraphicFramePr/>
          <p:nvPr/>
        </p:nvGraphicFramePr>
        <p:xfrm>
          <a:off x="4835160" y="315000"/>
          <a:ext cx="1566360" cy="2170440"/>
        </p:xfrm>
        <a:graphic>
          <a:graphicData uri="http://schemas.openxmlformats.org/drawingml/2006/table">
            <a:tbl>
              <a:tblPr/>
              <a:tblGrid>
                <a:gridCol w="859320"/>
                <a:gridCol w="707400"/>
              </a:tblGrid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11111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Model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11111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Drug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Time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Days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Dose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microMol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Response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Volume3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Weight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gram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IC50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AUC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..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20"/>
          <p:cNvGraphicFramePr/>
          <p:nvPr/>
        </p:nvGraphicFramePr>
        <p:xfrm>
          <a:off x="4834800" y="3034800"/>
          <a:ext cx="1567080" cy="964440"/>
        </p:xfrm>
        <a:graphic>
          <a:graphicData uri="http://schemas.openxmlformats.org/drawingml/2006/table">
            <a:tbl>
              <a:tblPr/>
              <a:tblGrid>
                <a:gridCol w="859320"/>
                <a:gridCol w="707760"/>
              </a:tblGrid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11111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Model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11111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Drug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Time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Days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..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21"/>
          <p:cNvGraphicFramePr/>
          <p:nvPr/>
        </p:nvGraphicFramePr>
        <p:xfrm>
          <a:off x="4823640" y="4604040"/>
          <a:ext cx="1567080" cy="1688040"/>
        </p:xfrm>
        <a:graphic>
          <a:graphicData uri="http://schemas.openxmlformats.org/drawingml/2006/table">
            <a:tbl>
              <a:tblPr/>
              <a:tblGrid>
                <a:gridCol w="859320"/>
                <a:gridCol w="707760"/>
              </a:tblGrid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11111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Model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11111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Drug Id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Time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Days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Dose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microMol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Response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Volume3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Weight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gram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41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..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..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96" name="CustomShape 22"/>
          <p:cNvSpPr/>
          <p:nvPr/>
        </p:nvSpPr>
        <p:spPr>
          <a:xfrm>
            <a:off x="4780080" y="117360"/>
            <a:ext cx="4220280" cy="245988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3"/>
          <p:cNvSpPr/>
          <p:nvPr/>
        </p:nvSpPr>
        <p:spPr>
          <a:xfrm>
            <a:off x="4780080" y="2809800"/>
            <a:ext cx="4227120" cy="132876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4"/>
          <p:cNvSpPr/>
          <p:nvPr/>
        </p:nvSpPr>
        <p:spPr>
          <a:xfrm>
            <a:off x="4780080" y="4379400"/>
            <a:ext cx="3778200" cy="196452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5"/>
          <p:cNvSpPr/>
          <p:nvPr/>
        </p:nvSpPr>
        <p:spPr>
          <a:xfrm>
            <a:off x="4672080" y="63000"/>
            <a:ext cx="4491720" cy="6433920"/>
          </a:xfrm>
          <a:prstGeom prst="rect">
            <a:avLst/>
          </a:prstGeom>
          <a:noFill/>
          <a:ln cap="rnd" w="10080">
            <a:solidFill>
              <a:srgbClr val="000000"/>
            </a:solidFill>
            <a:custDash>
              <a:ds d="5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6"/>
          <p:cNvSpPr/>
          <p:nvPr/>
        </p:nvSpPr>
        <p:spPr>
          <a:xfrm>
            <a:off x="5327640" y="117360"/>
            <a:ext cx="6249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CA" sz="11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7"/>
          <p:cNvSpPr/>
          <p:nvPr/>
        </p:nvSpPr>
        <p:spPr>
          <a:xfrm>
            <a:off x="7163640" y="1125360"/>
            <a:ext cx="6249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CA" sz="11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8"/>
          <p:cNvSpPr/>
          <p:nvPr/>
        </p:nvSpPr>
        <p:spPr>
          <a:xfrm>
            <a:off x="5327640" y="2817360"/>
            <a:ext cx="6249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CA" sz="11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9"/>
          <p:cNvSpPr/>
          <p:nvPr/>
        </p:nvSpPr>
        <p:spPr>
          <a:xfrm>
            <a:off x="5327640" y="4365360"/>
            <a:ext cx="6249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CA" sz="11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0"/>
          <p:cNvSpPr/>
          <p:nvPr/>
        </p:nvSpPr>
        <p:spPr>
          <a:xfrm>
            <a:off x="7163640" y="3033360"/>
            <a:ext cx="6249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CA" sz="11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1"/>
          <p:cNvSpPr/>
          <p:nvPr/>
        </p:nvSpPr>
        <p:spPr>
          <a:xfrm>
            <a:off x="7163640" y="5085360"/>
            <a:ext cx="6249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CA" sz="11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720" y="64080"/>
            <a:ext cx="9070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for PDX class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534240"/>
            <a:ext cx="9070920" cy="69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9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Molecular profile: List of Biobase objects containing RNASeq, micro-array data etc.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about each model used in experiments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Id” and “Molecular Profile Id” are required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Id” will be used in experiments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Molecular Profile Id” will be used to map model to molecular profile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models can have same “Molecular Profile Id”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Drug: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about all the drugs used in experiments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Drug Id” is required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Drug Id” will be used in experiments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Experiments : This is list of objects from class “PDX_Experiments”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5892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“PDX_Experiments” will have 2 slots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meta 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448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will hold all the necessary meta information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448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Id” and “Drug Id” is required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448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variables can be unit of experiment time (days, weeks etc.), AUC etc.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448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will hold all the experimental 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448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Will have variable such as time, dose and response etc.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448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variable can be NA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rcRect l="0" t="0" r="987" b="1091"/>
          <a:stretch/>
        </p:blipFill>
        <p:spPr>
          <a:xfrm>
            <a:off x="41760" y="776160"/>
            <a:ext cx="9980640" cy="59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2016-10-20T10:51:29Z</dcterms:modified>
  <cp:revision>2</cp:revision>
  <dc:subject/>
  <dc:title/>
</cp:coreProperties>
</file>