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Lato Black" panose="020F0502020204030204" pitchFamily="34" charset="0"/>
      <p:bold r:id="rId14"/>
      <p:boldItalic r:id="rId15"/>
    </p:embeddedFont>
    <p:embeddedFont>
      <p:font typeface="Lato Light" panose="020F03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8"/>
    <p:restoredTop sz="94699"/>
  </p:normalViewPr>
  <p:slideViewPr>
    <p:cSldViewPr snapToGrid="0">
      <p:cViewPr varScale="1">
        <p:scale>
          <a:sx n="219" d="100"/>
          <a:sy n="219" d="100"/>
        </p:scale>
        <p:origin x="89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d37c41c4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d37c41c4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afc355d9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afc355d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fc355d9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fc355d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afc355d9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afc355d9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afc355d9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afc355d9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afc355d9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afc355d9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561299" y="1669025"/>
            <a:ext cx="7936200" cy="1418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a:endParaRPr/>
          </a:p>
        </p:txBody>
      </p:sp>
      <p:sp>
        <p:nvSpPr>
          <p:cNvPr id="55" name="Google Shape;55;p14"/>
          <p:cNvSpPr txBox="1">
            <a:spLocks noGrp="1"/>
          </p:cNvSpPr>
          <p:nvPr>
            <p:ph type="subTitle" idx="1"/>
          </p:nvPr>
        </p:nvSpPr>
        <p:spPr>
          <a:xfrm>
            <a:off x="561300" y="2948600"/>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a:endParaRPr/>
          </a:p>
        </p:txBody>
      </p:sp>
      <p:sp>
        <p:nvSpPr>
          <p:cNvPr id="56" name="Google Shape;56;p14"/>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TITLE_3">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ubTitle" idx="1"/>
          </p:nvPr>
        </p:nvSpPr>
        <p:spPr>
          <a:xfrm>
            <a:off x="567400" y="1997825"/>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a:endParaRPr/>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a:spLocks noGrp="1"/>
          </p:cNvSpPr>
          <p:nvPr>
            <p:ph type="title"/>
          </p:nvPr>
        </p:nvSpPr>
        <p:spPr>
          <a:xfrm>
            <a:off x="621875" y="535525"/>
            <a:ext cx="62823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Text">
  <p:cSld name="TITLE_3_2">
    <p:spTree>
      <p:nvGrpSpPr>
        <p:cNvPr id="1"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_3_2_1">
    <p:bg>
      <p:bgPr>
        <a:solidFill>
          <a:srgbClr val="FFFFFF"/>
        </a:solidFill>
        <a:effectLst/>
      </p:bgPr>
    </p:bg>
    <p:spTree>
      <p:nvGrpSpPr>
        <p:cNvPr id="1"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a:spLocks noGrp="1"/>
          </p:cNvSpPr>
          <p:nvPr>
            <p:ph type="title"/>
          </p:nvPr>
        </p:nvSpPr>
        <p:spPr>
          <a:xfrm>
            <a:off x="567400" y="284900"/>
            <a:ext cx="7069500" cy="55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a:endParaRPr/>
          </a:p>
        </p:txBody>
      </p:sp>
      <p:sp>
        <p:nvSpPr>
          <p:cNvPr id="67" name="Google Shape;67;p17"/>
          <p:cNvSpPr txBox="1">
            <a:spLocks noGrp="1"/>
          </p:cNvSpPr>
          <p:nvPr>
            <p:ph type="body" idx="1"/>
          </p:nvPr>
        </p:nvSpPr>
        <p:spPr>
          <a:xfrm>
            <a:off x="567400" y="1499125"/>
            <a:ext cx="6628800" cy="2969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marL="914400" lvl="1"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marL="1371600" lvl="2" indent="-3429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marL="1828800" lvl="3" indent="-3429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marL="2286000" lvl="4"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marL="2743200" lvl="5" indent="-3429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marL="3200400" lvl="6" indent="-3429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marL="3657600" lvl="7"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marL="4114800" lvl="8" indent="-3429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marL="914400" lvl="1"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marL="1371600" lvl="2"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marL="1828800" lvl="3"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marL="2286000" lvl="4"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marL="2743200" lvl="5"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marL="3200400" lvl="6"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marL="3657600" lvl="7"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marL="4114800" lvl="8" indent="-3175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8"/>
          <p:cNvSpPr txBox="1">
            <a:spLocks noGrp="1"/>
          </p:cNvSpPr>
          <p:nvPr>
            <p:ph type="subTitle" idx="1"/>
          </p:nvPr>
        </p:nvSpPr>
        <p:spPr>
          <a:xfrm>
            <a:off x="561300" y="2948600"/>
            <a:ext cx="8385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16592"/>
                </a:solidFill>
                <a:latin typeface="Lato"/>
                <a:ea typeface="Lato"/>
                <a:cs typeface="Lato"/>
                <a:sym typeface="Lato"/>
              </a:rPr>
              <a:t>Making Successful host for Listings123)</a:t>
            </a:r>
            <a:endParaRPr b="1">
              <a:solidFill>
                <a:srgbClr val="116592"/>
              </a:solidFill>
              <a:latin typeface="Lato"/>
              <a:ea typeface="Lato"/>
              <a:cs typeface="Lato"/>
              <a:sym typeface="Lato"/>
            </a:endParaRPr>
          </a:p>
        </p:txBody>
      </p:sp>
      <p:sp>
        <p:nvSpPr>
          <p:cNvPr id="73" name="Google Shape;73;p18"/>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p:txBody>
      </p:sp>
      <p:pic>
        <p:nvPicPr>
          <p:cNvPr id="74" name="Google Shape;74;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latin typeface="Lato Black"/>
                <a:ea typeface="Lato Black"/>
                <a:cs typeface="Lato Black"/>
                <a:sym typeface="Lato Black"/>
              </a:rPr>
              <a:t>Generating more revenue for the company</a:t>
            </a:r>
            <a:endParaRPr sz="1800">
              <a:solidFill>
                <a:srgbClr val="434343"/>
              </a:solidFill>
              <a:latin typeface="Lato Black"/>
              <a:ea typeface="Lato Black"/>
              <a:cs typeface="Lato Black"/>
              <a:sym typeface="Lato Black"/>
            </a:endParaRPr>
          </a:p>
        </p:txBody>
      </p:sp>
      <p:sp>
        <p:nvSpPr>
          <p:cNvPr id="80" name="Google Shape;8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solidFill>
                  <a:schemeClr val="dk1"/>
                </a:solidFill>
              </a:rPr>
              <a:t>Funding the nationwide campaign created by the marketing team in order to expand the company in new cities.</a:t>
            </a:r>
            <a:endParaRPr sz="1200">
              <a:solidFill>
                <a:schemeClr val="dk1"/>
              </a:solidFill>
            </a:endParaRPr>
          </a:p>
          <a:p>
            <a:pPr marL="457200" lvl="0" indent="-304800" algn="l" rtl="0">
              <a:lnSpc>
                <a:spcPct val="150000"/>
              </a:lnSpc>
              <a:spcBef>
                <a:spcPts val="0"/>
              </a:spcBef>
              <a:spcAft>
                <a:spcPts val="0"/>
              </a:spcAft>
              <a:buSzPts val="1200"/>
              <a:buChar char="●"/>
            </a:pPr>
            <a:r>
              <a:rPr lang="en" sz="1200">
                <a:solidFill>
                  <a:schemeClr val="dk1"/>
                </a:solidFill>
              </a:rPr>
              <a:t>Collaborating with the marketing team, we managed to explore and manipulate the current data, find traits in our database, which shows excellent potentials of expanding the project in to new cities. </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rgbClr val="434343"/>
                </a:solidFill>
                <a:highlight>
                  <a:srgbClr val="FFFFFF"/>
                </a:highlight>
              </a:rPr>
              <a:t>Pseudo-Revenue, which is a reflection on the company revenue, is highly affected by the average of days listed, average price and number of reviews. </a:t>
            </a:r>
            <a:endParaRPr sz="1200">
              <a:solidFill>
                <a:srgbClr val="FF0000"/>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rgbClr val="434343"/>
                </a:solidFill>
                <a:highlight>
                  <a:srgbClr val="FFFFFF"/>
                </a:highlight>
              </a:rPr>
              <a:t>Super strict cancellation policy has a negative effect on revenue. Having less strict cancellation policy will make more guests interested in the accommodation listed.</a:t>
            </a:r>
            <a:endParaRPr sz="1200">
              <a:solidFill>
                <a:srgbClr val="434343"/>
              </a:solidFill>
              <a:highlight>
                <a:srgbClr val="FFFFFF"/>
              </a:highlight>
            </a:endParaRPr>
          </a:p>
          <a:p>
            <a:pPr marL="457200" lvl="0" indent="-304800" algn="l" rtl="0">
              <a:lnSpc>
                <a:spcPct val="150000"/>
              </a:lnSpc>
              <a:spcBef>
                <a:spcPts val="0"/>
              </a:spcBef>
              <a:spcAft>
                <a:spcPts val="0"/>
              </a:spcAft>
              <a:buClr>
                <a:schemeClr val="dk1"/>
              </a:buClr>
              <a:buSzPts val="1200"/>
              <a:buChar char="●"/>
            </a:pPr>
            <a:r>
              <a:rPr lang="en" sz="1200">
                <a:solidFill>
                  <a:srgbClr val="434343"/>
                </a:solidFill>
                <a:highlight>
                  <a:srgbClr val="FFFFFF"/>
                </a:highlight>
              </a:rPr>
              <a:t>San Francisco is making the largest portion of the Pseudo-Revenue, increasing the number of host in San Francisco will generate more revenue for the company.</a:t>
            </a:r>
            <a:endParaRPr sz="1200">
              <a:solidFill>
                <a:srgbClr val="434343"/>
              </a:solidFill>
              <a:highlight>
                <a:srgbClr val="FFFFFF"/>
              </a:highlight>
            </a:endParaRPr>
          </a:p>
          <a:p>
            <a:pPr marL="457200" lvl="0" indent="0" algn="l" rtl="0">
              <a:lnSpc>
                <a:spcPct val="150000"/>
              </a:lnSpc>
              <a:spcBef>
                <a:spcPts val="0"/>
              </a:spcBef>
              <a:spcAft>
                <a:spcPts val="0"/>
              </a:spcAft>
              <a:buNone/>
            </a:pPr>
            <a:endParaRPr sz="1200">
              <a:solidFill>
                <a:schemeClr val="dk1"/>
              </a:solidFill>
            </a:endParaRPr>
          </a:p>
          <a:p>
            <a:pPr marL="457200" lvl="0" indent="0" algn="l" rtl="0">
              <a:lnSpc>
                <a:spcPct val="150000"/>
              </a:lnSpc>
              <a:spcBef>
                <a:spcPts val="0"/>
              </a:spcBef>
              <a:spcAft>
                <a:spcPts val="0"/>
              </a:spcAft>
              <a:buNone/>
            </a:pPr>
            <a:endParaRPr sz="1200">
              <a:solidFill>
                <a:srgbClr val="434343"/>
              </a:solidFill>
              <a:highlight>
                <a:srgbClr val="FFFFFF"/>
              </a:highlight>
            </a:endParaRPr>
          </a:p>
          <a:p>
            <a:pPr marL="457200" lvl="0" indent="0" algn="l" rtl="0">
              <a:lnSpc>
                <a:spcPct val="150000"/>
              </a:lnSpc>
              <a:spcBef>
                <a:spcPts val="0"/>
              </a:spcBef>
              <a:spcAft>
                <a:spcPts val="0"/>
              </a:spcAft>
              <a:buNone/>
            </a:pPr>
            <a:endParaRPr sz="1200">
              <a:solidFill>
                <a:schemeClr val="dk1"/>
              </a:solidFill>
              <a:latin typeface="Lato"/>
              <a:ea typeface="Lato"/>
              <a:cs typeface="Lato"/>
              <a:sym typeface="Lato"/>
            </a:endParaRPr>
          </a:p>
          <a:p>
            <a:pPr marL="457200" lvl="0" indent="0" algn="l" rtl="0">
              <a:lnSpc>
                <a:spcPct val="150000"/>
              </a:lnSpc>
              <a:spcBef>
                <a:spcPts val="0"/>
              </a:spcBef>
              <a:spcAft>
                <a:spcPts val="0"/>
              </a:spcAft>
              <a:buNone/>
            </a:pPr>
            <a:endParaRPr sz="1200">
              <a:solidFill>
                <a:schemeClr val="dk1"/>
              </a:solidFill>
              <a:latin typeface="Lato"/>
              <a:ea typeface="Lato"/>
              <a:cs typeface="Lato"/>
              <a:sym typeface="Lato"/>
            </a:endParaRPr>
          </a:p>
          <a:p>
            <a:pPr marL="0" lvl="0" indent="0" algn="l" rtl="0">
              <a:spcBef>
                <a:spcPts val="0"/>
              </a:spcBef>
              <a:spcAft>
                <a:spcPts val="1600"/>
              </a:spcAft>
              <a:buNone/>
            </a:pPr>
            <a:endParaRPr>
              <a:latin typeface="Lato"/>
              <a:ea typeface="Lato"/>
              <a:cs typeface="Lato"/>
              <a:sym typeface="Lato"/>
            </a:endParaRPr>
          </a:p>
        </p:txBody>
      </p:sp>
      <p:pic>
        <p:nvPicPr>
          <p:cNvPr id="81" name="Google Shape;81;p19"/>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434343"/>
                </a:solidFill>
                <a:latin typeface="Lato Black"/>
                <a:ea typeface="Lato Black"/>
                <a:cs typeface="Lato Black"/>
                <a:sym typeface="Lato Black"/>
              </a:rPr>
              <a:t>How to increase the Pseudo-Revenue</a:t>
            </a:r>
            <a:endParaRPr sz="1500">
              <a:solidFill>
                <a:srgbClr val="434343"/>
              </a:solidFill>
              <a:latin typeface="Lato Black"/>
              <a:ea typeface="Lato Black"/>
              <a:cs typeface="Lato Black"/>
              <a:sym typeface="Lato Black"/>
            </a:endParaRPr>
          </a:p>
        </p:txBody>
      </p:sp>
      <p:sp>
        <p:nvSpPr>
          <p:cNvPr id="87" name="Google Shape;8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342900" lvl="0" indent="-304800" algn="l" rtl="0">
              <a:lnSpc>
                <a:spcPct val="150000"/>
              </a:lnSpc>
              <a:spcBef>
                <a:spcPts val="0"/>
              </a:spcBef>
              <a:spcAft>
                <a:spcPts val="0"/>
              </a:spcAft>
              <a:buClr>
                <a:schemeClr val="dk1"/>
              </a:buClr>
              <a:buSzPts val="1200"/>
              <a:buChar char="●"/>
            </a:pPr>
            <a:r>
              <a:rPr lang="en" sz="1200">
                <a:solidFill>
                  <a:schemeClr val="dk1"/>
                </a:solidFill>
                <a:highlight>
                  <a:srgbClr val="FFFFFF"/>
                </a:highlight>
              </a:rPr>
              <a:t>Pseudo-Revenue has a strong relationship with:       - Average of days listed, most days listed are in the lower side (between 0 and 1) increasing the average of day listed will increase the Pseudo-Revenue.</a:t>
            </a:r>
            <a:endParaRPr sz="1200">
              <a:solidFill>
                <a:schemeClr val="dk1"/>
              </a:solidFill>
              <a:highlight>
                <a:srgbClr val="FFFFFF"/>
              </a:highlight>
            </a:endParaRPr>
          </a:p>
          <a:p>
            <a:pPr marL="285750" lvl="0" indent="0" algn="l" rtl="0">
              <a:lnSpc>
                <a:spcPct val="150000"/>
              </a:lnSpc>
              <a:spcBef>
                <a:spcPts val="0"/>
              </a:spcBef>
              <a:spcAft>
                <a:spcPts val="0"/>
              </a:spcAft>
              <a:buNone/>
            </a:pPr>
            <a:r>
              <a:rPr lang="en" sz="1200">
                <a:solidFill>
                  <a:schemeClr val="dk1"/>
                </a:solidFill>
                <a:highlight>
                  <a:srgbClr val="FFFFFF"/>
                </a:highlight>
              </a:rPr>
              <a:t> - Average of number of reviews, number of reviews    are close to 1 increasing it, will increase the Pseudo-Revenue.</a:t>
            </a:r>
            <a:endParaRPr sz="1200">
              <a:solidFill>
                <a:schemeClr val="dk1"/>
              </a:solidFill>
              <a:highlight>
                <a:srgbClr val="FFFFFF"/>
              </a:highlight>
            </a:endParaRPr>
          </a:p>
          <a:p>
            <a:pPr marL="342900" lvl="0" indent="0" algn="l" rtl="0">
              <a:lnSpc>
                <a:spcPct val="150000"/>
              </a:lnSpc>
              <a:spcBef>
                <a:spcPts val="0"/>
              </a:spcBef>
              <a:spcAft>
                <a:spcPts val="0"/>
              </a:spcAft>
              <a:buNone/>
            </a:pPr>
            <a:r>
              <a:rPr lang="en" sz="1200">
                <a:solidFill>
                  <a:schemeClr val="dk1"/>
                </a:solidFill>
                <a:highlight>
                  <a:srgbClr val="FFFFFF"/>
                </a:highlight>
              </a:rPr>
              <a:t>- Average price, the average price is close to $100 increasing the average price will increase the Pseudo-Revenue.</a:t>
            </a:r>
            <a:endParaRPr sz="1200">
              <a:solidFill>
                <a:schemeClr val="dk1"/>
              </a:solidFill>
              <a:highlight>
                <a:srgbClr val="FFFFFF"/>
              </a:highlight>
            </a:endParaRPr>
          </a:p>
          <a:p>
            <a:pPr marL="457200" lvl="0" indent="0" algn="l" rtl="0">
              <a:spcBef>
                <a:spcPts val="0"/>
              </a:spcBef>
              <a:spcAft>
                <a:spcPts val="0"/>
              </a:spcAft>
              <a:buNone/>
            </a:pPr>
            <a:r>
              <a:rPr lang="en" sz="1200">
                <a:solidFill>
                  <a:schemeClr val="dk1"/>
                </a:solidFill>
                <a:highlight>
                  <a:srgbClr val="FFFFFF"/>
                </a:highlight>
              </a:rPr>
              <a:t> </a:t>
            </a:r>
            <a:endParaRPr sz="1800">
              <a:solidFill>
                <a:schemeClr val="dk1"/>
              </a:solidFill>
              <a:latin typeface="Lato"/>
              <a:ea typeface="Lato"/>
              <a:cs typeface="Lato"/>
              <a:sym typeface="Lato"/>
            </a:endParaRPr>
          </a:p>
          <a:p>
            <a:pPr marL="457200" lvl="0" indent="0" algn="l" rtl="0">
              <a:spcBef>
                <a:spcPts val="1600"/>
              </a:spcBef>
              <a:spcAft>
                <a:spcPts val="1600"/>
              </a:spcAft>
              <a:buNone/>
            </a:pPr>
            <a:endParaRPr sz="1800">
              <a:solidFill>
                <a:schemeClr val="dk1"/>
              </a:solidFill>
              <a:latin typeface="Lato"/>
              <a:ea typeface="Lato"/>
              <a:cs typeface="Lato"/>
              <a:sym typeface="Lato"/>
            </a:endParaRPr>
          </a:p>
        </p:txBody>
      </p:sp>
      <p:sp>
        <p:nvSpPr>
          <p:cNvPr id="88" name="Google Shape;88;p20"/>
          <p:cNvSpPr txBox="1">
            <a:spLocks noGrp="1"/>
          </p:cNvSpPr>
          <p:nvPr>
            <p:ph type="body" idx="2"/>
          </p:nvPr>
        </p:nvSpPr>
        <p:spPr>
          <a:xfrm>
            <a:off x="4826300" y="967388"/>
            <a:ext cx="3999900" cy="3416400"/>
          </a:xfrm>
          <a:prstGeom prst="rect">
            <a:avLst/>
          </a:prstGeom>
          <a:ln w="9525" cap="flat" cmpd="sng">
            <a:solidFill>
              <a:srgbClr val="434343"/>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89" name="Google Shape;89;p20"/>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90" name="Google Shape;90;p20" title="Chart"/>
          <p:cNvPicPr preferRelativeResize="0"/>
          <p:nvPr/>
        </p:nvPicPr>
        <p:blipFill>
          <a:blip r:embed="rId4">
            <a:alphaModFix/>
          </a:blip>
          <a:stretch>
            <a:fillRect/>
          </a:stretch>
        </p:blipFill>
        <p:spPr>
          <a:xfrm>
            <a:off x="4860250" y="972223"/>
            <a:ext cx="1976301" cy="1222002"/>
          </a:xfrm>
          <a:prstGeom prst="rect">
            <a:avLst/>
          </a:prstGeom>
          <a:noFill/>
          <a:ln>
            <a:noFill/>
          </a:ln>
        </p:spPr>
      </p:pic>
      <p:pic>
        <p:nvPicPr>
          <p:cNvPr id="91" name="Google Shape;91;p20" title="Chart"/>
          <p:cNvPicPr preferRelativeResize="0"/>
          <p:nvPr/>
        </p:nvPicPr>
        <p:blipFill>
          <a:blip r:embed="rId5">
            <a:alphaModFix/>
          </a:blip>
          <a:stretch>
            <a:fillRect/>
          </a:stretch>
        </p:blipFill>
        <p:spPr>
          <a:xfrm>
            <a:off x="6849887" y="2064575"/>
            <a:ext cx="1976313" cy="1222026"/>
          </a:xfrm>
          <a:prstGeom prst="rect">
            <a:avLst/>
          </a:prstGeom>
          <a:noFill/>
          <a:ln>
            <a:noFill/>
          </a:ln>
        </p:spPr>
      </p:pic>
      <p:pic>
        <p:nvPicPr>
          <p:cNvPr id="92" name="Google Shape;92;p20" title="Chart"/>
          <p:cNvPicPr preferRelativeResize="0"/>
          <p:nvPr/>
        </p:nvPicPr>
        <p:blipFill>
          <a:blip r:embed="rId6">
            <a:alphaModFix/>
          </a:blip>
          <a:stretch>
            <a:fillRect/>
          </a:stretch>
        </p:blipFill>
        <p:spPr>
          <a:xfrm>
            <a:off x="4907324" y="3161797"/>
            <a:ext cx="1976301" cy="12220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34343"/>
                </a:solidFill>
                <a:latin typeface="Lato Black"/>
                <a:ea typeface="Lato Black"/>
                <a:cs typeface="Lato Black"/>
                <a:sym typeface="Lato Black"/>
              </a:rPr>
              <a:t>The effect of the cancellation policy in the Pseudo-Revenue</a:t>
            </a:r>
            <a:endParaRPr sz="1400">
              <a:solidFill>
                <a:srgbClr val="434343"/>
              </a:solidFill>
              <a:latin typeface="Lato Black"/>
              <a:ea typeface="Lato Black"/>
              <a:cs typeface="Lato Black"/>
              <a:sym typeface="Lato Black"/>
            </a:endParaRPr>
          </a:p>
          <a:p>
            <a:pPr marL="0" lvl="0" indent="0" algn="l" rtl="0">
              <a:spcBef>
                <a:spcPts val="0"/>
              </a:spcBef>
              <a:spcAft>
                <a:spcPts val="0"/>
              </a:spcAft>
              <a:buNone/>
            </a:pPr>
            <a:endParaRPr>
              <a:latin typeface="Lato"/>
              <a:ea typeface="Lato"/>
              <a:cs typeface="Lato"/>
              <a:sym typeface="Lato"/>
            </a:endParaRPr>
          </a:p>
        </p:txBody>
      </p:sp>
      <p:sp>
        <p:nvSpPr>
          <p:cNvPr id="98" name="Google Shape;98;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sz="1200">
                <a:solidFill>
                  <a:srgbClr val="434343"/>
                </a:solidFill>
                <a:highlight>
                  <a:srgbClr val="FFFFFF"/>
                </a:highlight>
              </a:rPr>
              <a:t>Flexible cancellation policy represent 9.2% of the total Pseudo-Revenue, which increase to 33.4% in the moderate cancellation policy and reaches 57.1% of the total Pseudo-Revenue in the strict cancellation policy. </a:t>
            </a:r>
            <a:endParaRPr sz="1200">
              <a:solidFill>
                <a:srgbClr val="434343"/>
              </a:solidFill>
              <a:highlight>
                <a:srgbClr val="FFFFFF"/>
              </a:highlight>
            </a:endParaRPr>
          </a:p>
          <a:p>
            <a:pPr marL="457200" lvl="0" indent="-342900" algn="l" rtl="0">
              <a:spcBef>
                <a:spcPts val="0"/>
              </a:spcBef>
              <a:spcAft>
                <a:spcPts val="0"/>
              </a:spcAft>
              <a:buSzPts val="1800"/>
              <a:buFont typeface="Lato"/>
              <a:buChar char="●"/>
            </a:pPr>
            <a:r>
              <a:rPr lang="en" sz="1200">
                <a:solidFill>
                  <a:srgbClr val="434343"/>
                </a:solidFill>
                <a:highlight>
                  <a:srgbClr val="FFFFFF"/>
                </a:highlight>
              </a:rPr>
              <a:t>Super_strict_30 and super_strict_60 represent only 0.2% and 0.1% of the total Pseudo-Revenue. </a:t>
            </a:r>
            <a:endParaRPr sz="1200">
              <a:solidFill>
                <a:srgbClr val="434343"/>
              </a:solidFill>
              <a:highlight>
                <a:srgbClr val="FFFFFF"/>
              </a:highlight>
            </a:endParaRPr>
          </a:p>
          <a:p>
            <a:pPr marL="457200" lvl="0" indent="-342900" algn="l" rtl="0">
              <a:spcBef>
                <a:spcPts val="0"/>
              </a:spcBef>
              <a:spcAft>
                <a:spcPts val="0"/>
              </a:spcAft>
              <a:buSzPts val="1800"/>
              <a:buFont typeface="Lato"/>
              <a:buChar char="●"/>
            </a:pPr>
            <a:r>
              <a:rPr lang="en" sz="1200">
                <a:solidFill>
                  <a:srgbClr val="434343"/>
                </a:solidFill>
                <a:highlight>
                  <a:srgbClr val="FFFFFF"/>
                </a:highlight>
              </a:rPr>
              <a:t>The more restricted the cancellation policy the less Pseudo-Revenue was generate. Having the policy between the moderate and strict policy will generate more Pseudo-Revenue.</a:t>
            </a:r>
            <a:endParaRPr sz="1200">
              <a:solidFill>
                <a:srgbClr val="434343"/>
              </a:solidFill>
              <a:highlight>
                <a:srgbClr val="FFFFFF"/>
              </a:highlight>
            </a:endParaRPr>
          </a:p>
          <a:p>
            <a:pPr marL="457200" lvl="0" indent="0" algn="l" rtl="0">
              <a:spcBef>
                <a:spcPts val="1600"/>
              </a:spcBef>
              <a:spcAft>
                <a:spcPts val="0"/>
              </a:spcAft>
              <a:buNone/>
            </a:pPr>
            <a:endParaRPr sz="1100">
              <a:solidFill>
                <a:schemeClr val="dk1"/>
              </a:solidFill>
            </a:endParaRPr>
          </a:p>
          <a:p>
            <a:pPr marL="457200" lvl="0" indent="0" algn="l" rtl="0">
              <a:spcBef>
                <a:spcPts val="1600"/>
              </a:spcBef>
              <a:spcAft>
                <a:spcPts val="1600"/>
              </a:spcAft>
              <a:buNone/>
            </a:pPr>
            <a:endParaRPr sz="1800">
              <a:latin typeface="Lato"/>
              <a:ea typeface="Lato"/>
              <a:cs typeface="Lato"/>
              <a:sym typeface="Lato"/>
            </a:endParaRPr>
          </a:p>
        </p:txBody>
      </p:sp>
      <p:sp>
        <p:nvSpPr>
          <p:cNvPr id="99" name="Google Shape;99;p21"/>
          <p:cNvSpPr txBox="1">
            <a:spLocks noGrp="1"/>
          </p:cNvSpPr>
          <p:nvPr>
            <p:ph type="body" idx="2"/>
          </p:nvPr>
        </p:nvSpPr>
        <p:spPr>
          <a:xfrm>
            <a:off x="4832400" y="1081650"/>
            <a:ext cx="3999900" cy="3416400"/>
          </a:xfrm>
          <a:prstGeom prst="rect">
            <a:avLst/>
          </a:prstGeom>
          <a:ln w="9525" cap="flat" cmpd="sng">
            <a:solidFill>
              <a:srgbClr val="434343"/>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a:latin typeface="Lato"/>
              <a:ea typeface="Lato"/>
              <a:cs typeface="Lato"/>
              <a:sym typeface="Lato"/>
            </a:endParaRPr>
          </a:p>
        </p:txBody>
      </p:sp>
      <p:pic>
        <p:nvPicPr>
          <p:cNvPr id="100" name="Google Shape;100;p21"/>
          <p:cNvPicPr preferRelativeResize="0"/>
          <p:nvPr/>
        </p:nvPicPr>
        <p:blipFill>
          <a:blip r:embed="rId3">
            <a:alphaModFix/>
          </a:blip>
          <a:stretch>
            <a:fillRect/>
          </a:stretch>
        </p:blipFill>
        <p:spPr>
          <a:xfrm>
            <a:off x="7266852" y="-98149"/>
            <a:ext cx="2270975" cy="1342174"/>
          </a:xfrm>
          <a:prstGeom prst="rect">
            <a:avLst/>
          </a:prstGeom>
          <a:noFill/>
          <a:ln>
            <a:noFill/>
          </a:ln>
        </p:spPr>
      </p:pic>
      <p:pic>
        <p:nvPicPr>
          <p:cNvPr id="101" name="Google Shape;101;p21" title="Chart"/>
          <p:cNvPicPr preferRelativeResize="0"/>
          <p:nvPr/>
        </p:nvPicPr>
        <p:blipFill>
          <a:blip r:embed="rId4">
            <a:alphaModFix/>
          </a:blip>
          <a:stretch>
            <a:fillRect/>
          </a:stretch>
        </p:blipFill>
        <p:spPr>
          <a:xfrm>
            <a:off x="4832400" y="1540650"/>
            <a:ext cx="4137099" cy="2558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434343"/>
                </a:solidFill>
                <a:latin typeface="Lato Black"/>
                <a:ea typeface="Lato Black"/>
                <a:cs typeface="Lato Black"/>
                <a:sym typeface="Lato Black"/>
              </a:rPr>
              <a:t>San Francisco with the most host and the most revenue</a:t>
            </a:r>
            <a:endParaRPr sz="1600">
              <a:solidFill>
                <a:srgbClr val="434343"/>
              </a:solidFill>
              <a:latin typeface="Lato Black"/>
              <a:ea typeface="Lato Black"/>
              <a:cs typeface="Lato Black"/>
              <a:sym typeface="Lato Black"/>
            </a:endParaRPr>
          </a:p>
          <a:p>
            <a:pPr marL="0" lvl="0" indent="0" algn="l" rtl="0">
              <a:spcBef>
                <a:spcPts val="0"/>
              </a:spcBef>
              <a:spcAft>
                <a:spcPts val="0"/>
              </a:spcAft>
              <a:buNone/>
            </a:pPr>
            <a:endParaRPr sz="1600">
              <a:latin typeface="Lato"/>
              <a:ea typeface="Lato"/>
              <a:cs typeface="Lato"/>
              <a:sym typeface="Lato"/>
            </a:endParaRPr>
          </a:p>
        </p:txBody>
      </p:sp>
      <p:sp>
        <p:nvSpPr>
          <p:cNvPr id="107" name="Google Shape;10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sz="1200">
                <a:solidFill>
                  <a:srgbClr val="434343"/>
                </a:solidFill>
                <a:highlight>
                  <a:srgbClr val="FFFFFF"/>
                </a:highlight>
              </a:rPr>
              <a:t>The company has listing accommodation in 9 cities.</a:t>
            </a:r>
            <a:endParaRPr sz="1200">
              <a:solidFill>
                <a:srgbClr val="434343"/>
              </a:solidFill>
              <a:highlight>
                <a:srgbClr val="FFFFFF"/>
              </a:highlight>
            </a:endParaRPr>
          </a:p>
          <a:p>
            <a:pPr marL="457200" lvl="0" indent="-342900" algn="l" rtl="0">
              <a:spcBef>
                <a:spcPts val="0"/>
              </a:spcBef>
              <a:spcAft>
                <a:spcPts val="0"/>
              </a:spcAft>
              <a:buSzPts val="1800"/>
              <a:buFont typeface="Lato"/>
              <a:buChar char="●"/>
            </a:pPr>
            <a:r>
              <a:rPr lang="en" sz="1200">
                <a:solidFill>
                  <a:srgbClr val="434343"/>
                </a:solidFill>
                <a:highlight>
                  <a:srgbClr val="FFFFFF"/>
                </a:highlight>
              </a:rPr>
              <a:t>San Francisco is making the largest portion of the Pseudo-Revenue which is 25.8% of the total Pseudo-Revenue by having the most Host ID count which is 18.6% of the total Host ID count, while Seattle is making the lowest portion of the Pseudo-Revenue, which is 0.6% of the total and has the lowest Host ID count of 0.7% of the total.</a:t>
            </a:r>
            <a:endParaRPr sz="1200">
              <a:solidFill>
                <a:srgbClr val="434343"/>
              </a:solidFill>
              <a:highlight>
                <a:srgbClr val="FFFFFF"/>
              </a:highlight>
            </a:endParaRPr>
          </a:p>
          <a:p>
            <a:pPr marL="457200" lvl="0" indent="-342900" algn="l" rtl="0">
              <a:spcBef>
                <a:spcPts val="0"/>
              </a:spcBef>
              <a:spcAft>
                <a:spcPts val="0"/>
              </a:spcAft>
              <a:buSzPts val="1800"/>
              <a:buFont typeface="Lato"/>
              <a:buChar char="●"/>
            </a:pPr>
            <a:r>
              <a:rPr lang="en" sz="1200">
                <a:solidFill>
                  <a:srgbClr val="434343"/>
                </a:solidFill>
                <a:highlight>
                  <a:srgbClr val="FFFFFF"/>
                </a:highlight>
              </a:rPr>
              <a:t>Increasing number of host In San Francisco will increase the Pseudo-Revenue for the company.</a:t>
            </a:r>
            <a:endParaRPr sz="1200">
              <a:solidFill>
                <a:srgbClr val="434343"/>
              </a:solidFill>
              <a:highlight>
                <a:srgbClr val="FFFFFF"/>
              </a:highlight>
            </a:endParaRPr>
          </a:p>
        </p:txBody>
      </p:sp>
      <p:sp>
        <p:nvSpPr>
          <p:cNvPr id="108" name="Google Shape;108;p22"/>
          <p:cNvSpPr txBox="1">
            <a:spLocks noGrp="1"/>
          </p:cNvSpPr>
          <p:nvPr>
            <p:ph type="body" idx="2"/>
          </p:nvPr>
        </p:nvSpPr>
        <p:spPr>
          <a:xfrm>
            <a:off x="4832400" y="1152475"/>
            <a:ext cx="3999900" cy="3416400"/>
          </a:xfrm>
          <a:prstGeom prst="rect">
            <a:avLst/>
          </a:prstGeom>
          <a:ln w="9525" cap="flat" cmpd="sng">
            <a:solidFill>
              <a:srgbClr val="434343"/>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Lato"/>
                <a:ea typeface="Lato"/>
                <a:cs typeface="Lato"/>
                <a:sym typeface="Lato"/>
              </a:rPr>
              <a:t>(Insert Visual Here)</a:t>
            </a:r>
            <a:endParaRPr>
              <a:latin typeface="Lato"/>
              <a:ea typeface="Lato"/>
              <a:cs typeface="Lato"/>
              <a:sym typeface="Lato"/>
            </a:endParaRPr>
          </a:p>
        </p:txBody>
      </p:sp>
      <p:pic>
        <p:nvPicPr>
          <p:cNvPr id="109" name="Google Shape;109;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0" name="Google Shape;110;p22"/>
          <p:cNvSpPr txBox="1"/>
          <p:nvPr/>
        </p:nvSpPr>
        <p:spPr>
          <a:xfrm>
            <a:off x="7112100" y="1167825"/>
            <a:ext cx="94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rgbClr val="DD2A2A"/>
              </a:solidFill>
            </a:endParaRPr>
          </a:p>
          <a:p>
            <a:pPr marL="0" lvl="0" indent="0" algn="l" rtl="0">
              <a:spcBef>
                <a:spcPts val="0"/>
              </a:spcBef>
              <a:spcAft>
                <a:spcPts val="0"/>
              </a:spcAft>
              <a:buNone/>
            </a:pPr>
            <a:endParaRPr sz="1000">
              <a:solidFill>
                <a:srgbClr val="DD2A2A"/>
              </a:solidFill>
            </a:endParaRPr>
          </a:p>
        </p:txBody>
      </p:sp>
      <p:pic>
        <p:nvPicPr>
          <p:cNvPr id="111" name="Google Shape;111;p22" title="Chart"/>
          <p:cNvPicPr preferRelativeResize="0"/>
          <p:nvPr/>
        </p:nvPicPr>
        <p:blipFill>
          <a:blip r:embed="rId4">
            <a:alphaModFix/>
          </a:blip>
          <a:stretch>
            <a:fillRect/>
          </a:stretch>
        </p:blipFill>
        <p:spPr>
          <a:xfrm>
            <a:off x="4851200" y="1630475"/>
            <a:ext cx="3956175" cy="2446226"/>
          </a:xfrm>
          <a:prstGeom prst="rect">
            <a:avLst/>
          </a:prstGeom>
          <a:noFill/>
          <a:ln>
            <a:noFill/>
          </a:ln>
        </p:spPr>
      </p:pic>
      <p:sp>
        <p:nvSpPr>
          <p:cNvPr id="112" name="Google Shape;112;p22"/>
          <p:cNvSpPr txBox="1"/>
          <p:nvPr/>
        </p:nvSpPr>
        <p:spPr>
          <a:xfrm>
            <a:off x="8353675" y="3063175"/>
            <a:ext cx="521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DD2A2A"/>
                </a:solidFill>
              </a:rPr>
              <a:t>0.6%</a:t>
            </a:r>
            <a:endParaRPr sz="700">
              <a:solidFill>
                <a:srgbClr val="DD2A2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434343"/>
                </a:solidFill>
                <a:latin typeface="Lato Black"/>
                <a:ea typeface="Lato Black"/>
                <a:cs typeface="Lato Black"/>
                <a:sym typeface="Lato Black"/>
              </a:rPr>
              <a:t>How to achieve our goals</a:t>
            </a:r>
            <a:endParaRPr sz="1400">
              <a:solidFill>
                <a:srgbClr val="434343"/>
              </a:solidFill>
              <a:latin typeface="Lato Black"/>
              <a:ea typeface="Lato Black"/>
              <a:cs typeface="Lato Black"/>
              <a:sym typeface="Lato Black"/>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200">
              <a:solidFill>
                <a:schemeClr val="dk1"/>
              </a:solidFill>
              <a:highlight>
                <a:srgbClr val="FFFFFF"/>
              </a:highlight>
            </a:endParaRPr>
          </a:p>
          <a:p>
            <a:pPr marL="457200" lvl="0" indent="-304800" algn="l" rtl="0">
              <a:lnSpc>
                <a:spcPct val="150000"/>
              </a:lnSpc>
              <a:spcBef>
                <a:spcPts val="0"/>
              </a:spcBef>
              <a:spcAft>
                <a:spcPts val="0"/>
              </a:spcAft>
              <a:buClr>
                <a:srgbClr val="434343"/>
              </a:buClr>
              <a:buSzPts val="1200"/>
              <a:buChar char="●"/>
            </a:pPr>
            <a:r>
              <a:rPr lang="en" sz="1200" b="1">
                <a:solidFill>
                  <a:srgbClr val="434343"/>
                </a:solidFill>
                <a:highlight>
                  <a:srgbClr val="FFFFFF"/>
                </a:highlight>
              </a:rPr>
              <a:t>Having the </a:t>
            </a:r>
            <a:r>
              <a:rPr lang="en" sz="1200" b="1">
                <a:solidFill>
                  <a:srgbClr val="434343"/>
                </a:solidFill>
                <a:highlight>
                  <a:schemeClr val="lt1"/>
                </a:highlight>
              </a:rPr>
              <a:t>marketing campaign funded </a:t>
            </a:r>
            <a:r>
              <a:rPr lang="en" sz="1200" b="1">
                <a:solidFill>
                  <a:srgbClr val="434343"/>
                </a:solidFill>
                <a:highlight>
                  <a:srgbClr val="FFFFFF"/>
                </a:highlight>
              </a:rPr>
              <a:t>by investors and venture capital :</a:t>
            </a:r>
            <a:endParaRPr sz="1200" b="1">
              <a:solidFill>
                <a:srgbClr val="434343"/>
              </a:solidFill>
              <a:highlight>
                <a:srgbClr val="FFFFFF"/>
              </a:highlight>
            </a:endParaRPr>
          </a:p>
          <a:p>
            <a:pPr marL="400050" lvl="0" indent="0" algn="l" rtl="0">
              <a:lnSpc>
                <a:spcPct val="150000"/>
              </a:lnSpc>
              <a:spcBef>
                <a:spcPts val="1600"/>
              </a:spcBef>
              <a:spcAft>
                <a:spcPts val="0"/>
              </a:spcAft>
              <a:buNone/>
            </a:pPr>
            <a:r>
              <a:rPr lang="en" sz="1200">
                <a:solidFill>
                  <a:srgbClr val="434343"/>
                </a:solidFill>
                <a:highlight>
                  <a:schemeClr val="lt1"/>
                </a:highlight>
              </a:rPr>
              <a:t>- Will help the marketing campaign creating the nationwide campaign, which will increase number of hosts and provide them with the guidance to attract more guests and expand in more cities, that will be of a great revenue for the company, investors and venture capital. </a:t>
            </a:r>
            <a:endParaRPr sz="1200">
              <a:solidFill>
                <a:srgbClr val="434343"/>
              </a:solidFill>
              <a:highlight>
                <a:schemeClr val="lt1"/>
              </a:highlight>
            </a:endParaRPr>
          </a:p>
          <a:p>
            <a:pPr marL="400050" lvl="0" indent="0" algn="l" rtl="0">
              <a:lnSpc>
                <a:spcPct val="150000"/>
              </a:lnSpc>
              <a:spcBef>
                <a:spcPts val="1600"/>
              </a:spcBef>
              <a:spcAft>
                <a:spcPts val="0"/>
              </a:spcAft>
              <a:buClr>
                <a:schemeClr val="dk1"/>
              </a:buClr>
              <a:buSzPts val="1100"/>
              <a:buFont typeface="Arial"/>
              <a:buNone/>
            </a:pPr>
            <a:r>
              <a:rPr lang="en" sz="1200">
                <a:solidFill>
                  <a:srgbClr val="434343"/>
                </a:solidFill>
                <a:highlight>
                  <a:schemeClr val="lt1"/>
                </a:highlight>
              </a:rPr>
              <a:t> -Will help in </a:t>
            </a:r>
            <a:r>
              <a:rPr lang="en" sz="1200">
                <a:latin typeface="Lato"/>
                <a:ea typeface="Lato"/>
                <a:cs typeface="Lato"/>
                <a:sym typeface="Lato"/>
              </a:rPr>
              <a:t>collecting more data about new cities, and their demand for temporary accommodation. Doing that will help in creating a study about the market demand and having a plan for a successful  future expansion of </a:t>
            </a:r>
            <a:r>
              <a:rPr lang="en" sz="1200">
                <a:solidFill>
                  <a:srgbClr val="434343"/>
                </a:solidFill>
                <a:highlight>
                  <a:schemeClr val="lt1"/>
                </a:highlight>
              </a:rPr>
              <a:t>the company and make it easy to achieve it’s goals in expansion and generating more revenues.</a:t>
            </a:r>
            <a:endParaRPr sz="1200">
              <a:solidFill>
                <a:srgbClr val="434343"/>
              </a:solidFill>
              <a:highlight>
                <a:schemeClr val="lt1"/>
              </a:highlight>
            </a:endParaRPr>
          </a:p>
          <a:p>
            <a:pPr marL="400050" lvl="0" indent="0" algn="l" rtl="0">
              <a:lnSpc>
                <a:spcPct val="150000"/>
              </a:lnSpc>
              <a:spcBef>
                <a:spcPts val="1600"/>
              </a:spcBef>
              <a:spcAft>
                <a:spcPts val="0"/>
              </a:spcAft>
              <a:buNone/>
            </a:pPr>
            <a:endParaRPr sz="1200">
              <a:solidFill>
                <a:srgbClr val="434343"/>
              </a:solidFill>
              <a:highlight>
                <a:schemeClr val="lt1"/>
              </a:highlight>
            </a:endParaRPr>
          </a:p>
          <a:p>
            <a:pPr marL="0" lvl="0" indent="0" algn="l" rtl="0">
              <a:lnSpc>
                <a:spcPct val="150000"/>
              </a:lnSpc>
              <a:spcBef>
                <a:spcPts val="1600"/>
              </a:spcBef>
              <a:spcAft>
                <a:spcPts val="0"/>
              </a:spcAft>
              <a:buNone/>
            </a:pPr>
            <a:endParaRPr sz="1200">
              <a:solidFill>
                <a:srgbClr val="434343"/>
              </a:solidFill>
              <a:highlight>
                <a:schemeClr val="lt1"/>
              </a:highlight>
            </a:endParaRPr>
          </a:p>
          <a:p>
            <a:pPr marL="0" lvl="0" indent="0" algn="l" rtl="0">
              <a:lnSpc>
                <a:spcPct val="115000"/>
              </a:lnSpc>
              <a:spcBef>
                <a:spcPts val="1600"/>
              </a:spcBef>
              <a:spcAft>
                <a:spcPts val="0"/>
              </a:spcAft>
              <a:buNone/>
            </a:pPr>
            <a:r>
              <a:rPr lang="en" sz="1200">
                <a:solidFill>
                  <a:srgbClr val="434343"/>
                </a:solidFill>
                <a:highlight>
                  <a:schemeClr val="lt1"/>
                </a:highlight>
              </a:rPr>
              <a:t>          </a:t>
            </a:r>
            <a:endParaRPr sz="1200">
              <a:solidFill>
                <a:srgbClr val="434343"/>
              </a:solidFill>
              <a:highlight>
                <a:schemeClr val="lt1"/>
              </a:highlight>
            </a:endParaRPr>
          </a:p>
          <a:p>
            <a:pPr marL="457200" lvl="0" indent="0" algn="l" rtl="0">
              <a:lnSpc>
                <a:spcPct val="150000"/>
              </a:lnSpc>
              <a:spcBef>
                <a:spcPts val="1600"/>
              </a:spcBef>
              <a:spcAft>
                <a:spcPts val="1600"/>
              </a:spcAft>
              <a:buNone/>
            </a:pPr>
            <a:endParaRPr sz="1200">
              <a:latin typeface="Lato"/>
              <a:ea typeface="Lato"/>
              <a:cs typeface="Lato"/>
              <a:sym typeface="Lato"/>
            </a:endParaRPr>
          </a:p>
        </p:txBody>
      </p:sp>
      <p:pic>
        <p:nvPicPr>
          <p:cNvPr id="119" name="Google Shape;119;p23"/>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562</Words>
  <Application>Microsoft Macintosh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Lato</vt:lpstr>
      <vt:lpstr>Lato Black</vt:lpstr>
      <vt:lpstr>Lato Light</vt:lpstr>
      <vt:lpstr>Arial</vt:lpstr>
      <vt:lpstr>Simple Light</vt:lpstr>
      <vt:lpstr>Pathstream </vt:lpstr>
      <vt:lpstr>PowerPoint Presentation</vt:lpstr>
      <vt:lpstr>Generating more revenue for the company</vt:lpstr>
      <vt:lpstr>How to increase the Pseudo-Revenue</vt:lpstr>
      <vt:lpstr>The effect of the cancellation policy in the Pseudo-Revenue </vt:lpstr>
      <vt:lpstr>San Francisco with the most host and the most revenue </vt:lpstr>
      <vt:lpstr>How to achieve our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Rna Babikar</cp:lastModifiedBy>
  <cp:revision>1</cp:revision>
  <dcterms:modified xsi:type="dcterms:W3CDTF">2022-01-28T15:13:18Z</dcterms:modified>
</cp:coreProperties>
</file>