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regular.fntdata"/><Relationship Id="rId25" Type="http://schemas.openxmlformats.org/officeDocument/2006/relationships/font" Target="fonts/Raleway-boldItalic.fntdata"/><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89b2a0c2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89b2a0c2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89b2a0c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89b2a0c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4d268cc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4d268cc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3f0c814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3f0c814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4d268cc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4d268cc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rgbClr val="1D1C1D"/>
                </a:solidFill>
              </a:rPr>
              <a:t>My exploration focused on understanding the current data-related job market in Michigan and the U.S.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See google map with heatmap layer, marker layer, and symbol layer. The heatmap is showing that most data-related jobs exist on the East side of Michigan (metro Detroit to Ann Arbor region). The markers depict a sample job from each city with the job title, company, city, and URL. The three yellow symbols highlight the three cities with the most job postings (Detroit, Ann Arbor, and Dearborn).</a:t>
            </a:r>
            <a:endParaRPr sz="1200">
              <a:solidFill>
                <a:schemeClr val="dk1"/>
              </a:solidFill>
            </a:endParaRPr>
          </a:p>
          <a:p>
            <a:pPr indent="-304800" lvl="1" marL="914400" rtl="0" algn="l">
              <a:lnSpc>
                <a:spcPct val="115000"/>
              </a:lnSpc>
              <a:spcBef>
                <a:spcPts val="0"/>
              </a:spcBef>
              <a:spcAft>
                <a:spcPts val="0"/>
              </a:spcAft>
              <a:buClr>
                <a:srgbClr val="1D1C1D"/>
              </a:buClr>
              <a:buSzPts val="1200"/>
              <a:buChar char="○"/>
            </a:pPr>
            <a:r>
              <a:rPr lang="en" sz="1200">
                <a:solidFill>
                  <a:srgbClr val="1D1C1D"/>
                </a:solidFill>
              </a:rPr>
              <a:t>"Data-related" meaning Data Analyst, Data Scientist, Data Engineer, Business Intelligence Analyst, etc. using the keyword "data" in the job title.</a:t>
            </a:r>
            <a:endParaRPr sz="12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4d268cc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4d268cc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chemeClr val="dk1"/>
              </a:buClr>
              <a:buSzPts val="1200"/>
              <a:buFont typeface="Arial"/>
              <a:buChar char="●"/>
            </a:pPr>
            <a:r>
              <a:rPr lang="en" sz="1200">
                <a:solidFill>
                  <a:schemeClr val="dk1"/>
                </a:solidFill>
              </a:rPr>
              <a:t>Used pandas to clean the data &amp; Matplotlib to visualize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4d268cc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4d268cc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898b041e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898b041e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898b041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898b041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898b04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898b04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89b2a0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89b2a0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89b2a0c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89b2a0c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89b2a0c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89b2a0c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9b2a0c2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9b2a0c2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github.com/chaenii989/Project1_group3#read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7" name="Shape 57"/>
        <p:cNvGrpSpPr/>
        <p:nvPr/>
      </p:nvGrpSpPr>
      <p:grpSpPr>
        <a:xfrm>
          <a:off x="0" y="0"/>
          <a:ext cx="0" cy="0"/>
          <a:chOff x="0" y="0"/>
          <a:chExt cx="0" cy="0"/>
        </a:xfrm>
      </p:grpSpPr>
      <p:sp>
        <p:nvSpPr>
          <p:cNvPr id="58" name="Google Shape;58;p13"/>
          <p:cNvSpPr txBox="1"/>
          <p:nvPr>
            <p:ph type="title"/>
          </p:nvPr>
        </p:nvSpPr>
        <p:spPr>
          <a:xfrm>
            <a:off x="240300" y="4565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400">
                <a:solidFill>
                  <a:schemeClr val="lt1"/>
                </a:solidFill>
              </a:rPr>
              <a:t>Project 1 Group 3</a:t>
            </a:r>
            <a:endParaRPr sz="4400">
              <a:solidFill>
                <a:schemeClr val="lt1"/>
              </a:solidFill>
            </a:endParaRPr>
          </a:p>
        </p:txBody>
      </p:sp>
      <p:sp>
        <p:nvSpPr>
          <p:cNvPr id="59" name="Google Shape;59;p13"/>
          <p:cNvSpPr txBox="1"/>
          <p:nvPr>
            <p:ph idx="1" type="body"/>
          </p:nvPr>
        </p:nvSpPr>
        <p:spPr>
          <a:xfrm>
            <a:off x="240300" y="1507375"/>
            <a:ext cx="8663400" cy="678900"/>
          </a:xfrm>
          <a:prstGeom prst="rect">
            <a:avLst/>
          </a:prstGeom>
          <a:ln cap="flat" cmpd="sng" w="9525">
            <a:solidFill>
              <a:srgbClr val="00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300"/>
              </a:spcAft>
              <a:buNone/>
            </a:pPr>
            <a:r>
              <a:rPr i="1" lang="en" sz="3100">
                <a:solidFill>
                  <a:schemeClr val="lt1"/>
                </a:solidFill>
                <a:latin typeface="Arial"/>
                <a:ea typeface="Arial"/>
                <a:cs typeface="Arial"/>
                <a:sym typeface="Arial"/>
              </a:rPr>
              <a:t>Introduction to the Data-Related Job Market</a:t>
            </a:r>
            <a:endParaRPr i="1" sz="2300">
              <a:solidFill>
                <a:schemeClr val="lt1"/>
              </a:solidFill>
            </a:endParaRPr>
          </a:p>
        </p:txBody>
      </p:sp>
      <p:pic>
        <p:nvPicPr>
          <p:cNvPr id="60" name="Google Shape;60;p13"/>
          <p:cNvPicPr preferRelativeResize="0"/>
          <p:nvPr/>
        </p:nvPicPr>
        <p:blipFill>
          <a:blip r:embed="rId3">
            <a:alphaModFix/>
          </a:blip>
          <a:stretch>
            <a:fillRect/>
          </a:stretch>
        </p:blipFill>
        <p:spPr>
          <a:xfrm>
            <a:off x="5605800" y="3250975"/>
            <a:ext cx="3538199" cy="1892525"/>
          </a:xfrm>
          <a:prstGeom prst="rect">
            <a:avLst/>
          </a:prstGeom>
          <a:noFill/>
          <a:ln>
            <a:noFill/>
          </a:ln>
        </p:spPr>
      </p:pic>
      <p:pic>
        <p:nvPicPr>
          <p:cNvPr id="61" name="Google Shape;61;p13"/>
          <p:cNvPicPr preferRelativeResize="0"/>
          <p:nvPr/>
        </p:nvPicPr>
        <p:blipFill>
          <a:blip r:embed="rId4">
            <a:alphaModFix/>
          </a:blip>
          <a:stretch>
            <a:fillRect/>
          </a:stretch>
        </p:blipFill>
        <p:spPr>
          <a:xfrm>
            <a:off x="0" y="3331075"/>
            <a:ext cx="4346424" cy="1812425"/>
          </a:xfrm>
          <a:prstGeom prst="rect">
            <a:avLst/>
          </a:prstGeom>
          <a:noFill/>
          <a:ln>
            <a:noFill/>
          </a:ln>
        </p:spPr>
      </p:pic>
      <p:sp>
        <p:nvSpPr>
          <p:cNvPr id="62" name="Google Shape;62;p13"/>
          <p:cNvSpPr txBox="1"/>
          <p:nvPr/>
        </p:nvSpPr>
        <p:spPr>
          <a:xfrm>
            <a:off x="410225" y="2314050"/>
            <a:ext cx="6594900" cy="4002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Amanda Pesch, Chloe Lee, John Burke, David Mueller, Rna Babikar</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John’s Analysis - Cost of Living Index</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Graph below shows cost of living per state.  Calculation is based on the amount of money needed to sustain a certain standard of living based on the costs of housing, food, healthcare, and more. </a:t>
            </a:r>
            <a:endParaRPr sz="1400"/>
          </a:p>
          <a:p>
            <a:pPr indent="0" lvl="0" marL="0" rtl="0" algn="l">
              <a:spcBef>
                <a:spcPts val="1200"/>
              </a:spcBef>
              <a:spcAft>
                <a:spcPts val="1200"/>
              </a:spcAft>
              <a:buNone/>
            </a:pPr>
            <a:r>
              <a:t/>
            </a:r>
            <a:endParaRPr/>
          </a:p>
        </p:txBody>
      </p:sp>
      <p:pic>
        <p:nvPicPr>
          <p:cNvPr id="125" name="Google Shape;125;p22"/>
          <p:cNvPicPr preferRelativeResize="0"/>
          <p:nvPr/>
        </p:nvPicPr>
        <p:blipFill>
          <a:blip r:embed="rId3">
            <a:alphaModFix/>
          </a:blip>
          <a:stretch>
            <a:fillRect/>
          </a:stretch>
        </p:blipFill>
        <p:spPr>
          <a:xfrm>
            <a:off x="2495475" y="1727100"/>
            <a:ext cx="4153061" cy="3416400"/>
          </a:xfrm>
          <a:prstGeom prst="rect">
            <a:avLst/>
          </a:prstGeom>
          <a:noFill/>
          <a:ln>
            <a:noFill/>
          </a:ln>
        </p:spPr>
      </p:pic>
      <p:sp>
        <p:nvSpPr>
          <p:cNvPr id="126" name="Google Shape;126;p22"/>
          <p:cNvSpPr txBox="1"/>
          <p:nvPr/>
        </p:nvSpPr>
        <p:spPr>
          <a:xfrm>
            <a:off x="6707100" y="4060975"/>
            <a:ext cx="2019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Source Sans Pro"/>
                <a:ea typeface="Source Sans Pro"/>
                <a:cs typeface="Source Sans Pro"/>
                <a:sym typeface="Source Sans Pro"/>
              </a:rPr>
              <a:t>Data Source - https://worldpopulationreview.com/state-rankings/cost-of-living-index-by-state</a:t>
            </a:r>
            <a:endParaRPr sz="7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John’s Analysis - Salary vs Cost of Living per State</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Based on the average salaries per state for Data Scientist jobs and the cost of living index per state, the scatter plot below compares states having salaries vs the cost of living.  Points above the linear regression lines are the states that would be best to apply for Data Scientist positions.</a:t>
            </a:r>
            <a:endParaRPr sz="1400"/>
          </a:p>
          <a:p>
            <a:pPr indent="0" lvl="0" marL="0" rtl="0" algn="l">
              <a:spcBef>
                <a:spcPts val="120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1492775" y="2084252"/>
            <a:ext cx="6158450" cy="471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14247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50"/>
              <a:t>Chloe’s Analysis</a:t>
            </a:r>
            <a:endParaRPr sz="2150"/>
          </a:p>
        </p:txBody>
      </p:sp>
      <p:sp>
        <p:nvSpPr>
          <p:cNvPr id="139" name="Google Shape;139;p24"/>
          <p:cNvSpPr txBox="1"/>
          <p:nvPr>
            <p:ph idx="1" type="body"/>
          </p:nvPr>
        </p:nvSpPr>
        <p:spPr>
          <a:xfrm>
            <a:off x="311700" y="765875"/>
            <a:ext cx="8520600" cy="14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My exploration focused to find out and visualize which industries are currently looking for data-related job in the United States, which companies are there, and which states are looking for the most by using ‘glassdoor’ information.</a:t>
            </a:r>
            <a:endParaRPr sz="1200">
              <a:solidFill>
                <a:srgbClr val="24292E"/>
              </a:solidFill>
              <a:highlight>
                <a:srgbClr val="FFFFFF"/>
              </a:highlight>
              <a:latin typeface="Arial"/>
              <a:ea typeface="Arial"/>
              <a:cs typeface="Arial"/>
              <a:sym typeface="Arial"/>
            </a:endParaRPr>
          </a:p>
          <a:p>
            <a:pPr indent="0" lvl="0" marL="0" rtl="0" algn="l">
              <a:lnSpc>
                <a:spcPct val="30000"/>
              </a:lnSpc>
              <a:spcBef>
                <a:spcPts val="1200"/>
              </a:spcBef>
              <a:spcAft>
                <a:spcPts val="0"/>
              </a:spcAft>
              <a:buNone/>
            </a:pPr>
            <a:r>
              <a:rPr lang="en" sz="1200">
                <a:solidFill>
                  <a:srgbClr val="24292E"/>
                </a:solidFill>
                <a:highlight>
                  <a:srgbClr val="FFFFFF"/>
                </a:highlight>
                <a:latin typeface="Arial"/>
                <a:ea typeface="Arial"/>
                <a:cs typeface="Arial"/>
                <a:sym typeface="Arial"/>
              </a:rPr>
              <a:t>Q1. </a:t>
            </a:r>
            <a:r>
              <a:rPr lang="en" sz="1200">
                <a:solidFill>
                  <a:srgbClr val="24292E"/>
                </a:solidFill>
                <a:highlight>
                  <a:schemeClr val="accent6"/>
                </a:highlight>
                <a:latin typeface="Arial"/>
                <a:ea typeface="Arial"/>
                <a:cs typeface="Arial"/>
                <a:sym typeface="Arial"/>
              </a:rPr>
              <a:t>Which states are looking for the most data-related job?</a:t>
            </a:r>
            <a:endParaRPr sz="1200">
              <a:solidFill>
                <a:srgbClr val="24292E"/>
              </a:solidFill>
              <a:highlight>
                <a:schemeClr val="accent6"/>
              </a:highlight>
              <a:latin typeface="Arial"/>
              <a:ea typeface="Arial"/>
              <a:cs typeface="Arial"/>
              <a:sym typeface="Arial"/>
            </a:endParaRPr>
          </a:p>
          <a:p>
            <a:pPr indent="0" lvl="0" marL="0" rtl="0" algn="l">
              <a:lnSpc>
                <a:spcPct val="30000"/>
              </a:lnSpc>
              <a:spcBef>
                <a:spcPts val="1200"/>
              </a:spcBef>
              <a:spcAft>
                <a:spcPts val="0"/>
              </a:spcAft>
              <a:buNone/>
            </a:pPr>
            <a:r>
              <a:rPr lang="en" sz="1200">
                <a:solidFill>
                  <a:srgbClr val="24292E"/>
                </a:solidFill>
                <a:highlight>
                  <a:srgbClr val="FFFFFF"/>
                </a:highlight>
                <a:latin typeface="Arial"/>
                <a:ea typeface="Arial"/>
                <a:cs typeface="Arial"/>
                <a:sym typeface="Arial"/>
              </a:rPr>
              <a:t>A1. </a:t>
            </a:r>
            <a:r>
              <a:rPr lang="en" sz="1100">
                <a:solidFill>
                  <a:schemeClr val="dk2"/>
                </a:solidFill>
                <a:highlight>
                  <a:srgbClr val="FFFFFF"/>
                </a:highlight>
                <a:latin typeface="Arial"/>
                <a:ea typeface="Arial"/>
                <a:cs typeface="Arial"/>
                <a:sym typeface="Arial"/>
              </a:rPr>
              <a:t> Cleaning up data from glassdoor and by using geopy, retrieved latitude and longitude for each state.</a:t>
            </a:r>
            <a:endParaRPr sz="1100">
              <a:solidFill>
                <a:schemeClr val="dk2"/>
              </a:solidFill>
              <a:highlight>
                <a:srgbClr val="FFFFFF"/>
              </a:highlight>
              <a:latin typeface="Arial"/>
              <a:ea typeface="Arial"/>
              <a:cs typeface="Arial"/>
              <a:sym typeface="Arial"/>
            </a:endParaRPr>
          </a:p>
          <a:p>
            <a:pPr indent="0" lvl="0" marL="0" rtl="0" algn="l">
              <a:lnSpc>
                <a:spcPct val="30000"/>
              </a:lnSpc>
              <a:spcBef>
                <a:spcPts val="1200"/>
              </a:spcBef>
              <a:spcAft>
                <a:spcPts val="0"/>
              </a:spcAft>
              <a:buNone/>
            </a:pPr>
            <a:r>
              <a:rPr lang="en" sz="1100">
                <a:solidFill>
                  <a:schemeClr val="dk2"/>
                </a:solidFill>
                <a:highlight>
                  <a:srgbClr val="FFFFFF"/>
                </a:highlight>
                <a:latin typeface="Arial"/>
                <a:ea typeface="Arial"/>
                <a:cs typeface="Arial"/>
                <a:sym typeface="Arial"/>
              </a:rPr>
              <a:t>        Layered heatmap and marked only Top 5 state that has largest job openings.</a:t>
            </a:r>
            <a:endParaRPr sz="1100">
              <a:solidFill>
                <a:schemeClr val="dk2"/>
              </a:solidFill>
              <a:highlight>
                <a:srgbClr val="FFFFFF"/>
              </a:highlight>
              <a:latin typeface="Arial"/>
              <a:ea typeface="Arial"/>
              <a:cs typeface="Arial"/>
              <a:sym typeface="Arial"/>
            </a:endParaRPr>
          </a:p>
          <a:p>
            <a:pPr indent="0" lvl="0" marL="0" rtl="0" algn="l">
              <a:lnSpc>
                <a:spcPct val="30000"/>
              </a:lnSpc>
              <a:spcBef>
                <a:spcPts val="1200"/>
              </a:spcBef>
              <a:spcAft>
                <a:spcPts val="1200"/>
              </a:spcAft>
              <a:buNone/>
            </a:pPr>
            <a:r>
              <a:rPr lang="en" sz="1100">
                <a:solidFill>
                  <a:schemeClr val="dk2"/>
                </a:solidFill>
                <a:highlight>
                  <a:srgbClr val="FFFFFF"/>
                </a:highlight>
                <a:latin typeface="Arial"/>
                <a:ea typeface="Arial"/>
                <a:cs typeface="Arial"/>
                <a:sym typeface="Arial"/>
              </a:rPr>
              <a:t>       </a:t>
            </a:r>
            <a:r>
              <a:rPr lang="en" sz="1100">
                <a:solidFill>
                  <a:schemeClr val="dk2"/>
                </a:solidFill>
                <a:highlight>
                  <a:srgbClr val="9FC5E8"/>
                </a:highlight>
                <a:latin typeface="Arial"/>
                <a:ea typeface="Arial"/>
                <a:cs typeface="Arial"/>
                <a:sym typeface="Arial"/>
              </a:rPr>
              <a:t> 1. New York, NY (800) 2. Chicago, IL (652) 3. Austin, TX (625) 4. San Diego, CA (561) 5. Houston, TX (490)</a:t>
            </a:r>
            <a:endParaRPr sz="1100">
              <a:solidFill>
                <a:schemeClr val="dk2"/>
              </a:solidFill>
              <a:highlight>
                <a:srgbClr val="9FC5E8"/>
              </a:highlight>
              <a:latin typeface="Arial"/>
              <a:ea typeface="Arial"/>
              <a:cs typeface="Arial"/>
              <a:sym typeface="Arial"/>
            </a:endParaRPr>
          </a:p>
        </p:txBody>
      </p:sp>
      <p:pic>
        <p:nvPicPr>
          <p:cNvPr id="140" name="Google Shape;140;p24"/>
          <p:cNvPicPr preferRelativeResize="0"/>
          <p:nvPr/>
        </p:nvPicPr>
        <p:blipFill>
          <a:blip r:embed="rId3">
            <a:alphaModFix/>
          </a:blip>
          <a:stretch>
            <a:fillRect/>
          </a:stretch>
        </p:blipFill>
        <p:spPr>
          <a:xfrm>
            <a:off x="311700" y="2301600"/>
            <a:ext cx="8520598" cy="2689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9650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50"/>
              <a:t>Chloe’s Analysis</a:t>
            </a:r>
            <a:endParaRPr sz="2150"/>
          </a:p>
        </p:txBody>
      </p:sp>
      <p:sp>
        <p:nvSpPr>
          <p:cNvPr id="146" name="Google Shape;146;p25"/>
          <p:cNvSpPr txBox="1"/>
          <p:nvPr>
            <p:ph idx="1" type="body"/>
          </p:nvPr>
        </p:nvSpPr>
        <p:spPr>
          <a:xfrm>
            <a:off x="311700" y="3365400"/>
            <a:ext cx="4075500" cy="1637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chemeClr val="dk2"/>
                </a:solidFill>
                <a:highlight>
                  <a:schemeClr val="accent6"/>
                </a:highlight>
              </a:rPr>
              <a:t>Top 5 Industry in Data related job </a:t>
            </a:r>
            <a:r>
              <a:rPr lang="en">
                <a:solidFill>
                  <a:schemeClr val="dk2"/>
                </a:solidFill>
              </a:rPr>
              <a:t>based on Job openings from Glassdoor.</a:t>
            </a:r>
            <a:endParaRPr>
              <a:solidFill>
                <a:schemeClr val="dk2"/>
              </a:solidFill>
            </a:endParaRPr>
          </a:p>
          <a:p>
            <a:pPr indent="-308610" lvl="0" marL="457200" rtl="0" algn="l">
              <a:spcBef>
                <a:spcPts val="1200"/>
              </a:spcBef>
              <a:spcAft>
                <a:spcPts val="0"/>
              </a:spcAft>
              <a:buClr>
                <a:schemeClr val="dk2"/>
              </a:buClr>
              <a:buSzPct val="100000"/>
              <a:buAutoNum type="arabicPeriod"/>
            </a:pPr>
            <a:r>
              <a:rPr lang="en">
                <a:solidFill>
                  <a:schemeClr val="dk2"/>
                </a:solidFill>
              </a:rPr>
              <a:t>IT Services (13.3%)</a:t>
            </a:r>
            <a:endParaRPr>
              <a:solidFill>
                <a:schemeClr val="dk2"/>
              </a:solidFill>
            </a:endParaRPr>
          </a:p>
          <a:p>
            <a:pPr indent="-308610" lvl="0" marL="457200" rtl="0" algn="l">
              <a:spcBef>
                <a:spcPts val="0"/>
              </a:spcBef>
              <a:spcAft>
                <a:spcPts val="0"/>
              </a:spcAft>
              <a:buClr>
                <a:schemeClr val="dk2"/>
              </a:buClr>
              <a:buSzPct val="100000"/>
              <a:buAutoNum type="arabicPeriod"/>
            </a:pPr>
            <a:r>
              <a:rPr lang="en">
                <a:solidFill>
                  <a:schemeClr val="dk2"/>
                </a:solidFill>
              </a:rPr>
              <a:t>Staffing &amp; Outsourcing (9.6%)</a:t>
            </a:r>
            <a:endParaRPr>
              <a:solidFill>
                <a:schemeClr val="dk2"/>
              </a:solidFill>
            </a:endParaRPr>
          </a:p>
          <a:p>
            <a:pPr indent="-308610" lvl="0" marL="457200" rtl="0" algn="l">
              <a:spcBef>
                <a:spcPts val="0"/>
              </a:spcBef>
              <a:spcAft>
                <a:spcPts val="0"/>
              </a:spcAft>
              <a:buClr>
                <a:schemeClr val="dk2"/>
              </a:buClr>
              <a:buSzPct val="100000"/>
              <a:buAutoNum type="arabicPeriod"/>
            </a:pPr>
            <a:r>
              <a:rPr lang="en">
                <a:solidFill>
                  <a:schemeClr val="dk2"/>
                </a:solidFill>
              </a:rPr>
              <a:t>Computer Hardware &amp; Software (7.1%)</a:t>
            </a:r>
            <a:endParaRPr>
              <a:solidFill>
                <a:schemeClr val="dk2"/>
              </a:solidFill>
            </a:endParaRPr>
          </a:p>
          <a:p>
            <a:pPr indent="-308610" lvl="0" marL="457200" rtl="0" algn="l">
              <a:spcBef>
                <a:spcPts val="0"/>
              </a:spcBef>
              <a:spcAft>
                <a:spcPts val="0"/>
              </a:spcAft>
              <a:buClr>
                <a:schemeClr val="dk2"/>
              </a:buClr>
              <a:buSzPct val="100000"/>
              <a:buAutoNum type="arabicPeriod"/>
            </a:pPr>
            <a:r>
              <a:rPr lang="en">
                <a:solidFill>
                  <a:schemeClr val="dk2"/>
                </a:solidFill>
              </a:rPr>
              <a:t>Internet (5.2%)</a:t>
            </a:r>
            <a:endParaRPr>
              <a:solidFill>
                <a:schemeClr val="dk2"/>
              </a:solidFill>
            </a:endParaRPr>
          </a:p>
          <a:p>
            <a:pPr indent="-308610" lvl="0" marL="457200" rtl="0" algn="l">
              <a:spcBef>
                <a:spcPts val="0"/>
              </a:spcBef>
              <a:spcAft>
                <a:spcPts val="0"/>
              </a:spcAft>
              <a:buClr>
                <a:schemeClr val="dk2"/>
              </a:buClr>
              <a:buSzPct val="100000"/>
              <a:buAutoNum type="arabicPeriod"/>
            </a:pPr>
            <a:r>
              <a:rPr lang="en">
                <a:solidFill>
                  <a:schemeClr val="dk2"/>
                </a:solidFill>
              </a:rPr>
              <a:t>Health Care Services &amp; Hospitals (4.6%)</a:t>
            </a:r>
            <a:endParaRPr>
              <a:solidFill>
                <a:schemeClr val="dk2"/>
              </a:solidFill>
            </a:endParaRPr>
          </a:p>
        </p:txBody>
      </p:sp>
      <p:pic>
        <p:nvPicPr>
          <p:cNvPr id="147" name="Google Shape;147;p25"/>
          <p:cNvPicPr preferRelativeResize="0"/>
          <p:nvPr/>
        </p:nvPicPr>
        <p:blipFill>
          <a:blip r:embed="rId3">
            <a:alphaModFix/>
          </a:blip>
          <a:stretch>
            <a:fillRect/>
          </a:stretch>
        </p:blipFill>
        <p:spPr>
          <a:xfrm>
            <a:off x="311700" y="723975"/>
            <a:ext cx="3848475" cy="2641424"/>
          </a:xfrm>
          <a:prstGeom prst="rect">
            <a:avLst/>
          </a:prstGeom>
          <a:noFill/>
          <a:ln>
            <a:noFill/>
          </a:ln>
        </p:spPr>
      </p:pic>
      <p:pic>
        <p:nvPicPr>
          <p:cNvPr id="148" name="Google Shape;148;p25"/>
          <p:cNvPicPr preferRelativeResize="0"/>
          <p:nvPr/>
        </p:nvPicPr>
        <p:blipFill>
          <a:blip r:embed="rId4">
            <a:alphaModFix/>
          </a:blip>
          <a:stretch>
            <a:fillRect/>
          </a:stretch>
        </p:blipFill>
        <p:spPr>
          <a:xfrm>
            <a:off x="4520800" y="669950"/>
            <a:ext cx="3799575" cy="2695449"/>
          </a:xfrm>
          <a:prstGeom prst="rect">
            <a:avLst/>
          </a:prstGeom>
          <a:noFill/>
          <a:ln>
            <a:noFill/>
          </a:ln>
        </p:spPr>
      </p:pic>
      <p:sp>
        <p:nvSpPr>
          <p:cNvPr id="149" name="Google Shape;149;p25"/>
          <p:cNvSpPr txBox="1"/>
          <p:nvPr>
            <p:ph idx="1" type="body"/>
          </p:nvPr>
        </p:nvSpPr>
        <p:spPr>
          <a:xfrm>
            <a:off x="4655100" y="3365400"/>
            <a:ext cx="4075500" cy="1637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2"/>
              </a:buClr>
              <a:buSzPct val="61111"/>
              <a:buFont typeface="Arial"/>
              <a:buNone/>
            </a:pPr>
            <a:r>
              <a:rPr lang="en">
                <a:solidFill>
                  <a:schemeClr val="dk2"/>
                </a:solidFill>
                <a:highlight>
                  <a:schemeClr val="accent6"/>
                </a:highlight>
              </a:rPr>
              <a:t>Top 5 Company in Data related job</a:t>
            </a:r>
            <a:r>
              <a:rPr lang="en">
                <a:solidFill>
                  <a:schemeClr val="dk2"/>
                </a:solidFill>
              </a:rPr>
              <a:t> based on Job openings from Glassdoor.</a:t>
            </a:r>
            <a:endParaRPr>
              <a:solidFill>
                <a:schemeClr val="dk2"/>
              </a:solidFill>
            </a:endParaRPr>
          </a:p>
          <a:p>
            <a:pPr indent="-308610" lvl="0" marL="457200" rtl="0" algn="l">
              <a:spcBef>
                <a:spcPts val="1200"/>
              </a:spcBef>
              <a:spcAft>
                <a:spcPts val="0"/>
              </a:spcAft>
              <a:buClr>
                <a:schemeClr val="dk2"/>
              </a:buClr>
              <a:buSzPct val="100000"/>
              <a:buAutoNum type="arabicPeriod"/>
            </a:pPr>
            <a:r>
              <a:rPr lang="en">
                <a:solidFill>
                  <a:schemeClr val="dk2"/>
                </a:solidFill>
              </a:rPr>
              <a:t>Apple (1.0%)</a:t>
            </a:r>
            <a:endParaRPr>
              <a:solidFill>
                <a:schemeClr val="dk2"/>
              </a:solidFill>
            </a:endParaRPr>
          </a:p>
          <a:p>
            <a:pPr indent="-308610" lvl="0" marL="457200" rtl="0" algn="l">
              <a:spcBef>
                <a:spcPts val="0"/>
              </a:spcBef>
              <a:spcAft>
                <a:spcPts val="0"/>
              </a:spcAft>
              <a:buClr>
                <a:schemeClr val="dk2"/>
              </a:buClr>
              <a:buSzPct val="100000"/>
              <a:buAutoNum type="arabicPeriod"/>
            </a:pPr>
            <a:r>
              <a:rPr lang="en">
                <a:solidFill>
                  <a:schemeClr val="dk2"/>
                </a:solidFill>
              </a:rPr>
              <a:t>Staffigo Technical Services, LLC (1.0%)</a:t>
            </a:r>
            <a:endParaRPr>
              <a:solidFill>
                <a:schemeClr val="dk2"/>
              </a:solidFill>
            </a:endParaRPr>
          </a:p>
          <a:p>
            <a:pPr indent="-308610" lvl="0" marL="457200" rtl="0" algn="l">
              <a:spcBef>
                <a:spcPts val="0"/>
              </a:spcBef>
              <a:spcAft>
                <a:spcPts val="0"/>
              </a:spcAft>
              <a:buClr>
                <a:schemeClr val="dk2"/>
              </a:buClr>
              <a:buSzPct val="100000"/>
              <a:buAutoNum type="arabicPeriod"/>
            </a:pPr>
            <a:r>
              <a:rPr lang="en">
                <a:solidFill>
                  <a:schemeClr val="dk2"/>
                </a:solidFill>
              </a:rPr>
              <a:t>Amazon (0.9%)</a:t>
            </a:r>
            <a:endParaRPr>
              <a:solidFill>
                <a:schemeClr val="dk2"/>
              </a:solidFill>
            </a:endParaRPr>
          </a:p>
          <a:p>
            <a:pPr indent="-308610" lvl="0" marL="457200" rtl="0" algn="l">
              <a:spcBef>
                <a:spcPts val="0"/>
              </a:spcBef>
              <a:spcAft>
                <a:spcPts val="0"/>
              </a:spcAft>
              <a:buClr>
                <a:schemeClr val="dk2"/>
              </a:buClr>
              <a:buSzPct val="100000"/>
              <a:buAutoNum type="arabicPeriod"/>
            </a:pPr>
            <a:r>
              <a:rPr lang="en">
                <a:solidFill>
                  <a:schemeClr val="dk2"/>
                </a:solidFill>
              </a:rPr>
              <a:t>IBM (0.7%)</a:t>
            </a:r>
            <a:endParaRPr>
              <a:solidFill>
                <a:schemeClr val="dk2"/>
              </a:solidFill>
            </a:endParaRPr>
          </a:p>
          <a:p>
            <a:pPr indent="-308610" lvl="0" marL="457200" rtl="0" algn="l">
              <a:spcBef>
                <a:spcPts val="0"/>
              </a:spcBef>
              <a:spcAft>
                <a:spcPts val="0"/>
              </a:spcAft>
              <a:buClr>
                <a:schemeClr val="dk2"/>
              </a:buClr>
              <a:buSzPct val="100000"/>
              <a:buAutoNum type="arabicPeriod"/>
            </a:pPr>
            <a:r>
              <a:rPr lang="en">
                <a:solidFill>
                  <a:schemeClr val="dk2"/>
                </a:solidFill>
              </a:rPr>
              <a:t>Diverse Lynx (0.7%)</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907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Amanda’s Analysis</a:t>
            </a:r>
            <a:endParaRPr/>
          </a:p>
        </p:txBody>
      </p:sp>
      <p:pic>
        <p:nvPicPr>
          <p:cNvPr id="155" name="Google Shape;155;p26"/>
          <p:cNvPicPr preferRelativeResize="0"/>
          <p:nvPr/>
        </p:nvPicPr>
        <p:blipFill rotWithShape="1">
          <a:blip r:embed="rId3">
            <a:alphaModFix/>
          </a:blip>
          <a:srcRect b="0" l="0" r="25484" t="0"/>
          <a:stretch/>
        </p:blipFill>
        <p:spPr>
          <a:xfrm>
            <a:off x="1278650" y="2042175"/>
            <a:ext cx="6586700" cy="2974425"/>
          </a:xfrm>
          <a:prstGeom prst="rect">
            <a:avLst/>
          </a:prstGeom>
          <a:noFill/>
          <a:ln>
            <a:noFill/>
          </a:ln>
        </p:spPr>
      </p:pic>
      <p:sp>
        <p:nvSpPr>
          <p:cNvPr id="156" name="Google Shape;156;p26"/>
          <p:cNvSpPr txBox="1"/>
          <p:nvPr>
            <p:ph idx="1" type="body"/>
          </p:nvPr>
        </p:nvSpPr>
        <p:spPr>
          <a:xfrm>
            <a:off x="311700" y="596375"/>
            <a:ext cx="8332500" cy="13116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1957">
                <a:solidFill>
                  <a:schemeClr val="dk2"/>
                </a:solidFill>
                <a:latin typeface="Arial"/>
                <a:ea typeface="Arial"/>
                <a:cs typeface="Arial"/>
                <a:sym typeface="Arial"/>
              </a:rPr>
              <a:t>If we were to visualize the </a:t>
            </a:r>
            <a:r>
              <a:rPr b="1" lang="en" sz="2086">
                <a:solidFill>
                  <a:schemeClr val="dk2"/>
                </a:solidFill>
                <a:latin typeface="Arial"/>
                <a:ea typeface="Arial"/>
                <a:cs typeface="Arial"/>
                <a:sym typeface="Arial"/>
              </a:rPr>
              <a:t>hotspots for data-related jobs</a:t>
            </a:r>
            <a:r>
              <a:rPr lang="en" sz="1957">
                <a:solidFill>
                  <a:schemeClr val="dk2"/>
                </a:solidFill>
                <a:latin typeface="Arial"/>
                <a:ea typeface="Arial"/>
                <a:cs typeface="Arial"/>
                <a:sym typeface="Arial"/>
              </a:rPr>
              <a:t> on a map of </a:t>
            </a:r>
            <a:r>
              <a:rPr b="1" lang="en" sz="2086">
                <a:solidFill>
                  <a:schemeClr val="dk2"/>
                </a:solidFill>
                <a:latin typeface="Arial"/>
                <a:ea typeface="Arial"/>
                <a:cs typeface="Arial"/>
                <a:sym typeface="Arial"/>
              </a:rPr>
              <a:t>Michigan</a:t>
            </a:r>
            <a:r>
              <a:rPr lang="en" sz="1957">
                <a:solidFill>
                  <a:schemeClr val="dk2"/>
                </a:solidFill>
                <a:latin typeface="Arial"/>
                <a:ea typeface="Arial"/>
                <a:cs typeface="Arial"/>
                <a:sym typeface="Arial"/>
              </a:rPr>
              <a:t>, where would those geographical hotspots be? Within that map, can we </a:t>
            </a:r>
            <a:r>
              <a:rPr b="1" lang="en" sz="2086">
                <a:solidFill>
                  <a:schemeClr val="dk2"/>
                </a:solidFill>
                <a:latin typeface="Arial"/>
                <a:ea typeface="Arial"/>
                <a:cs typeface="Arial"/>
                <a:sym typeface="Arial"/>
              </a:rPr>
              <a:t>pinpoint the job locations and company</a:t>
            </a:r>
            <a:r>
              <a:rPr lang="en" sz="1957">
                <a:solidFill>
                  <a:schemeClr val="dk2"/>
                </a:solidFill>
                <a:latin typeface="Arial"/>
                <a:ea typeface="Arial"/>
                <a:cs typeface="Arial"/>
                <a:sym typeface="Arial"/>
              </a:rPr>
              <a:t>? What are the </a:t>
            </a:r>
            <a:r>
              <a:rPr b="1" lang="en" sz="2086">
                <a:solidFill>
                  <a:schemeClr val="dk2"/>
                </a:solidFill>
                <a:latin typeface="Arial"/>
                <a:ea typeface="Arial"/>
                <a:cs typeface="Arial"/>
                <a:sym typeface="Arial"/>
              </a:rPr>
              <a:t>top three locations</a:t>
            </a:r>
            <a:r>
              <a:rPr b="1" lang="en" sz="1957">
                <a:solidFill>
                  <a:schemeClr val="dk2"/>
                </a:solidFill>
                <a:latin typeface="Arial"/>
                <a:ea typeface="Arial"/>
                <a:cs typeface="Arial"/>
                <a:sym typeface="Arial"/>
              </a:rPr>
              <a:t> </a:t>
            </a:r>
            <a:r>
              <a:rPr lang="en" sz="1957">
                <a:solidFill>
                  <a:schemeClr val="dk2"/>
                </a:solidFill>
                <a:latin typeface="Arial"/>
                <a:ea typeface="Arial"/>
                <a:cs typeface="Arial"/>
                <a:sym typeface="Arial"/>
              </a:rPr>
              <a:t>with the most data-related jobs posted?</a:t>
            </a:r>
            <a:endParaRPr sz="1957">
              <a:solidFill>
                <a:schemeClr val="dk2"/>
              </a:solidFill>
              <a:latin typeface="Arial"/>
              <a:ea typeface="Arial"/>
              <a:cs typeface="Arial"/>
              <a:sym typeface="Arial"/>
            </a:endParaRPr>
          </a:p>
          <a:p>
            <a:pPr indent="-275105" lvl="0" marL="457200" rtl="0" algn="l">
              <a:spcBef>
                <a:spcPts val="1200"/>
              </a:spcBef>
              <a:spcAft>
                <a:spcPts val="0"/>
              </a:spcAft>
              <a:buClr>
                <a:srgbClr val="1D1C1D"/>
              </a:buClr>
              <a:buSzPct val="100000"/>
              <a:buFont typeface="Arial"/>
              <a:buChar char="●"/>
            </a:pPr>
            <a:r>
              <a:rPr lang="en" sz="1541">
                <a:solidFill>
                  <a:srgbClr val="1D1C1D"/>
                </a:solidFill>
                <a:latin typeface="Arial"/>
                <a:ea typeface="Arial"/>
                <a:cs typeface="Arial"/>
                <a:sym typeface="Arial"/>
              </a:rPr>
              <a:t>I obtained .csv datasets from an open-source Indeed web-scraping tool found on GitHub  </a:t>
            </a:r>
            <a:endParaRPr sz="1541">
              <a:solidFill>
                <a:srgbClr val="1D1C1D"/>
              </a:solidFill>
              <a:latin typeface="Arial"/>
              <a:ea typeface="Arial"/>
              <a:cs typeface="Arial"/>
              <a:sym typeface="Arial"/>
            </a:endParaRPr>
          </a:p>
          <a:p>
            <a:pPr indent="-275105" lvl="0" marL="457200" rtl="0" algn="l">
              <a:spcBef>
                <a:spcPts val="0"/>
              </a:spcBef>
              <a:spcAft>
                <a:spcPts val="0"/>
              </a:spcAft>
              <a:buClr>
                <a:srgbClr val="1D1C1D"/>
              </a:buClr>
              <a:buSzPct val="100000"/>
              <a:buFont typeface="Arial"/>
              <a:buChar char="●"/>
            </a:pPr>
            <a:r>
              <a:rPr lang="en" sz="1541">
                <a:solidFill>
                  <a:srgbClr val="1D1C1D"/>
                </a:solidFill>
                <a:latin typeface="Arial"/>
                <a:ea typeface="Arial"/>
                <a:cs typeface="Arial"/>
                <a:sym typeface="Arial"/>
              </a:rPr>
              <a:t>Below visualizes the count &amp; descriptions of data-related jobs (pulled 4/30/21 from Indeed) within Michigan</a:t>
            </a:r>
            <a:endParaRPr sz="1541">
              <a:solidFill>
                <a:srgbClr val="1D1C1D"/>
              </a:solidFill>
              <a:latin typeface="Arial"/>
              <a:ea typeface="Arial"/>
              <a:cs typeface="Arial"/>
              <a:sym typeface="Arial"/>
            </a:endParaRPr>
          </a:p>
          <a:p>
            <a:pPr indent="-264795" lvl="0" marL="457200" rtl="0" algn="l">
              <a:spcBef>
                <a:spcPts val="0"/>
              </a:spcBef>
              <a:spcAft>
                <a:spcPts val="0"/>
              </a:spcAft>
              <a:buClr>
                <a:srgbClr val="1D1C1D"/>
              </a:buClr>
              <a:buSzPct val="86218"/>
              <a:buFont typeface="Arial"/>
              <a:buChar char="●"/>
            </a:pPr>
            <a:r>
              <a:rPr lang="en" sz="1391">
                <a:solidFill>
                  <a:schemeClr val="accent1"/>
                </a:solidFill>
                <a:highlight>
                  <a:srgbClr val="F7F7F7"/>
                </a:highlight>
                <a:latin typeface="Arial"/>
                <a:ea typeface="Arial"/>
                <a:cs typeface="Arial"/>
                <a:sym typeface="Arial"/>
              </a:rPr>
              <a:t>geolocator </a:t>
            </a:r>
            <a:r>
              <a:rPr lang="en" sz="1391">
                <a:solidFill>
                  <a:srgbClr val="666666"/>
                </a:solidFill>
                <a:highlight>
                  <a:srgbClr val="F7F7F7"/>
                </a:highlight>
                <a:latin typeface="Arial"/>
                <a:ea typeface="Arial"/>
                <a:cs typeface="Arial"/>
                <a:sym typeface="Arial"/>
              </a:rPr>
              <a:t>=</a:t>
            </a:r>
            <a:r>
              <a:rPr lang="en" sz="1391">
                <a:solidFill>
                  <a:schemeClr val="accent1"/>
                </a:solidFill>
                <a:highlight>
                  <a:srgbClr val="F7F7F7"/>
                </a:highlight>
                <a:latin typeface="Arial"/>
                <a:ea typeface="Arial"/>
                <a:cs typeface="Arial"/>
                <a:sym typeface="Arial"/>
              </a:rPr>
              <a:t> GoogleV3(g_key)</a:t>
            </a:r>
            <a:r>
              <a:rPr lang="en" sz="1541">
                <a:solidFill>
                  <a:srgbClr val="1D1C1D"/>
                </a:solidFill>
                <a:latin typeface="Arial"/>
                <a:ea typeface="Arial"/>
                <a:cs typeface="Arial"/>
                <a:sym typeface="Arial"/>
              </a:rPr>
              <a:t> to obtain coordinates</a:t>
            </a:r>
            <a:endParaRPr sz="1541">
              <a:solidFill>
                <a:srgbClr val="1D1C1D"/>
              </a:solidFill>
              <a:latin typeface="Arial"/>
              <a:ea typeface="Arial"/>
              <a:cs typeface="Arial"/>
              <a:sym typeface="Arial"/>
            </a:endParaRPr>
          </a:p>
          <a:p>
            <a:pPr indent="-264795" lvl="0" marL="457200" rtl="0" algn="l">
              <a:spcBef>
                <a:spcPts val="0"/>
              </a:spcBef>
              <a:spcAft>
                <a:spcPts val="0"/>
              </a:spcAft>
              <a:buClr>
                <a:srgbClr val="1D1C1D"/>
              </a:buClr>
              <a:buSzPct val="89430"/>
              <a:buFont typeface="Arial"/>
              <a:buChar char="●"/>
            </a:pPr>
            <a:r>
              <a:rPr lang="en" sz="1341">
                <a:solidFill>
                  <a:srgbClr val="1D1C1D"/>
                </a:solidFill>
                <a:latin typeface="Consolas"/>
                <a:ea typeface="Consolas"/>
                <a:cs typeface="Consolas"/>
                <a:sym typeface="Consolas"/>
              </a:rPr>
              <a:t>gmaps</a:t>
            </a:r>
            <a:r>
              <a:rPr lang="en" sz="1541">
                <a:solidFill>
                  <a:srgbClr val="1D1C1D"/>
                </a:solidFill>
                <a:latin typeface="Arial"/>
                <a:ea typeface="Arial"/>
                <a:cs typeface="Arial"/>
                <a:sym typeface="Arial"/>
              </a:rPr>
              <a:t> to obtain a map of Michigan, with a heatmap layer, marker layer (job details), and symbol layer (top 3 cities with most jobs)</a:t>
            </a:r>
            <a:endParaRPr sz="1541">
              <a:solidFill>
                <a:srgbClr val="1D1C1D"/>
              </a:solidFill>
              <a:latin typeface="Arial"/>
              <a:ea typeface="Arial"/>
              <a:cs typeface="Arial"/>
              <a:sym typeface="Arial"/>
            </a:endParaRPr>
          </a:p>
          <a:p>
            <a:pPr indent="-264795" lvl="0" marL="457200" rtl="0" algn="l">
              <a:spcBef>
                <a:spcPts val="0"/>
              </a:spcBef>
              <a:spcAft>
                <a:spcPts val="0"/>
              </a:spcAft>
              <a:buClr>
                <a:srgbClr val="1D1C1D"/>
              </a:buClr>
              <a:buSzPct val="77830"/>
              <a:buFont typeface="Arial"/>
              <a:buChar char="●"/>
            </a:pPr>
            <a:r>
              <a:rPr lang="en" sz="1541">
                <a:solidFill>
                  <a:srgbClr val="1D1C1D"/>
                </a:solidFill>
                <a:latin typeface="Arial"/>
                <a:ea typeface="Arial"/>
                <a:cs typeface="Arial"/>
                <a:sym typeface="Arial"/>
              </a:rPr>
              <a:t>The number of jobs from the top 3 cities by job count </a:t>
            </a:r>
            <a:r>
              <a:rPr lang="en" sz="1827">
                <a:solidFill>
                  <a:srgbClr val="1D1C1D"/>
                </a:solidFill>
                <a:latin typeface="Arial"/>
                <a:ea typeface="Arial"/>
                <a:cs typeface="Arial"/>
                <a:sym typeface="Arial"/>
              </a:rPr>
              <a:t>(</a:t>
            </a:r>
            <a:r>
              <a:rPr b="1" lang="en" sz="1827">
                <a:solidFill>
                  <a:srgbClr val="1D1C1D"/>
                </a:solidFill>
                <a:latin typeface="Arial"/>
                <a:ea typeface="Arial"/>
                <a:cs typeface="Arial"/>
                <a:sym typeface="Arial"/>
              </a:rPr>
              <a:t>Detroit (20), Ann Arbor (10), and Dearborn</a:t>
            </a:r>
            <a:r>
              <a:rPr b="1" lang="en" sz="1741">
                <a:solidFill>
                  <a:srgbClr val="1D1C1D"/>
                </a:solidFill>
                <a:latin typeface="Arial"/>
                <a:ea typeface="Arial"/>
                <a:cs typeface="Arial"/>
                <a:sym typeface="Arial"/>
              </a:rPr>
              <a:t> (7)) account for 51% </a:t>
            </a:r>
            <a:r>
              <a:rPr lang="en" sz="1541">
                <a:solidFill>
                  <a:srgbClr val="1D1C1D"/>
                </a:solidFill>
                <a:latin typeface="Arial"/>
                <a:ea typeface="Arial"/>
                <a:cs typeface="Arial"/>
                <a:sym typeface="Arial"/>
              </a:rPr>
              <a:t>of the data-related jobs in Michigan</a:t>
            </a:r>
            <a:endParaRPr sz="1541">
              <a:solidFill>
                <a:srgbClr val="1D1C1D"/>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2056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lang="en" sz="2500"/>
              <a:t>Amanda’s Analysis</a:t>
            </a:r>
            <a:endParaRPr sz="2500"/>
          </a:p>
          <a:p>
            <a:pPr indent="0" lvl="0" marL="0" rtl="0" algn="l">
              <a:spcBef>
                <a:spcPts val="0"/>
              </a:spcBef>
              <a:spcAft>
                <a:spcPts val="0"/>
              </a:spcAft>
              <a:buSzPts val="990"/>
              <a:buNone/>
            </a:pPr>
            <a:r>
              <a:t/>
            </a:r>
            <a:endParaRPr sz="2700"/>
          </a:p>
        </p:txBody>
      </p:sp>
      <p:pic>
        <p:nvPicPr>
          <p:cNvPr id="162" name="Google Shape;162;p27"/>
          <p:cNvPicPr preferRelativeResize="0"/>
          <p:nvPr/>
        </p:nvPicPr>
        <p:blipFill>
          <a:blip r:embed="rId3">
            <a:alphaModFix/>
          </a:blip>
          <a:stretch>
            <a:fillRect/>
          </a:stretch>
        </p:blipFill>
        <p:spPr>
          <a:xfrm>
            <a:off x="4754502" y="2687525"/>
            <a:ext cx="3906349" cy="2442425"/>
          </a:xfrm>
          <a:prstGeom prst="rect">
            <a:avLst/>
          </a:prstGeom>
          <a:noFill/>
          <a:ln cap="flat" cmpd="sng" w="19050">
            <a:solidFill>
              <a:schemeClr val="lt2"/>
            </a:solidFill>
            <a:prstDash val="solid"/>
            <a:round/>
            <a:headEnd len="sm" w="sm" type="none"/>
            <a:tailEnd len="sm" w="sm" type="none"/>
          </a:ln>
        </p:spPr>
      </p:pic>
      <p:pic>
        <p:nvPicPr>
          <p:cNvPr id="163" name="Google Shape;163;p27"/>
          <p:cNvPicPr preferRelativeResize="0"/>
          <p:nvPr/>
        </p:nvPicPr>
        <p:blipFill>
          <a:blip r:embed="rId4">
            <a:alphaModFix/>
          </a:blip>
          <a:stretch>
            <a:fillRect/>
          </a:stretch>
        </p:blipFill>
        <p:spPr>
          <a:xfrm>
            <a:off x="238125" y="2687525"/>
            <a:ext cx="3857625" cy="2442425"/>
          </a:xfrm>
          <a:prstGeom prst="rect">
            <a:avLst/>
          </a:prstGeom>
          <a:noFill/>
          <a:ln cap="flat" cmpd="sng" w="19050">
            <a:solidFill>
              <a:schemeClr val="lt2"/>
            </a:solidFill>
            <a:prstDash val="solid"/>
            <a:round/>
            <a:headEnd len="sm" w="sm" type="none"/>
            <a:tailEnd len="sm" w="sm" type="none"/>
          </a:ln>
        </p:spPr>
      </p:pic>
      <p:pic>
        <p:nvPicPr>
          <p:cNvPr id="164" name="Google Shape;164;p27"/>
          <p:cNvPicPr preferRelativeResize="0"/>
          <p:nvPr/>
        </p:nvPicPr>
        <p:blipFill>
          <a:blip r:embed="rId5">
            <a:alphaModFix/>
          </a:blip>
          <a:stretch>
            <a:fillRect/>
          </a:stretch>
        </p:blipFill>
        <p:spPr>
          <a:xfrm>
            <a:off x="5378175" y="0"/>
            <a:ext cx="3454124" cy="1857375"/>
          </a:xfrm>
          <a:prstGeom prst="rect">
            <a:avLst/>
          </a:prstGeom>
          <a:noFill/>
          <a:ln>
            <a:noFill/>
          </a:ln>
        </p:spPr>
      </p:pic>
      <p:sp>
        <p:nvSpPr>
          <p:cNvPr id="165" name="Google Shape;165;p27"/>
          <p:cNvSpPr txBox="1"/>
          <p:nvPr>
            <p:ph idx="1" type="body"/>
          </p:nvPr>
        </p:nvSpPr>
        <p:spPr>
          <a:xfrm>
            <a:off x="83100" y="743300"/>
            <a:ext cx="6355800" cy="20655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300"/>
              </a:spcBef>
              <a:spcAft>
                <a:spcPts val="0"/>
              </a:spcAft>
              <a:buClr>
                <a:schemeClr val="dk2"/>
              </a:buClr>
              <a:buSzPct val="100000"/>
              <a:buFont typeface="Arial"/>
              <a:buChar char="●"/>
            </a:pPr>
            <a:r>
              <a:rPr lang="en" sz="1200">
                <a:solidFill>
                  <a:schemeClr val="dk2"/>
                </a:solidFill>
                <a:latin typeface="Arial"/>
                <a:ea typeface="Arial"/>
                <a:cs typeface="Arial"/>
                <a:sym typeface="Arial"/>
              </a:rPr>
              <a:t>Michigan Analysis (continued):</a:t>
            </a:r>
            <a:endParaRPr sz="1200">
              <a:solidFill>
                <a:schemeClr val="dk2"/>
              </a:solidFill>
              <a:latin typeface="Arial"/>
              <a:ea typeface="Arial"/>
              <a:cs typeface="Arial"/>
              <a:sym typeface="Arial"/>
            </a:endParaRPr>
          </a:p>
          <a:p>
            <a:pPr indent="-293369" lvl="1" marL="914400" rtl="0" algn="l">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Q: In Michigan, what are the </a:t>
            </a:r>
            <a:r>
              <a:rPr b="1" lang="en">
                <a:solidFill>
                  <a:schemeClr val="dk2"/>
                </a:solidFill>
                <a:latin typeface="Arial"/>
                <a:ea typeface="Arial"/>
                <a:cs typeface="Arial"/>
                <a:sym typeface="Arial"/>
              </a:rPr>
              <a:t>top five </a:t>
            </a:r>
            <a:r>
              <a:rPr b="1" i="1" lang="en">
                <a:solidFill>
                  <a:schemeClr val="dk2"/>
                </a:solidFill>
                <a:latin typeface="Arial"/>
                <a:ea typeface="Arial"/>
                <a:cs typeface="Arial"/>
                <a:sym typeface="Arial"/>
              </a:rPr>
              <a:t>cities</a:t>
            </a:r>
            <a:r>
              <a:rPr lang="en" sz="1200">
                <a:solidFill>
                  <a:schemeClr val="dk2"/>
                </a:solidFill>
                <a:latin typeface="Arial"/>
                <a:ea typeface="Arial"/>
                <a:cs typeface="Arial"/>
                <a:sym typeface="Arial"/>
              </a:rPr>
              <a:t> in Michigan with the most data-related job postings currently?</a:t>
            </a:r>
            <a:endParaRPr sz="1200">
              <a:solidFill>
                <a:schemeClr val="dk2"/>
              </a:solidFill>
              <a:latin typeface="Arial"/>
              <a:ea typeface="Arial"/>
              <a:cs typeface="Arial"/>
              <a:sym typeface="Arial"/>
            </a:endParaRPr>
          </a:p>
          <a:p>
            <a:pPr indent="-293369" lvl="2" marL="1371600" rtl="0" algn="l">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Account for 63%</a:t>
            </a:r>
            <a:r>
              <a:rPr b="1" lang="en" sz="1600">
                <a:solidFill>
                  <a:schemeClr val="dk2"/>
                </a:solidFill>
                <a:latin typeface="Arial"/>
                <a:ea typeface="Arial"/>
                <a:cs typeface="Arial"/>
                <a:sym typeface="Arial"/>
              </a:rPr>
              <a:t> </a:t>
            </a:r>
            <a:r>
              <a:rPr lang="en" sz="1200">
                <a:solidFill>
                  <a:schemeClr val="dk2"/>
                </a:solidFill>
                <a:latin typeface="Arial"/>
                <a:ea typeface="Arial"/>
                <a:cs typeface="Arial"/>
                <a:sym typeface="Arial"/>
              </a:rPr>
              <a:t>of the overall data-related jobs in Michigan</a:t>
            </a:r>
            <a:endParaRPr sz="1200">
              <a:solidFill>
                <a:schemeClr val="dk2"/>
              </a:solidFill>
              <a:latin typeface="Arial"/>
              <a:ea typeface="Arial"/>
              <a:cs typeface="Arial"/>
              <a:sym typeface="Arial"/>
            </a:endParaRPr>
          </a:p>
          <a:p>
            <a:pPr indent="-293369" lvl="1" marL="914400" rtl="0" algn="l">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Q: In Michigan, what are the </a:t>
            </a:r>
            <a:r>
              <a:rPr b="1" lang="en">
                <a:solidFill>
                  <a:schemeClr val="dk2"/>
                </a:solidFill>
                <a:latin typeface="Arial"/>
                <a:ea typeface="Arial"/>
                <a:cs typeface="Arial"/>
                <a:sym typeface="Arial"/>
              </a:rPr>
              <a:t>top five </a:t>
            </a:r>
            <a:r>
              <a:rPr b="1" i="1" lang="en">
                <a:solidFill>
                  <a:schemeClr val="dk2"/>
                </a:solidFill>
                <a:latin typeface="Arial"/>
                <a:ea typeface="Arial"/>
                <a:cs typeface="Arial"/>
                <a:sym typeface="Arial"/>
              </a:rPr>
              <a:t>companies</a:t>
            </a:r>
            <a:r>
              <a:rPr lang="en" sz="1200">
                <a:solidFill>
                  <a:schemeClr val="dk2"/>
                </a:solidFill>
                <a:latin typeface="Arial"/>
                <a:ea typeface="Arial"/>
                <a:cs typeface="Arial"/>
                <a:sym typeface="Arial"/>
              </a:rPr>
              <a:t> in Michigan with the most data-related job postings currently?</a:t>
            </a:r>
            <a:endParaRPr sz="1200">
              <a:solidFill>
                <a:schemeClr val="dk2"/>
              </a:solidFill>
              <a:latin typeface="Arial"/>
              <a:ea typeface="Arial"/>
              <a:cs typeface="Arial"/>
              <a:sym typeface="Arial"/>
            </a:endParaRPr>
          </a:p>
          <a:p>
            <a:pPr indent="-293369" lvl="2" marL="1371600" rtl="0" algn="l">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A</a:t>
            </a:r>
            <a:r>
              <a:rPr b="1" lang="en">
                <a:solidFill>
                  <a:schemeClr val="dk2"/>
                </a:solidFill>
                <a:latin typeface="Arial"/>
                <a:ea typeface="Arial"/>
                <a:cs typeface="Arial"/>
                <a:sym typeface="Arial"/>
              </a:rPr>
              <a:t>ccount for 21%</a:t>
            </a:r>
            <a:r>
              <a:rPr b="1" lang="en" sz="1600">
                <a:solidFill>
                  <a:schemeClr val="dk2"/>
                </a:solidFill>
                <a:latin typeface="Arial"/>
                <a:ea typeface="Arial"/>
                <a:cs typeface="Arial"/>
                <a:sym typeface="Arial"/>
              </a:rPr>
              <a:t> </a:t>
            </a:r>
            <a:r>
              <a:rPr lang="en" sz="1200">
                <a:solidFill>
                  <a:schemeClr val="dk2"/>
                </a:solidFill>
                <a:latin typeface="Arial"/>
                <a:ea typeface="Arial"/>
                <a:cs typeface="Arial"/>
                <a:sym typeface="Arial"/>
              </a:rPr>
              <a:t>of the overall data-related jobs in Michigan</a:t>
            </a:r>
            <a:endParaRPr sz="1200">
              <a:solidFill>
                <a:schemeClr val="dk2"/>
              </a:solidFill>
              <a:latin typeface="Arial"/>
              <a:ea typeface="Arial"/>
              <a:cs typeface="Arial"/>
              <a:sym typeface="Arial"/>
            </a:endParaRPr>
          </a:p>
          <a:p>
            <a:pPr indent="-293370" lvl="0" marL="457200" rtl="0" algn="l">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U.S. dataset (same Indeed web scraping tool - just </a:t>
            </a:r>
            <a:r>
              <a:rPr lang="en" sz="1400">
                <a:solidFill>
                  <a:schemeClr val="dk2"/>
                </a:solidFill>
                <a:latin typeface="Arial"/>
                <a:ea typeface="Arial"/>
                <a:cs typeface="Arial"/>
                <a:sym typeface="Arial"/>
              </a:rPr>
              <a:t>“</a:t>
            </a:r>
            <a:r>
              <a:rPr b="1" lang="en" sz="1400">
                <a:solidFill>
                  <a:schemeClr val="dk2"/>
                </a:solidFill>
                <a:latin typeface="Arial"/>
                <a:ea typeface="Arial"/>
                <a:cs typeface="Arial"/>
                <a:sym typeface="Arial"/>
              </a:rPr>
              <a:t>Data Analyst</a:t>
            </a:r>
            <a:r>
              <a:rPr lang="en" sz="1400">
                <a:solidFill>
                  <a:schemeClr val="dk2"/>
                </a:solidFill>
                <a:latin typeface="Arial"/>
                <a:ea typeface="Arial"/>
                <a:cs typeface="Arial"/>
                <a:sym typeface="Arial"/>
              </a:rPr>
              <a:t>” </a:t>
            </a:r>
            <a:r>
              <a:rPr lang="en" sz="1200">
                <a:solidFill>
                  <a:schemeClr val="dk2"/>
                </a:solidFill>
                <a:latin typeface="Arial"/>
                <a:ea typeface="Arial"/>
                <a:cs typeface="Arial"/>
                <a:sym typeface="Arial"/>
              </a:rPr>
              <a:t>and </a:t>
            </a:r>
            <a:r>
              <a:rPr lang="en" sz="1400">
                <a:solidFill>
                  <a:schemeClr val="dk2"/>
                </a:solidFill>
                <a:latin typeface="Arial"/>
                <a:ea typeface="Arial"/>
                <a:cs typeface="Arial"/>
                <a:sym typeface="Arial"/>
              </a:rPr>
              <a:t>“</a:t>
            </a:r>
            <a:r>
              <a:rPr b="1" lang="en" sz="1400">
                <a:solidFill>
                  <a:schemeClr val="dk2"/>
                </a:solidFill>
                <a:latin typeface="Arial"/>
                <a:ea typeface="Arial"/>
                <a:cs typeface="Arial"/>
                <a:sym typeface="Arial"/>
              </a:rPr>
              <a:t>Remote</a:t>
            </a:r>
            <a:r>
              <a:rPr lang="en" sz="1400">
                <a:solidFill>
                  <a:schemeClr val="dk2"/>
                </a:solidFill>
                <a:latin typeface="Arial"/>
                <a:ea typeface="Arial"/>
                <a:cs typeface="Arial"/>
                <a:sym typeface="Arial"/>
              </a:rPr>
              <a:t>” </a:t>
            </a:r>
            <a:r>
              <a:rPr lang="en" sz="1200">
                <a:solidFill>
                  <a:schemeClr val="dk2"/>
                </a:solidFill>
                <a:latin typeface="Arial"/>
                <a:ea typeface="Arial"/>
                <a:cs typeface="Arial"/>
                <a:sym typeface="Arial"/>
              </a:rPr>
              <a:t>keywords in job title)</a:t>
            </a:r>
            <a:endParaRPr sz="1200">
              <a:solidFill>
                <a:schemeClr val="dk2"/>
              </a:solidFill>
              <a:latin typeface="Arial"/>
              <a:ea typeface="Arial"/>
              <a:cs typeface="Arial"/>
              <a:sym typeface="Arial"/>
            </a:endParaRPr>
          </a:p>
          <a:p>
            <a:pPr indent="-293369" lvl="1" marL="914400" rtl="0" algn="l">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Q: With today's evolving work environment, what percentage of the Data Analyst jobs posted in the U.S. right now are </a:t>
            </a:r>
            <a:r>
              <a:rPr b="1" i="1" lang="en">
                <a:solidFill>
                  <a:schemeClr val="dk2"/>
                </a:solidFill>
                <a:latin typeface="Arial"/>
                <a:ea typeface="Arial"/>
                <a:cs typeface="Arial"/>
                <a:sym typeface="Arial"/>
              </a:rPr>
              <a:t>remote</a:t>
            </a:r>
            <a:r>
              <a:rPr lang="en" sz="1200">
                <a:solidFill>
                  <a:schemeClr val="dk2"/>
                </a:solidFill>
                <a:latin typeface="Arial"/>
                <a:ea typeface="Arial"/>
                <a:cs typeface="Arial"/>
                <a:sym typeface="Arial"/>
              </a:rPr>
              <a:t>?	</a:t>
            </a:r>
            <a:endParaRPr sz="1200">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 or Comments?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55600"/>
            <a:ext cx="651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&amp; Objectives</a:t>
            </a:r>
            <a:endParaRPr/>
          </a:p>
        </p:txBody>
      </p:sp>
      <p:sp>
        <p:nvSpPr>
          <p:cNvPr id="68" name="Google Shape;68;p14"/>
          <p:cNvSpPr txBox="1"/>
          <p:nvPr/>
        </p:nvSpPr>
        <p:spPr>
          <a:xfrm>
            <a:off x="2679475" y="2342850"/>
            <a:ext cx="7335600" cy="8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69" name="Google Shape;69;p14"/>
          <p:cNvSpPr txBox="1"/>
          <p:nvPr>
            <p:ph idx="1" type="body"/>
          </p:nvPr>
        </p:nvSpPr>
        <p:spPr>
          <a:xfrm>
            <a:off x="311700" y="1389600"/>
            <a:ext cx="84270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What is the job market </a:t>
            </a:r>
            <a:r>
              <a:rPr i="1" lang="en" sz="1500"/>
              <a:t>currently </a:t>
            </a:r>
            <a:r>
              <a:rPr lang="en" sz="1500"/>
              <a:t>and what is the job market in </a:t>
            </a:r>
            <a:r>
              <a:rPr i="1" lang="en" sz="1500"/>
              <a:t>recent years</a:t>
            </a:r>
            <a:r>
              <a:rPr lang="en" sz="1500"/>
              <a:t> for </a:t>
            </a:r>
            <a:r>
              <a:rPr b="1" lang="en" sz="1500"/>
              <a:t>data-related jobs</a:t>
            </a:r>
            <a:r>
              <a:rPr lang="en" sz="1500"/>
              <a:t>?  We’ll be heading into this market soon and what better time to start looking, while utilizing our coding skills!</a:t>
            </a:r>
            <a:endParaRPr sz="1500"/>
          </a:p>
          <a:p>
            <a:pPr indent="-323850" lvl="0" marL="457200" rtl="0" algn="l">
              <a:spcBef>
                <a:spcPts val="0"/>
              </a:spcBef>
              <a:spcAft>
                <a:spcPts val="0"/>
              </a:spcAft>
              <a:buSzPts val="1500"/>
              <a:buChar char="●"/>
            </a:pPr>
            <a:r>
              <a:rPr b="1" lang="en" sz="1500"/>
              <a:t>Our objective: </a:t>
            </a:r>
            <a:r>
              <a:rPr lang="en" sz="1500"/>
              <a:t>explore  the  </a:t>
            </a:r>
            <a:r>
              <a:rPr lang="en" sz="1500"/>
              <a:t>job market for data-related jobs within the U.S., by analyzing current and recent data sources.</a:t>
            </a:r>
            <a:endParaRPr sz="1500"/>
          </a:p>
          <a:p>
            <a:pPr indent="-323850" lvl="0" marL="457200" rtl="0" algn="l">
              <a:spcBef>
                <a:spcPts val="0"/>
              </a:spcBef>
              <a:spcAft>
                <a:spcPts val="0"/>
              </a:spcAft>
              <a:buSzPts val="1500"/>
              <a:buChar char="●"/>
            </a:pPr>
            <a:r>
              <a:rPr lang="en" sz="1500"/>
              <a:t>See our</a:t>
            </a:r>
            <a:r>
              <a:rPr lang="en" sz="1500" u="sng">
                <a:solidFill>
                  <a:schemeClr val="hlink"/>
                </a:solidFill>
                <a:hlinkClick r:id="rId3"/>
              </a:rPr>
              <a:t> README.md file</a:t>
            </a:r>
            <a:r>
              <a:rPr lang="en" sz="1500"/>
              <a:t> for details on data sources, questions asked, and analysis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37450" y="263050"/>
            <a:ext cx="8082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Our </a:t>
            </a:r>
            <a:r>
              <a:rPr lang="en" sz="1500"/>
              <a:t>focus</a:t>
            </a:r>
            <a:r>
              <a:rPr lang="en" sz="1500"/>
              <a:t> was to have an </a:t>
            </a:r>
            <a:r>
              <a:rPr lang="en" sz="1500"/>
              <a:t>overview</a:t>
            </a:r>
            <a:r>
              <a:rPr lang="en" sz="1500"/>
              <a:t> to  the </a:t>
            </a:r>
            <a:r>
              <a:rPr lang="en" sz="1500"/>
              <a:t>employment</a:t>
            </a:r>
            <a:r>
              <a:rPr lang="en" sz="1500"/>
              <a:t> number per sector in the United State of America per state.</a:t>
            </a:r>
            <a:endParaRPr sz="1500"/>
          </a:p>
          <a:p>
            <a:pPr indent="0" lvl="0" marL="0" rtl="0" algn="l">
              <a:spcBef>
                <a:spcPts val="1200"/>
              </a:spcBef>
              <a:spcAft>
                <a:spcPts val="0"/>
              </a:spcAft>
              <a:buNone/>
            </a:pPr>
            <a:r>
              <a:rPr lang="en" sz="1500"/>
              <a:t>And find answers to:</a:t>
            </a:r>
            <a:endParaRPr sz="1500"/>
          </a:p>
          <a:p>
            <a:pPr indent="-323850" lvl="0" marL="457200" rtl="0" algn="l">
              <a:spcBef>
                <a:spcPts val="1200"/>
              </a:spcBef>
              <a:spcAft>
                <a:spcPts val="0"/>
              </a:spcAft>
              <a:buSzPts val="1500"/>
              <a:buChar char="●"/>
            </a:pPr>
            <a:r>
              <a:rPr lang="en" sz="1500"/>
              <a:t>Q1. What are the top 15 sector </a:t>
            </a:r>
            <a:endParaRPr sz="1500"/>
          </a:p>
          <a:p>
            <a:pPr indent="-304800" lvl="0" marL="457200" rtl="0" algn="l">
              <a:spcBef>
                <a:spcPts val="0"/>
              </a:spcBef>
              <a:spcAft>
                <a:spcPts val="0"/>
              </a:spcAft>
              <a:buSzPts val="1200"/>
              <a:buChar char="●"/>
            </a:pPr>
            <a:r>
              <a:rPr lang="en" sz="1500"/>
              <a:t>Q2. </a:t>
            </a:r>
            <a:r>
              <a:rPr lang="en" sz="1600"/>
              <a:t>What are the employment and projection for computer system design and related                                      services for (2029).</a:t>
            </a:r>
            <a:endParaRPr sz="1600"/>
          </a:p>
          <a:p>
            <a:pPr indent="-304800" lvl="0" marL="457200" rtl="0" algn="l">
              <a:spcBef>
                <a:spcPts val="0"/>
              </a:spcBef>
              <a:spcAft>
                <a:spcPts val="0"/>
              </a:spcAft>
              <a:buSzPts val="1200"/>
              <a:buChar char="●"/>
            </a:pPr>
            <a:r>
              <a:rPr lang="en" sz="1600"/>
              <a:t>Q3. What are the number of graduates by major for top 8 states graduates.</a:t>
            </a:r>
            <a:endParaRPr sz="1600"/>
          </a:p>
          <a:p>
            <a:pPr indent="-330200" lvl="0" marL="457200" rtl="0" algn="l">
              <a:spcBef>
                <a:spcPts val="0"/>
              </a:spcBef>
              <a:spcAft>
                <a:spcPts val="0"/>
              </a:spcAft>
              <a:buSzPts val="1600"/>
              <a:buChar char="●"/>
            </a:pPr>
            <a:r>
              <a:rPr lang="en" sz="1600"/>
              <a:t>Q4.Comparing the degrees in computers, mathematics and statistics by region</a:t>
            </a:r>
            <a:endParaRPr sz="1600"/>
          </a:p>
          <a:p>
            <a:pPr indent="0" lvl="0" marL="457200" rtl="0" algn="l">
              <a:lnSpc>
                <a:spcPct val="100000"/>
              </a:lnSpc>
              <a:spcBef>
                <a:spcPts val="120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20300" y="0"/>
            <a:ext cx="8903400" cy="64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74003"/>
              <a:buNone/>
            </a:pPr>
            <a:r>
              <a:t/>
            </a:r>
            <a:endParaRPr sz="1337"/>
          </a:p>
          <a:p>
            <a:pPr indent="0" lvl="0" marL="0" rtl="0" algn="l">
              <a:spcBef>
                <a:spcPts val="0"/>
              </a:spcBef>
              <a:spcAft>
                <a:spcPts val="0"/>
              </a:spcAft>
              <a:buSzPct val="63461"/>
              <a:buNone/>
            </a:pPr>
            <a:r>
              <a:t/>
            </a:r>
            <a:endParaRPr sz="1560"/>
          </a:p>
          <a:p>
            <a:pPr indent="0" lvl="0" marL="0" rtl="0" algn="l">
              <a:spcBef>
                <a:spcPts val="0"/>
              </a:spcBef>
              <a:spcAft>
                <a:spcPts val="0"/>
              </a:spcAft>
              <a:buSzPct val="63461"/>
              <a:buNone/>
            </a:pPr>
            <a:r>
              <a:t/>
            </a:r>
            <a:endParaRPr sz="1560"/>
          </a:p>
          <a:p>
            <a:pPr indent="0" lvl="0" marL="0" rtl="0" algn="l">
              <a:spcBef>
                <a:spcPts val="0"/>
              </a:spcBef>
              <a:spcAft>
                <a:spcPts val="0"/>
              </a:spcAft>
              <a:buClr>
                <a:schemeClr val="dk2"/>
              </a:buClr>
              <a:buSzPct val="59242"/>
              <a:buFont typeface="Arial"/>
              <a:buNone/>
            </a:pPr>
            <a:r>
              <a:rPr lang="en" sz="1671"/>
              <a:t>May 2020 National Industry Specific Occupational Employment and Wage Estimates(OEWS)</a:t>
            </a:r>
            <a:endParaRPr sz="1893"/>
          </a:p>
          <a:p>
            <a:pPr indent="0" lvl="0" marL="0" rtl="0" algn="l">
              <a:spcBef>
                <a:spcPts val="0"/>
              </a:spcBef>
              <a:spcAft>
                <a:spcPts val="0"/>
              </a:spcAft>
              <a:buSzPct val="52288"/>
              <a:buNone/>
            </a:pPr>
            <a:r>
              <a:t/>
            </a:r>
            <a:endParaRPr sz="1893"/>
          </a:p>
        </p:txBody>
      </p:sp>
      <p:pic>
        <p:nvPicPr>
          <p:cNvPr id="80" name="Google Shape;80;p16"/>
          <p:cNvPicPr preferRelativeResize="0"/>
          <p:nvPr/>
        </p:nvPicPr>
        <p:blipFill>
          <a:blip r:embed="rId3">
            <a:alphaModFix/>
          </a:blip>
          <a:stretch>
            <a:fillRect/>
          </a:stretch>
        </p:blipFill>
        <p:spPr>
          <a:xfrm>
            <a:off x="50150" y="363325"/>
            <a:ext cx="3791401" cy="3694949"/>
          </a:xfrm>
          <a:prstGeom prst="rect">
            <a:avLst/>
          </a:prstGeom>
          <a:noFill/>
          <a:ln>
            <a:noFill/>
          </a:ln>
        </p:spPr>
      </p:pic>
      <p:pic>
        <p:nvPicPr>
          <p:cNvPr id="81" name="Google Shape;81;p16"/>
          <p:cNvPicPr preferRelativeResize="0"/>
          <p:nvPr/>
        </p:nvPicPr>
        <p:blipFill>
          <a:blip r:embed="rId4">
            <a:alphaModFix/>
          </a:blip>
          <a:stretch>
            <a:fillRect/>
          </a:stretch>
        </p:blipFill>
        <p:spPr>
          <a:xfrm>
            <a:off x="4741405" y="1029650"/>
            <a:ext cx="3762375" cy="2809875"/>
          </a:xfrm>
          <a:prstGeom prst="rect">
            <a:avLst/>
          </a:prstGeom>
          <a:noFill/>
          <a:ln>
            <a:noFill/>
          </a:ln>
        </p:spPr>
      </p:pic>
      <p:sp>
        <p:nvSpPr>
          <p:cNvPr id="82" name="Google Shape;82;p16"/>
          <p:cNvSpPr txBox="1"/>
          <p:nvPr/>
        </p:nvSpPr>
        <p:spPr>
          <a:xfrm>
            <a:off x="5259375" y="4210675"/>
            <a:ext cx="360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Source Sans Pro"/>
                <a:ea typeface="Source Sans Pro"/>
                <a:cs typeface="Source Sans Pro"/>
                <a:sym typeface="Source Sans Pro"/>
              </a:rPr>
              <a:t>Fig (2): Employment and projection for computer system design and related services</a:t>
            </a:r>
            <a:endParaRPr sz="700">
              <a:latin typeface="Source Sans Pro"/>
              <a:ea typeface="Source Sans Pro"/>
              <a:cs typeface="Source Sans Pro"/>
              <a:sym typeface="Source Sans Pro"/>
            </a:endParaRPr>
          </a:p>
          <a:p>
            <a:pPr indent="0" lvl="0" marL="0" rtl="0" algn="l">
              <a:spcBef>
                <a:spcPts val="0"/>
              </a:spcBef>
              <a:spcAft>
                <a:spcPts val="0"/>
              </a:spcAft>
              <a:buNone/>
            </a:pPr>
            <a:r>
              <a:rPr lang="en" sz="700">
                <a:latin typeface="Source Sans Pro"/>
                <a:ea typeface="Source Sans Pro"/>
                <a:cs typeface="Source Sans Pro"/>
                <a:sym typeface="Source Sans Pro"/>
              </a:rPr>
              <a:t>Data source U. S. Bureau of Statistics.</a:t>
            </a:r>
            <a:r>
              <a:rPr lang="en" sz="1800">
                <a:solidFill>
                  <a:schemeClr val="lt2"/>
                </a:solidFill>
                <a:latin typeface="Source Sans Pro"/>
                <a:ea typeface="Source Sans Pro"/>
                <a:cs typeface="Source Sans Pro"/>
                <a:sym typeface="Source Sans Pro"/>
              </a:rPr>
              <a:t> </a:t>
            </a:r>
            <a:endParaRPr sz="100">
              <a:latin typeface="Source Sans Pro"/>
              <a:ea typeface="Source Sans Pro"/>
              <a:cs typeface="Source Sans Pro"/>
              <a:sym typeface="Source Sans Pro"/>
            </a:endParaRPr>
          </a:p>
        </p:txBody>
      </p:sp>
      <p:sp>
        <p:nvSpPr>
          <p:cNvPr id="83" name="Google Shape;83;p16"/>
          <p:cNvSpPr txBox="1"/>
          <p:nvPr/>
        </p:nvSpPr>
        <p:spPr>
          <a:xfrm>
            <a:off x="270350" y="3971875"/>
            <a:ext cx="4301700" cy="1052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2"/>
              </a:buClr>
              <a:buSzPts val="1100"/>
              <a:buFont typeface="Arial"/>
              <a:buNone/>
            </a:pPr>
            <a:r>
              <a:rPr lang="en" sz="700">
                <a:solidFill>
                  <a:schemeClr val="lt2"/>
                </a:solidFill>
                <a:latin typeface="Source Sans Pro"/>
                <a:ea typeface="Source Sans Pro"/>
                <a:cs typeface="Source Sans Pro"/>
                <a:sym typeface="Source Sans Pro"/>
              </a:rPr>
              <a:t>F</a:t>
            </a:r>
            <a:r>
              <a:rPr lang="en" sz="600">
                <a:solidFill>
                  <a:schemeClr val="lt2"/>
                </a:solidFill>
                <a:latin typeface="Source Sans Pro"/>
                <a:ea typeface="Source Sans Pro"/>
                <a:cs typeface="Source Sans Pro"/>
                <a:sym typeface="Source Sans Pro"/>
              </a:rPr>
              <a:t>ig (1</a:t>
            </a:r>
            <a:r>
              <a:rPr lang="en" sz="700">
                <a:solidFill>
                  <a:schemeClr val="lt2"/>
                </a:solidFill>
                <a:latin typeface="Source Sans Pro"/>
                <a:ea typeface="Source Sans Pro"/>
                <a:cs typeface="Source Sans Pro"/>
                <a:sym typeface="Source Sans Pro"/>
              </a:rPr>
              <a:t>): Employment by Industry Sector. Shows top 15 sector in the united state, per employment.</a:t>
            </a:r>
            <a:endParaRPr sz="700">
              <a:solidFill>
                <a:schemeClr val="lt2"/>
              </a:solidFill>
              <a:latin typeface="Source Sans Pro"/>
              <a:ea typeface="Source Sans Pro"/>
              <a:cs typeface="Source Sans Pro"/>
              <a:sym typeface="Source Sans Pro"/>
            </a:endParaRPr>
          </a:p>
          <a:p>
            <a:pPr indent="0" lvl="0" marL="0" rtl="0" algn="just">
              <a:lnSpc>
                <a:spcPct val="115000"/>
              </a:lnSpc>
              <a:spcBef>
                <a:spcPts val="1200"/>
              </a:spcBef>
              <a:spcAft>
                <a:spcPts val="0"/>
              </a:spcAft>
              <a:buClr>
                <a:schemeClr val="dk2"/>
              </a:buClr>
              <a:buSzPts val="1100"/>
              <a:buFont typeface="Arial"/>
              <a:buNone/>
            </a:pPr>
            <a:r>
              <a:rPr lang="en" sz="700">
                <a:solidFill>
                  <a:schemeClr val="lt2"/>
                </a:solidFill>
                <a:latin typeface="Source Sans Pro"/>
                <a:ea typeface="Source Sans Pro"/>
                <a:cs typeface="Source Sans Pro"/>
                <a:sym typeface="Source Sans Pro"/>
              </a:rPr>
              <a:t>sectors were classified according to the north american industry classification system(NAICS).</a:t>
            </a:r>
            <a:endParaRPr sz="700">
              <a:solidFill>
                <a:schemeClr val="lt2"/>
              </a:solidFill>
              <a:latin typeface="Source Sans Pro"/>
              <a:ea typeface="Source Sans Pro"/>
              <a:cs typeface="Source Sans Pro"/>
              <a:sym typeface="Source Sans Pro"/>
            </a:endParaRPr>
          </a:p>
          <a:p>
            <a:pPr indent="0" lvl="0" marL="0" rtl="0" algn="just">
              <a:lnSpc>
                <a:spcPct val="115000"/>
              </a:lnSpc>
              <a:spcBef>
                <a:spcPts val="1200"/>
              </a:spcBef>
              <a:spcAft>
                <a:spcPts val="0"/>
              </a:spcAft>
              <a:buClr>
                <a:schemeClr val="dk2"/>
              </a:buClr>
              <a:buSzPts val="1100"/>
              <a:buFont typeface="Arial"/>
              <a:buNone/>
            </a:pPr>
            <a:r>
              <a:rPr lang="en" sz="700">
                <a:solidFill>
                  <a:schemeClr val="lt2"/>
                </a:solidFill>
                <a:latin typeface="Source Sans Pro"/>
                <a:ea typeface="Source Sans Pro"/>
                <a:cs typeface="Source Sans Pro"/>
                <a:sym typeface="Source Sans Pro"/>
              </a:rPr>
              <a:t>Data source U.S. Bureau of Statistics.</a:t>
            </a:r>
            <a:endParaRPr sz="700">
              <a:solidFill>
                <a:schemeClr val="lt2"/>
              </a:solidFill>
              <a:latin typeface="Source Sans Pro"/>
              <a:ea typeface="Source Sans Pro"/>
              <a:cs typeface="Source Sans Pro"/>
              <a:sym typeface="Source Sans Pro"/>
            </a:endParaRPr>
          </a:p>
          <a:p>
            <a:pPr indent="0" lvl="0" marL="0" rtl="0" algn="l">
              <a:spcBef>
                <a:spcPts val="1200"/>
              </a:spcBef>
              <a:spcAft>
                <a:spcPts val="0"/>
              </a:spcAft>
              <a:buNone/>
            </a:pPr>
            <a:r>
              <a:t/>
            </a:r>
            <a:endParaRPr sz="100">
              <a:latin typeface="Source Sans Pro"/>
              <a:ea typeface="Source Sans Pro"/>
              <a:cs typeface="Source Sans Pro"/>
              <a:sym typeface="Source Sans Pro"/>
            </a:endParaRPr>
          </a:p>
        </p:txBody>
      </p:sp>
      <p:sp>
        <p:nvSpPr>
          <p:cNvPr id="84" name="Google Shape;84;p16"/>
          <p:cNvSpPr txBox="1"/>
          <p:nvPr/>
        </p:nvSpPr>
        <p:spPr>
          <a:xfrm>
            <a:off x="4496800" y="543950"/>
            <a:ext cx="4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862625" y="0"/>
            <a:ext cx="7641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Graduates in the united state </a:t>
            </a:r>
            <a:endParaRPr/>
          </a:p>
        </p:txBody>
      </p:sp>
      <p:sp>
        <p:nvSpPr>
          <p:cNvPr id="90" name="Google Shape;90;p17"/>
          <p:cNvSpPr txBox="1"/>
          <p:nvPr>
            <p:ph idx="1" type="body"/>
          </p:nvPr>
        </p:nvSpPr>
        <p:spPr>
          <a:xfrm>
            <a:off x="297250" y="2958600"/>
            <a:ext cx="3553500" cy="5217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254"/>
              <a:buNone/>
            </a:pPr>
            <a:r>
              <a:rPr lang="en" sz="927"/>
              <a:t>Fig (3): Number of graduates by major for top 8 states </a:t>
            </a:r>
            <a:r>
              <a:rPr lang="en" sz="927"/>
              <a:t>graduates</a:t>
            </a:r>
            <a:endParaRPr sz="927"/>
          </a:p>
          <a:p>
            <a:pPr indent="0" lvl="0" marL="0" rtl="0" algn="l">
              <a:lnSpc>
                <a:spcPct val="75000"/>
              </a:lnSpc>
              <a:spcBef>
                <a:spcPts val="1200"/>
              </a:spcBef>
              <a:spcAft>
                <a:spcPts val="0"/>
              </a:spcAft>
              <a:buSzPts val="254"/>
              <a:buNone/>
            </a:pPr>
            <a:r>
              <a:rPr lang="en" sz="875"/>
              <a:t>Data source U.S. Bureau of Statistics.</a:t>
            </a:r>
            <a:endParaRPr sz="875"/>
          </a:p>
          <a:p>
            <a:pPr indent="0" lvl="0" marL="0" rtl="0" algn="l">
              <a:lnSpc>
                <a:spcPct val="75000"/>
              </a:lnSpc>
              <a:spcBef>
                <a:spcPts val="1200"/>
              </a:spcBef>
              <a:spcAft>
                <a:spcPts val="1200"/>
              </a:spcAft>
              <a:buSzPts val="254"/>
              <a:buNone/>
            </a:pPr>
            <a:r>
              <a:t/>
            </a:r>
            <a:endParaRPr sz="427"/>
          </a:p>
        </p:txBody>
      </p:sp>
      <p:pic>
        <p:nvPicPr>
          <p:cNvPr id="91" name="Google Shape;91;p17"/>
          <p:cNvPicPr preferRelativeResize="0"/>
          <p:nvPr/>
        </p:nvPicPr>
        <p:blipFill>
          <a:blip r:embed="rId3">
            <a:alphaModFix/>
          </a:blip>
          <a:stretch>
            <a:fillRect/>
          </a:stretch>
        </p:blipFill>
        <p:spPr>
          <a:xfrm>
            <a:off x="4531950" y="1324075"/>
            <a:ext cx="3516750" cy="2628600"/>
          </a:xfrm>
          <a:prstGeom prst="rect">
            <a:avLst/>
          </a:prstGeom>
          <a:noFill/>
          <a:ln>
            <a:noFill/>
          </a:ln>
        </p:spPr>
      </p:pic>
      <p:pic>
        <p:nvPicPr>
          <p:cNvPr id="92" name="Google Shape;92;p17"/>
          <p:cNvPicPr preferRelativeResize="0"/>
          <p:nvPr/>
        </p:nvPicPr>
        <p:blipFill>
          <a:blip r:embed="rId4">
            <a:alphaModFix/>
          </a:blip>
          <a:stretch>
            <a:fillRect/>
          </a:stretch>
        </p:blipFill>
        <p:spPr>
          <a:xfrm>
            <a:off x="199399" y="806150"/>
            <a:ext cx="3651350" cy="1994200"/>
          </a:xfrm>
          <a:prstGeom prst="rect">
            <a:avLst/>
          </a:prstGeom>
          <a:noFill/>
          <a:ln>
            <a:noFill/>
          </a:ln>
        </p:spPr>
      </p:pic>
      <p:sp>
        <p:nvSpPr>
          <p:cNvPr id="93" name="Google Shape;93;p17"/>
          <p:cNvSpPr txBox="1"/>
          <p:nvPr/>
        </p:nvSpPr>
        <p:spPr>
          <a:xfrm>
            <a:off x="4531950" y="4177900"/>
            <a:ext cx="36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94" name="Google Shape;94;p17"/>
          <p:cNvSpPr txBox="1"/>
          <p:nvPr/>
        </p:nvSpPr>
        <p:spPr>
          <a:xfrm>
            <a:off x="4634950" y="3913950"/>
            <a:ext cx="3495600" cy="877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ource Sans Pro"/>
                <a:ea typeface="Source Sans Pro"/>
                <a:cs typeface="Source Sans Pro"/>
                <a:sym typeface="Source Sans Pro"/>
              </a:rPr>
              <a:t>Fig (4): Degree in computers, mathematics and statistics by region</a:t>
            </a:r>
            <a:endParaRPr sz="900">
              <a:latin typeface="Source Sans Pro"/>
              <a:ea typeface="Source Sans Pro"/>
              <a:cs typeface="Source Sans Pro"/>
              <a:sym typeface="Source Sans Pro"/>
            </a:endParaRPr>
          </a:p>
          <a:p>
            <a:pPr indent="0" lvl="0" marL="0" rtl="0" algn="l">
              <a:spcBef>
                <a:spcPts val="0"/>
              </a:spcBef>
              <a:spcAft>
                <a:spcPts val="0"/>
              </a:spcAft>
              <a:buNone/>
            </a:pPr>
            <a:r>
              <a:t/>
            </a:r>
            <a:endParaRPr sz="900">
              <a:latin typeface="Source Sans Pro"/>
              <a:ea typeface="Source Sans Pro"/>
              <a:cs typeface="Source Sans Pro"/>
              <a:sym typeface="Source Sans Pro"/>
            </a:endParaRPr>
          </a:p>
          <a:p>
            <a:pPr indent="0" lvl="0" marL="0" rtl="0" algn="l">
              <a:spcBef>
                <a:spcPts val="0"/>
              </a:spcBef>
              <a:spcAft>
                <a:spcPts val="0"/>
              </a:spcAft>
              <a:buNone/>
            </a:pPr>
            <a:r>
              <a:rPr lang="en" sz="900">
                <a:latin typeface="Source Sans Pro"/>
                <a:ea typeface="Source Sans Pro"/>
                <a:cs typeface="Source Sans Pro"/>
                <a:sym typeface="Source Sans Pro"/>
              </a:rPr>
              <a:t>Data source https://raw.githubusercontent.com/cphalpert/census-regions/master/us%20census%20bureau%20regions%20and%20divisions.csv</a:t>
            </a:r>
            <a:endParaRPr sz="9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530478" y="297550"/>
            <a:ext cx="8083043" cy="4572625"/>
          </a:xfrm>
          <a:prstGeom prst="rect">
            <a:avLst/>
          </a:prstGeom>
          <a:noFill/>
          <a:ln>
            <a:noFill/>
          </a:ln>
        </p:spPr>
      </p:pic>
      <p:sp>
        <p:nvSpPr>
          <p:cNvPr id="100" name="Google Shape;100;p18"/>
          <p:cNvSpPr txBox="1"/>
          <p:nvPr>
            <p:ph type="title"/>
          </p:nvPr>
        </p:nvSpPr>
        <p:spPr>
          <a:xfrm>
            <a:off x="5833600" y="2975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Dave’s Analysis</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514038" y="263138"/>
            <a:ext cx="8115923" cy="4617225"/>
          </a:xfrm>
          <a:prstGeom prst="rect">
            <a:avLst/>
          </a:prstGeom>
          <a:noFill/>
          <a:ln>
            <a:noFill/>
          </a:ln>
        </p:spPr>
      </p:pic>
      <p:sp>
        <p:nvSpPr>
          <p:cNvPr id="106" name="Google Shape;106;p19"/>
          <p:cNvSpPr txBox="1"/>
          <p:nvPr>
            <p:ph type="title"/>
          </p:nvPr>
        </p:nvSpPr>
        <p:spPr>
          <a:xfrm>
            <a:off x="5833600" y="2975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Dave’s Analysis</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518625" y="297550"/>
            <a:ext cx="8106751" cy="4573050"/>
          </a:xfrm>
          <a:prstGeom prst="rect">
            <a:avLst/>
          </a:prstGeom>
          <a:noFill/>
          <a:ln>
            <a:noFill/>
          </a:ln>
        </p:spPr>
      </p:pic>
      <p:sp>
        <p:nvSpPr>
          <p:cNvPr id="112" name="Google Shape;112;p20"/>
          <p:cNvSpPr txBox="1"/>
          <p:nvPr>
            <p:ph type="title"/>
          </p:nvPr>
        </p:nvSpPr>
        <p:spPr>
          <a:xfrm>
            <a:off x="5833600" y="2975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Dave’s Analysis</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348625" y="297550"/>
            <a:ext cx="7738024" cy="4594275"/>
          </a:xfrm>
          <a:prstGeom prst="rect">
            <a:avLst/>
          </a:prstGeom>
          <a:noFill/>
          <a:ln>
            <a:noFill/>
          </a:ln>
        </p:spPr>
      </p:pic>
      <p:sp>
        <p:nvSpPr>
          <p:cNvPr id="118" name="Google Shape;118;p21"/>
          <p:cNvSpPr txBox="1"/>
          <p:nvPr>
            <p:ph type="title"/>
          </p:nvPr>
        </p:nvSpPr>
        <p:spPr>
          <a:xfrm>
            <a:off x="5833600" y="2975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Dave’s Analysis</a:t>
            </a:r>
            <a:endParaRPr u="sng"/>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