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59" r:id="rId6"/>
    <p:sldId id="262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5EEC3C"/>
    <a:srgbClr val="990099"/>
    <a:srgbClr val="CC0099"/>
    <a:srgbClr val="FE9202"/>
    <a:srgbClr val="007033"/>
    <a:srgbClr val="6C1A00"/>
    <a:srgbClr val="00AAC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58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272445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428" y="4098801"/>
            <a:ext cx="716434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5.gi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fluenza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cdc.gov/flu/index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Viral_neuraminidase" TargetMode="External"/><Relationship Id="rId5" Type="http://schemas.openxmlformats.org/officeDocument/2006/relationships/hyperlink" Target="https://en.wikipedia.org/wiki/Hemagglutinin" TargetMode="External"/><Relationship Id="rId4" Type="http://schemas.openxmlformats.org/officeDocument/2006/relationships/hyperlink" Target="https://en.wikipedia.org/wiki/Duck" TargetMode="External"/><Relationship Id="rId9" Type="http://schemas.openxmlformats.org/officeDocument/2006/relationships/hyperlink" Target="https://gis.cdc.gov/grasp/fluview/fluportaldashbo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635" y="2724456"/>
            <a:ext cx="7177135" cy="1374345"/>
          </a:xfrm>
        </p:spPr>
        <p:txBody>
          <a:bodyPr/>
          <a:lstStyle/>
          <a:p>
            <a:r>
              <a:rPr lang="en-US" dirty="0" smtClean="0"/>
              <a:t>Influenza and Clinical Visits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Andrew Patterson</a:t>
            </a:r>
          </a:p>
          <a:p>
            <a:r>
              <a:rPr lang="en-US" dirty="0" smtClean="0"/>
              <a:t>IDS 702 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301096"/>
            <a:ext cx="1221639" cy="87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40" y="1847827"/>
            <a:ext cx="1425246" cy="1068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9540" y="666426"/>
            <a:ext cx="2595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Influenza Background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7" y="1775625"/>
            <a:ext cx="1411837" cy="1058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962229"/>
            <a:ext cx="1256447" cy="873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3342" y="1468675"/>
            <a:ext cx="15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Hemagglutinin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5586" y="1468675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Neuraminidase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0659" y="2732096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H1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0685" y="2744952"/>
            <a:ext cx="13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N1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510820"/>
            <a:ext cx="700960" cy="1051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501691" y="2271726"/>
            <a:ext cx="690254" cy="469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86489" y="3114284"/>
            <a:ext cx="979455" cy="763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5468" y="2373134"/>
            <a:ext cx="0" cy="1420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6510" y="361112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H1N1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26857" y="20926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H5N1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061" y="281566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H7N7</a:t>
            </a:r>
            <a:endParaRPr lang="en-US" dirty="0"/>
          </a:p>
        </p:txBody>
      </p:sp>
      <p:sp>
        <p:nvSpPr>
          <p:cNvPr id="22" name="Curved Left Arrow 21"/>
          <p:cNvSpPr/>
          <p:nvPr/>
        </p:nvSpPr>
        <p:spPr>
          <a:xfrm>
            <a:off x="3044950" y="2732096"/>
            <a:ext cx="305410" cy="763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9297" y="2815668"/>
            <a:ext cx="12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Influenza 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7607" y="1099343"/>
            <a:ext cx="12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Influenza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3145" y="34107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H1N1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04460" y="3083262"/>
            <a:ext cx="250096" cy="32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16461" y="3083262"/>
            <a:ext cx="915049" cy="32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4612" y="4098222"/>
            <a:ext cx="425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project, will analyze the effects of the different strains on clinical visits by state.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45" y="3846929"/>
            <a:ext cx="1268340" cy="11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and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502815"/>
            <a:ext cx="2457450" cy="1857375"/>
          </a:xfrm>
        </p:spPr>
      </p:pic>
      <p:sp>
        <p:nvSpPr>
          <p:cNvPr id="7" name="TextBox 6"/>
          <p:cNvSpPr txBox="1"/>
          <p:nvPr/>
        </p:nvSpPr>
        <p:spPr>
          <a:xfrm>
            <a:off x="601670" y="3946095"/>
            <a:ext cx="701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CDC Data on Influenza Like Illnesses (ILI) and total patients</a:t>
            </a:r>
          </a:p>
          <a:p>
            <a:r>
              <a:rPr lang="en-US" dirty="0" smtClean="0"/>
              <a:t>Contains on information of several common strains of influenza</a:t>
            </a:r>
          </a:p>
          <a:p>
            <a:r>
              <a:rPr lang="en-US" dirty="0" smtClean="0"/>
              <a:t>Divided by week, year, or season- changed data to be only by </a:t>
            </a:r>
            <a:r>
              <a:rPr lang="en-US" dirty="0" smtClean="0"/>
              <a:t>season</a:t>
            </a:r>
          </a:p>
          <a:p>
            <a:r>
              <a:rPr lang="en-US" dirty="0" smtClean="0"/>
              <a:t>For this presentation, only look at public health labs past 2015-16 season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85" y="1139037"/>
            <a:ext cx="3970330" cy="24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655520"/>
            <a:ext cx="7787955" cy="12179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1930016"/>
            <a:ext cx="4797652" cy="2960836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5592"/>
              </p:ext>
            </p:extLst>
          </p:nvPr>
        </p:nvGraphicFramePr>
        <p:xfrm>
          <a:off x="143554" y="1828368"/>
          <a:ext cx="4275741" cy="122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5" imgW="5143483" imgH="1479565" progId="Excel.Sheet.12">
                  <p:embed/>
                </p:oleObj>
              </mc:Choice>
              <mc:Fallback>
                <p:oleObj name="Worksheet" r:id="rId5" imgW="5143483" imgH="14795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54" y="1828368"/>
                        <a:ext cx="4275741" cy="122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818191"/>
              </p:ext>
            </p:extLst>
          </p:nvPr>
        </p:nvGraphicFramePr>
        <p:xfrm>
          <a:off x="296259" y="3182569"/>
          <a:ext cx="3206805" cy="174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Worksheet" r:id="rId7" imgW="2724210" imgH="1479565" progId="Excel.Sheet.12">
                  <p:embed/>
                </p:oleObj>
              </mc:Choice>
              <mc:Fallback>
                <p:oleObj name="Worksheet" r:id="rId7" imgW="2724210" imgH="14795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259" y="3182569"/>
                        <a:ext cx="3206805" cy="1741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0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Influenza B Yamagata Strain has an increasing effect on ILI clinical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Influenza A H3 has a negative effect on ILI clinical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Southeastern states tend to have higher percentage of ILI visits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Research and Confounding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Constant Evolutionary, Technological, and Adaptive Immune System Warfare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Investigate Vaccination’s Effect on this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Strains and Other Countries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425" y="2266340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531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75" y="89199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670" y="1960930"/>
            <a:ext cx="56720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en.wikipedia.org/wiki/Duck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en.wikipedia.org/wiki/Hemagglutinin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https://en.wikipedia.org/wiki/Viral_neuraminidase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www.cdc.gov/flu/index.htm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en.wikipedia.org/wiki/Influenza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https://gis.cdc.gov/grasp/fluview/fluportaldashboard.html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(16:9)</PresentationFormat>
  <Paragraphs>49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Worksheet</vt:lpstr>
      <vt:lpstr>Influenza and Clinical Visits</vt:lpstr>
      <vt:lpstr>PowerPoint Presentation</vt:lpstr>
      <vt:lpstr>Data and EDA</vt:lpstr>
      <vt:lpstr>Model And Results</vt:lpstr>
      <vt:lpstr>Conclusions</vt:lpstr>
      <vt:lpstr>Future Research and Confounding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2019-12-03T05:26:38Z</dcterms:modified>
</cp:coreProperties>
</file>