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0" r:id="rId2"/>
    <p:sldId id="4421" r:id="rId3"/>
    <p:sldId id="4422" r:id="rId4"/>
    <p:sldId id="4423" r:id="rId5"/>
    <p:sldId id="4430" r:id="rId6"/>
    <p:sldId id="4424" r:id="rId7"/>
    <p:sldId id="4429" r:id="rId8"/>
    <p:sldId id="4425" r:id="rId9"/>
    <p:sldId id="4426" r:id="rId10"/>
    <p:sldId id="4431" r:id="rId11"/>
    <p:sldId id="4427" r:id="rId12"/>
    <p:sldId id="4432" r:id="rId13"/>
    <p:sldId id="442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8/25/2024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extLst>
      <p:ext uri="{BB962C8B-B14F-4D97-AF65-F5344CB8AC3E}">
        <p14:creationId xmlns:p14="http://schemas.microsoft.com/office/powerpoint/2010/main" val="334689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64667-E269-4945-B7C0-AD99F8954A9B}" type="slidenum">
              <a:rPr lang="en-US" smtClean="0"/>
              <a:t>10</a:t>
            </a:fld>
            <a:endParaRPr lang="en-US"/>
          </a:p>
        </p:txBody>
      </p:sp>
    </p:spTree>
    <p:extLst>
      <p:ext uri="{BB962C8B-B14F-4D97-AF65-F5344CB8AC3E}">
        <p14:creationId xmlns:p14="http://schemas.microsoft.com/office/powerpoint/2010/main" val="300010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25B-E41B-77C0-1A23-7FE91583A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84B7F-BF54-53DE-5ED7-2CDED8A4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18E42-7938-EBF6-0BBB-C03E98259DAE}"/>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5" name="Footer Placeholder 4">
            <a:extLst>
              <a:ext uri="{FF2B5EF4-FFF2-40B4-BE49-F238E27FC236}">
                <a16:creationId xmlns:a16="http://schemas.microsoft.com/office/drawing/2014/main" id="{9274C66D-7C77-1BC2-E297-5581F607B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71FE2-01D7-8CFA-F772-2A12DADA9511}"/>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1897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9BFA-EF8F-EA09-32AE-D64B8AE7D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459FB-C2B4-23D4-5E49-19DBA37F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53C33-E5A3-B4F5-E8BF-0885DE881848}"/>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5" name="Footer Placeholder 4">
            <a:extLst>
              <a:ext uri="{FF2B5EF4-FFF2-40B4-BE49-F238E27FC236}">
                <a16:creationId xmlns:a16="http://schemas.microsoft.com/office/drawing/2014/main" id="{39B3BEFD-E011-F7CA-9B31-F27B7391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9C5A-F8B7-9E90-F8CD-0F9D22014070}"/>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72513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63739-7054-0E76-0B25-A01771D40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8EBE8-732F-CBA6-F8BB-30CF1BAE2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432A-8B6F-76F0-0D7B-30A66B9629A3}"/>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5" name="Footer Placeholder 4">
            <a:extLst>
              <a:ext uri="{FF2B5EF4-FFF2-40B4-BE49-F238E27FC236}">
                <a16:creationId xmlns:a16="http://schemas.microsoft.com/office/drawing/2014/main" id="{82C8D616-BCA7-5689-02D1-3CA3EA884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83D8B-7730-9BA0-75AA-DC12AF5D041B}"/>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404125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14-E7DE-B18D-3123-DBD0283DA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AEC70-B92A-CC7C-576E-A961A566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0CFBF-3986-2ECA-DC6E-B0EB5EEAE220}"/>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5" name="Footer Placeholder 4">
            <a:extLst>
              <a:ext uri="{FF2B5EF4-FFF2-40B4-BE49-F238E27FC236}">
                <a16:creationId xmlns:a16="http://schemas.microsoft.com/office/drawing/2014/main" id="{BB5622A7-D018-3314-6712-AC0A3E326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858B-9E65-33C3-1330-DDC559B7F2B8}"/>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1171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9EF2-BE12-339C-53A6-D7F37ED5D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EA9B6-8FA8-149E-9646-FB301CFB14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25791-C68A-6622-2CC5-3C0B283338D8}"/>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5" name="Footer Placeholder 4">
            <a:extLst>
              <a:ext uri="{FF2B5EF4-FFF2-40B4-BE49-F238E27FC236}">
                <a16:creationId xmlns:a16="http://schemas.microsoft.com/office/drawing/2014/main" id="{797CB1C5-90B9-0823-9015-AF5F09CF9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9B8B6-BAA6-240F-60BE-518B08A68FF3}"/>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263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3121-A2A6-067F-9BB5-431330CD0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61458-6F42-1FC6-02A5-B26BB0448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0A9E45-D816-7EFD-3CAA-178E16FA0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4DE17-8AF8-1452-3C2B-1E8AC11C05C7}"/>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6" name="Footer Placeholder 5">
            <a:extLst>
              <a:ext uri="{FF2B5EF4-FFF2-40B4-BE49-F238E27FC236}">
                <a16:creationId xmlns:a16="http://schemas.microsoft.com/office/drawing/2014/main" id="{F8F04EE6-8A95-F57F-A192-3DE3AA413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B0C8-4507-0579-A941-6A255E92B46F}"/>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7318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41E2-A077-4FE6-C0D3-E53AD7692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D9F13-A5D4-37A3-1493-299424981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EE514-EB19-276A-D5A5-AD3B45285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ECFBA-4BCE-DB10-1A82-A2D64F05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B50E7-10C2-3309-2CDC-0F66334ED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554FF-26AD-988B-1BE6-17295ED2C712}"/>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8" name="Footer Placeholder 7">
            <a:extLst>
              <a:ext uri="{FF2B5EF4-FFF2-40B4-BE49-F238E27FC236}">
                <a16:creationId xmlns:a16="http://schemas.microsoft.com/office/drawing/2014/main" id="{62EB7DB9-3BFA-EEC0-380B-FF6C9131A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8BED0-2F21-3460-79B8-7290A76A4675}"/>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470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D88-D9A6-E2BA-4D07-31B2E1E8C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C88D8-4119-A0E3-1E19-520074B60AB6}"/>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4" name="Footer Placeholder 3">
            <a:extLst>
              <a:ext uri="{FF2B5EF4-FFF2-40B4-BE49-F238E27FC236}">
                <a16:creationId xmlns:a16="http://schemas.microsoft.com/office/drawing/2014/main" id="{4EBD6728-10D0-DD4F-070F-D8887DC40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0AF4-0EB8-E3C6-BC9D-0F225B0D668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13791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305AF-CB28-6234-0989-07022337F2C8}"/>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3" name="Footer Placeholder 2">
            <a:extLst>
              <a:ext uri="{FF2B5EF4-FFF2-40B4-BE49-F238E27FC236}">
                <a16:creationId xmlns:a16="http://schemas.microsoft.com/office/drawing/2014/main" id="{F25B88D4-A6C0-E1B7-8994-A86076DAC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BBE91-403E-73E0-6DB4-5910441B780C}"/>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95768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ACB-DC8B-620D-E3BF-7FA852E0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B764-533F-1B5D-0611-138F6993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5571B-161E-E09A-5698-4A40CFD31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211E9-C5AE-278A-0394-D5A3F4277B48}"/>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6" name="Footer Placeholder 5">
            <a:extLst>
              <a:ext uri="{FF2B5EF4-FFF2-40B4-BE49-F238E27FC236}">
                <a16:creationId xmlns:a16="http://schemas.microsoft.com/office/drawing/2014/main" id="{437A9B3E-94F2-61BE-DDC5-42C051384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52E40-E8E1-BD3E-81E3-532D7B29B082}"/>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67240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294-46E3-230A-33FB-B650A56B8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59121-E297-856F-8ED2-F9B862BE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4B73E-5B9E-91E2-5353-C491A0CF9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4E462-7BB8-F752-941C-B91D00225E13}"/>
              </a:ext>
            </a:extLst>
          </p:cNvPr>
          <p:cNvSpPr>
            <a:spLocks noGrp="1"/>
          </p:cNvSpPr>
          <p:nvPr>
            <p:ph type="dt" sz="half" idx="10"/>
          </p:nvPr>
        </p:nvSpPr>
        <p:spPr/>
        <p:txBody>
          <a:bodyPr/>
          <a:lstStyle/>
          <a:p>
            <a:fld id="{D66C86BF-26DF-47F2-BBA6-FB99F1E1025C}" type="datetimeFigureOut">
              <a:rPr lang="en-US" smtClean="0"/>
              <a:t>8/25/2024</a:t>
            </a:fld>
            <a:endParaRPr lang="en-US"/>
          </a:p>
        </p:txBody>
      </p:sp>
      <p:sp>
        <p:nvSpPr>
          <p:cNvPr id="6" name="Footer Placeholder 5">
            <a:extLst>
              <a:ext uri="{FF2B5EF4-FFF2-40B4-BE49-F238E27FC236}">
                <a16:creationId xmlns:a16="http://schemas.microsoft.com/office/drawing/2014/main" id="{EDC8DAB4-C59B-C493-7D76-5E1C91DA5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DC2E0-CCB3-2997-598A-4720CC284C2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20710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EEC88-9CA5-4612-35B7-82E0244A7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DCC53-C329-CE13-38A1-EB94C1E16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CA58-D0E5-D20E-2F11-B1014BAA0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8/25/2024</a:t>
            </a:fld>
            <a:endParaRPr lang="en-US"/>
          </a:p>
        </p:txBody>
      </p:sp>
      <p:sp>
        <p:nvSpPr>
          <p:cNvPr id="5" name="Footer Placeholder 4">
            <a:extLst>
              <a:ext uri="{FF2B5EF4-FFF2-40B4-BE49-F238E27FC236}">
                <a16:creationId xmlns:a16="http://schemas.microsoft.com/office/drawing/2014/main" id="{4E54645D-A023-304B-CF92-E94304A16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39631-FBA3-5F80-C564-B320E69D3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extLst>
      <p:ext uri="{BB962C8B-B14F-4D97-AF65-F5344CB8AC3E}">
        <p14:creationId xmlns:p14="http://schemas.microsoft.com/office/powerpoint/2010/main" val="34116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react.dev/learn"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dev.mysql.com/doc/" TargetMode="External"/><Relationship Id="rId5" Type="http://schemas.openxmlformats.org/officeDocument/2006/relationships/hyperlink" Target="https://spring.io/projects/spring-data-jpa" TargetMode="External"/><Relationship Id="rId4" Type="http://schemas.openxmlformats.org/officeDocument/2006/relationships/hyperlink" Target="https://docs.spring.io/spring-boot/index.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18240" y="943162"/>
            <a:ext cx="11555519" cy="1086901"/>
          </a:xfrm>
          <a:prstGeom prst="rect">
            <a:avLst/>
          </a:prstGeom>
        </p:spPr>
        <p:txBody>
          <a:bodyPr wrap="square" lIns="0" tIns="0" rIns="0" bIns="0" rtlCol="0" anchor="t">
            <a:spAutoFit/>
          </a:bodyPr>
          <a:lstStyle/>
          <a:p>
            <a:pPr>
              <a:lnSpc>
                <a:spcPts val="9425"/>
              </a:lnSpc>
              <a:spcBef>
                <a:spcPct val="0"/>
              </a:spcBef>
            </a:pPr>
            <a:r>
              <a:rPr lang="en-US" sz="5400" dirty="0">
                <a:solidFill>
                  <a:srgbClr val="FFFFFF"/>
                </a:solidFill>
                <a:latin typeface="HK Grotesk Bold"/>
              </a:rPr>
              <a:t>WIPRO NGA Program – LSP Batch  </a:t>
            </a:r>
          </a:p>
        </p:txBody>
      </p:sp>
      <p:sp>
        <p:nvSpPr>
          <p:cNvPr id="7" name="TextBox 7"/>
          <p:cNvSpPr txBox="1"/>
          <p:nvPr/>
        </p:nvSpPr>
        <p:spPr>
          <a:xfrm>
            <a:off x="318240" y="2396432"/>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Capstone Project Presentation – 26 Aug 2024</a:t>
            </a:r>
          </a:p>
        </p:txBody>
      </p:sp>
      <p:sp>
        <p:nvSpPr>
          <p:cNvPr id="8" name="TextBox 8"/>
          <p:cNvSpPr txBox="1"/>
          <p:nvPr/>
        </p:nvSpPr>
        <p:spPr>
          <a:xfrm>
            <a:off x="366226" y="6140450"/>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318239" y="3930635"/>
            <a:ext cx="6780319" cy="1985608"/>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Presented by – CPPE Group - 2 </a:t>
            </a:r>
          </a:p>
          <a:p>
            <a:pPr algn="just">
              <a:lnSpc>
                <a:spcPts val="2239"/>
              </a:lnSpc>
              <a:spcBef>
                <a:spcPct val="0"/>
              </a:spcBef>
            </a:pPr>
            <a:endParaRPr lang="en-US" sz="2400" dirty="0">
              <a:solidFill>
                <a:srgbClr val="FFFFFF"/>
              </a:solidFill>
              <a:latin typeface="HK Grotesk" pitchFamily="2" charset="77"/>
            </a:endParaRPr>
          </a:p>
          <a:p>
            <a:pPr marL="1828800" lvl="3" indent="-457200" algn="just">
              <a:lnSpc>
                <a:spcPts val="2239"/>
              </a:lnSpc>
              <a:spcBef>
                <a:spcPct val="0"/>
              </a:spcBef>
              <a:buFont typeface="Arial" panose="020B0604020202020204" pitchFamily="34" charset="0"/>
              <a:buChar char="•"/>
            </a:pPr>
            <a:r>
              <a:rPr lang="en-US" sz="2400" dirty="0">
                <a:solidFill>
                  <a:srgbClr val="FFFFFF"/>
                </a:solidFill>
                <a:latin typeface="HK Grotesk" pitchFamily="2" charset="77"/>
              </a:rPr>
              <a:t>Ramisetti Naga Bhavani Prasad</a:t>
            </a:r>
          </a:p>
          <a:p>
            <a:pPr marL="1828800" lvl="3" indent="-457200" algn="just">
              <a:lnSpc>
                <a:spcPts val="2239"/>
              </a:lnSpc>
              <a:spcBef>
                <a:spcPct val="0"/>
              </a:spcBef>
              <a:buFont typeface="Arial" panose="020B0604020202020204" pitchFamily="34" charset="0"/>
              <a:buChar char="•"/>
            </a:pPr>
            <a:r>
              <a:rPr lang="en-US" sz="2400" dirty="0">
                <a:solidFill>
                  <a:srgbClr val="FFFFFF"/>
                </a:solidFill>
                <a:latin typeface="HK Grotesk" pitchFamily="2" charset="77"/>
              </a:rPr>
              <a:t>Mansi Dilip Bhoi</a:t>
            </a:r>
          </a:p>
          <a:p>
            <a:pPr marL="1828800" lvl="3" indent="-457200" algn="just">
              <a:lnSpc>
                <a:spcPts val="2239"/>
              </a:lnSpc>
              <a:spcBef>
                <a:spcPct val="0"/>
              </a:spcBef>
              <a:buFont typeface="Arial" panose="020B0604020202020204" pitchFamily="34" charset="0"/>
              <a:buChar char="•"/>
            </a:pPr>
            <a:r>
              <a:rPr lang="en-US" sz="2400" dirty="0">
                <a:solidFill>
                  <a:srgbClr val="FFFFFF"/>
                </a:solidFill>
                <a:latin typeface="HK Grotesk" pitchFamily="2" charset="77"/>
              </a:rPr>
              <a:t>pappu Satya Swaroopa</a:t>
            </a:r>
          </a:p>
          <a:p>
            <a:pPr marL="1828800" lvl="3" indent="-457200" algn="just">
              <a:lnSpc>
                <a:spcPts val="2239"/>
              </a:lnSpc>
              <a:spcBef>
                <a:spcPct val="0"/>
              </a:spcBef>
              <a:buFont typeface="Arial" panose="020B0604020202020204" pitchFamily="34" charset="0"/>
              <a:buChar char="•"/>
            </a:pPr>
            <a:r>
              <a:rPr lang="en-US" sz="2400" dirty="0">
                <a:solidFill>
                  <a:srgbClr val="FFFFFF"/>
                </a:solidFill>
                <a:latin typeface="HK Grotesk" pitchFamily="2" charset="77"/>
              </a:rPr>
              <a:t>praveen kumar D</a:t>
            </a:r>
          </a:p>
          <a:p>
            <a:pPr marL="1828800" lvl="3" indent="-457200" algn="just">
              <a:lnSpc>
                <a:spcPts val="2239"/>
              </a:lnSpc>
              <a:spcBef>
                <a:spcPct val="0"/>
              </a:spcBef>
              <a:buFont typeface="Arial" panose="020B0604020202020204" pitchFamily="34" charset="0"/>
              <a:buChar char="•"/>
            </a:pPr>
            <a:r>
              <a:rPr lang="en-US" sz="2400" dirty="0">
                <a:solidFill>
                  <a:srgbClr val="FFFFFF"/>
                </a:solidFill>
                <a:latin typeface="HK Grotesk" pitchFamily="2" charset="77"/>
              </a:rPr>
              <a:t>Mayank Bisht</a:t>
            </a:r>
          </a:p>
        </p:txBody>
      </p:sp>
      <p:sp>
        <p:nvSpPr>
          <p:cNvPr id="3" name="TextBox 7">
            <a:extLst>
              <a:ext uri="{FF2B5EF4-FFF2-40B4-BE49-F238E27FC236}">
                <a16:creationId xmlns:a16="http://schemas.microsoft.com/office/drawing/2014/main" id="{21F87AA7-2FEF-9248-CC8B-6951622F8F14}"/>
              </a:ext>
            </a:extLst>
          </p:cNvPr>
          <p:cNvSpPr txBox="1"/>
          <p:nvPr/>
        </p:nvSpPr>
        <p:spPr>
          <a:xfrm>
            <a:off x="366224" y="3131463"/>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Project Title Here – Inventory Management System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581595" y="203079"/>
            <a:ext cx="10102565" cy="492443"/>
          </a:xfrm>
          <a:prstGeom prst="rect">
            <a:avLst/>
          </a:prstGeom>
        </p:spPr>
        <p:txBody>
          <a:bodyPr wrap="square" lIns="0" tIns="0" rIns="0" bIns="0">
            <a:spAutoFit/>
          </a:bodyPr>
          <a:lstStyle/>
          <a:p>
            <a:pPr algn="ctr">
              <a:spcBef>
                <a:spcPct val="0"/>
              </a:spcBef>
            </a:pPr>
            <a:r>
              <a:rPr lang="en-US" sz="3200" b="1" dirty="0">
                <a:solidFill>
                  <a:srgbClr val="0187CC"/>
                </a:solidFill>
                <a:latin typeface="HK Grotesk Bold"/>
              </a:rPr>
              <a:t>Tools Used</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10</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4" y="1354574"/>
            <a:ext cx="10730205" cy="30149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nSpc>
                <a:spcPct val="107000"/>
              </a:lnSpc>
              <a:spcAft>
                <a:spcPts val="800"/>
              </a:spcAft>
              <a:buSzPts val="1000"/>
              <a:buFont typeface="Wingdings" panose="05000000000000000000" pitchFamily="2" charset="2"/>
              <a:buChar char="q"/>
              <a:tabLst>
                <a:tab pos="457200" algn="l"/>
              </a:tabLst>
            </a:pPr>
            <a:r>
              <a:rPr lang="en-IN" sz="2200" b="1" kern="100" dirty="0">
                <a:effectLst/>
                <a:latin typeface="Aptos (Body)"/>
                <a:ea typeface="Calibri" panose="020F0502020204030204" pitchFamily="34" charset="0"/>
                <a:cs typeface="Times New Roman" panose="02020603050405020304" pitchFamily="18" charset="0"/>
              </a:rPr>
              <a:t>Visual Studio Code: </a:t>
            </a:r>
            <a:r>
              <a:rPr lang="en-IN" sz="2200" kern="100" dirty="0">
                <a:effectLst/>
                <a:latin typeface="Aptos (Body)"/>
                <a:ea typeface="Calibri" panose="020F0502020204030204" pitchFamily="34" charset="0"/>
                <a:cs typeface="Times New Roman" panose="02020603050405020304" pitchFamily="18" charset="0"/>
              </a:rPr>
              <a:t>Used for developing and managing the frontend.</a:t>
            </a:r>
          </a:p>
          <a:p>
            <a:pPr marL="285750" lvl="0" indent="-285750">
              <a:lnSpc>
                <a:spcPct val="107000"/>
              </a:lnSpc>
              <a:spcAft>
                <a:spcPts val="800"/>
              </a:spcAft>
              <a:buSzPts val="1000"/>
              <a:buFont typeface="Wingdings" panose="05000000000000000000" pitchFamily="2" charset="2"/>
              <a:buChar char="q"/>
              <a:tabLst>
                <a:tab pos="457200" algn="l"/>
              </a:tabLst>
            </a:pPr>
            <a:r>
              <a:rPr lang="en-IN" sz="2200" b="1" kern="100" dirty="0">
                <a:effectLst/>
                <a:latin typeface="Aptos (Body)"/>
                <a:ea typeface="Calibri" panose="020F0502020204030204" pitchFamily="34" charset="0"/>
                <a:cs typeface="Times New Roman" panose="02020603050405020304" pitchFamily="18" charset="0"/>
              </a:rPr>
              <a:t>Spring Tool Suite (STS): </a:t>
            </a:r>
            <a:r>
              <a:rPr lang="en-IN" sz="2200" kern="100" dirty="0">
                <a:effectLst/>
                <a:latin typeface="Aptos (Body)"/>
                <a:ea typeface="Calibri" panose="020F0502020204030204" pitchFamily="34" charset="0"/>
                <a:cs typeface="Times New Roman" panose="02020603050405020304" pitchFamily="18" charset="0"/>
              </a:rPr>
              <a:t>Primary tool for developing the backend Spring Boot application.</a:t>
            </a:r>
          </a:p>
          <a:p>
            <a:pPr marL="285750" lvl="0" indent="-285750">
              <a:lnSpc>
                <a:spcPct val="107000"/>
              </a:lnSpc>
              <a:spcAft>
                <a:spcPts val="800"/>
              </a:spcAft>
              <a:buSzPts val="1000"/>
              <a:buFont typeface="Wingdings" panose="05000000000000000000" pitchFamily="2" charset="2"/>
              <a:buChar char="q"/>
              <a:tabLst>
                <a:tab pos="457200" algn="l"/>
              </a:tabLst>
            </a:pPr>
            <a:r>
              <a:rPr lang="en-IN" sz="2200" b="1" kern="100" dirty="0">
                <a:effectLst/>
                <a:latin typeface="Aptos (Body)"/>
                <a:ea typeface="Calibri" panose="020F0502020204030204" pitchFamily="34" charset="0"/>
                <a:cs typeface="Times New Roman" panose="02020603050405020304" pitchFamily="18" charset="0"/>
              </a:rPr>
              <a:t>MySQL 8.0: </a:t>
            </a:r>
            <a:r>
              <a:rPr lang="en-IN" sz="2200" kern="100" dirty="0">
                <a:effectLst/>
                <a:latin typeface="Aptos (Body)"/>
                <a:ea typeface="Calibri" panose="020F0502020204030204" pitchFamily="34" charset="0"/>
                <a:cs typeface="Times New Roman" panose="02020603050405020304" pitchFamily="18" charset="0"/>
              </a:rPr>
              <a:t>Database system to manage user and appointment records.</a:t>
            </a:r>
          </a:p>
          <a:p>
            <a:pPr marL="285750" lvl="0" indent="-285750">
              <a:lnSpc>
                <a:spcPct val="107000"/>
              </a:lnSpc>
              <a:spcAft>
                <a:spcPts val="800"/>
              </a:spcAft>
              <a:buSzPts val="1000"/>
              <a:buFont typeface="Wingdings" panose="05000000000000000000" pitchFamily="2" charset="2"/>
              <a:buChar char="q"/>
              <a:tabLst>
                <a:tab pos="457200" algn="l"/>
              </a:tabLst>
            </a:pPr>
            <a:r>
              <a:rPr lang="en-IN" sz="2200" b="1" kern="100" dirty="0">
                <a:effectLst/>
                <a:latin typeface="Aptos (Body)"/>
                <a:ea typeface="Calibri" panose="020F0502020204030204" pitchFamily="34" charset="0"/>
                <a:cs typeface="Times New Roman" panose="02020603050405020304" pitchFamily="18" charset="0"/>
              </a:rPr>
              <a:t>Postman:</a:t>
            </a:r>
            <a:r>
              <a:rPr lang="en-IN" sz="2200" b="1" kern="100" dirty="0">
                <a:latin typeface="Aptos (Body)"/>
                <a:ea typeface="Calibri" panose="020F0502020204030204" pitchFamily="34" charset="0"/>
                <a:cs typeface="Times New Roman" panose="02020603050405020304" pitchFamily="18" charset="0"/>
              </a:rPr>
              <a:t> </a:t>
            </a:r>
            <a:r>
              <a:rPr lang="en-IN" sz="2200" kern="100" dirty="0">
                <a:effectLst/>
                <a:latin typeface="Aptos (Body)"/>
                <a:ea typeface="Calibri" panose="020F0502020204030204" pitchFamily="34" charset="0"/>
                <a:cs typeface="Times New Roman" panose="02020603050405020304" pitchFamily="18" charset="0"/>
              </a:rPr>
              <a:t>Tool for API testing during development to ensure proper interaction between the frontend and backend.</a:t>
            </a:r>
          </a:p>
          <a:p>
            <a:pPr marL="285750" indent="-285750">
              <a:buFont typeface="Wingdings" panose="05000000000000000000" pitchFamily="2" charset="2"/>
              <a:buChar char="q"/>
            </a:pPr>
            <a:endParaRPr lang="en-US" sz="2200" dirty="0">
              <a:solidFill>
                <a:srgbClr val="0187CC"/>
              </a:solidFill>
              <a:latin typeface="Aptos (Body)"/>
            </a:endParaRPr>
          </a:p>
        </p:txBody>
      </p:sp>
    </p:spTree>
    <p:extLst>
      <p:ext uri="{BB962C8B-B14F-4D97-AF65-F5344CB8AC3E}">
        <p14:creationId xmlns:p14="http://schemas.microsoft.com/office/powerpoint/2010/main" val="254399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11</a:t>
            </a:fld>
            <a:endParaRPr lang="en-US" dirty="0">
              <a:solidFill>
                <a:schemeClr val="tx1"/>
              </a:solidFill>
            </a:endParaRPr>
          </a:p>
        </p:txBody>
      </p:sp>
      <p:sp>
        <p:nvSpPr>
          <p:cNvPr id="4" name="Rectangle 155">
            <a:extLst>
              <a:ext uri="{FF2B5EF4-FFF2-40B4-BE49-F238E27FC236}">
                <a16:creationId xmlns:a16="http://schemas.microsoft.com/office/drawing/2014/main" id="{E2A7B297-DFF5-7D48-0EA1-7A2B46279897}"/>
              </a:ext>
            </a:extLst>
          </p:cNvPr>
          <p:cNvSpPr/>
          <p:nvPr/>
        </p:nvSpPr>
        <p:spPr>
          <a:xfrm>
            <a:off x="581595" y="237362"/>
            <a:ext cx="10102565" cy="615553"/>
          </a:xfrm>
          <a:prstGeom prst="rect">
            <a:avLst/>
          </a:prstGeom>
        </p:spPr>
        <p:txBody>
          <a:bodyPr wrap="square" lIns="0" tIns="0" rIns="0" bIns="0">
            <a:spAutoFit/>
          </a:bodyPr>
          <a:lstStyle/>
          <a:p>
            <a:pPr algn="ctr">
              <a:spcBef>
                <a:spcPct val="0"/>
              </a:spcBef>
            </a:pPr>
            <a:endParaRPr lang="en-US" sz="4000" u="sng" dirty="0">
              <a:solidFill>
                <a:srgbClr val="0070C0"/>
              </a:solidFill>
              <a:latin typeface="Aptos (Body)"/>
            </a:endParaRPr>
          </a:p>
        </p:txBody>
      </p:sp>
      <p:sp>
        <p:nvSpPr>
          <p:cNvPr id="7" name="Rectangle 155">
            <a:extLst>
              <a:ext uri="{FF2B5EF4-FFF2-40B4-BE49-F238E27FC236}">
                <a16:creationId xmlns:a16="http://schemas.microsoft.com/office/drawing/2014/main" id="{82C6A76D-ADC3-2434-A3EE-5BC8301FE836}"/>
              </a:ext>
            </a:extLst>
          </p:cNvPr>
          <p:cNvSpPr/>
          <p:nvPr/>
        </p:nvSpPr>
        <p:spPr>
          <a:xfrm>
            <a:off x="906796" y="316967"/>
            <a:ext cx="10102565" cy="615553"/>
          </a:xfrm>
          <a:prstGeom prst="rect">
            <a:avLst/>
          </a:prstGeom>
        </p:spPr>
        <p:txBody>
          <a:bodyPr wrap="square" lIns="0" tIns="0" rIns="0" bIns="0">
            <a:spAutoFit/>
          </a:bodyPr>
          <a:lstStyle/>
          <a:p>
            <a:pPr algn="ctr">
              <a:spcBef>
                <a:spcPct val="0"/>
              </a:spcBef>
            </a:pPr>
            <a:r>
              <a:rPr lang="en-US" sz="4000" u="sng" dirty="0">
                <a:solidFill>
                  <a:srgbClr val="0070C0"/>
                </a:solidFill>
                <a:latin typeface="Aptos (Body)"/>
              </a:rPr>
              <a:t>Conclusion </a:t>
            </a:r>
          </a:p>
        </p:txBody>
      </p:sp>
      <p:sp>
        <p:nvSpPr>
          <p:cNvPr id="9" name="Text 2">
            <a:extLst>
              <a:ext uri="{FF2B5EF4-FFF2-40B4-BE49-F238E27FC236}">
                <a16:creationId xmlns:a16="http://schemas.microsoft.com/office/drawing/2014/main" id="{D003BFEF-E088-442B-8B94-86970D8B0BBF}"/>
              </a:ext>
            </a:extLst>
          </p:cNvPr>
          <p:cNvSpPr/>
          <p:nvPr/>
        </p:nvSpPr>
        <p:spPr>
          <a:xfrm>
            <a:off x="1706879" y="1467476"/>
            <a:ext cx="8778241" cy="3368929"/>
          </a:xfrm>
          <a:prstGeom prst="rect">
            <a:avLst/>
          </a:prstGeom>
          <a:noFill/>
          <a:ln/>
        </p:spPr>
        <p:txBody>
          <a:bodyPr wrap="square" rtlCol="0" anchor="t"/>
          <a:lstStyle/>
          <a:p>
            <a:pPr marL="0" indent="0" algn="just">
              <a:lnSpc>
                <a:spcPts val="3016"/>
              </a:lnSpc>
              <a:buNone/>
            </a:pPr>
            <a:r>
              <a:rPr lang="en-US" sz="2200" kern="0" spc="-38" dirty="0">
                <a:solidFill>
                  <a:srgbClr val="272525"/>
                </a:solidFill>
                <a:latin typeface="Aptos (Body)"/>
                <a:ea typeface="Source Sans Pro" pitchFamily="34" charset="-122"/>
                <a:cs typeface="Source Sans Pro" pitchFamily="34" charset="-120"/>
              </a:rPr>
              <a:t>This presentation outlined the key features and benefits of our new inventory management system.</a:t>
            </a:r>
            <a:r>
              <a:rPr lang="en-US" sz="2200" dirty="0">
                <a:latin typeface="Aptos (Body)"/>
              </a:rPr>
              <a:t> It secure access management ensures only authorized admin users can enter the system. Comprehensive management of inventory items through Create, Read, Update, and Delete functions. And proactively monitors inventory levels and triggers alerts for low stock.</a:t>
            </a:r>
            <a:r>
              <a:rPr lang="en-US" sz="2200" kern="0" spc="-38" dirty="0">
                <a:solidFill>
                  <a:srgbClr val="272525"/>
                </a:solidFill>
                <a:latin typeface="Aptos (Body)"/>
                <a:ea typeface="Source Sans Pro" pitchFamily="34" charset="-122"/>
                <a:cs typeface="Source Sans Pro" pitchFamily="34" charset="-120"/>
              </a:rPr>
              <a:t> Moving forward, we will continue to enhance the system with new features and functionalities to further optimize your inventory management processes.</a:t>
            </a:r>
            <a:endParaRPr lang="en-US" sz="2200" dirty="0">
              <a:latin typeface="Aptos (Body)"/>
            </a:endParaRPr>
          </a:p>
        </p:txBody>
      </p:sp>
    </p:spTree>
    <p:extLst>
      <p:ext uri="{BB962C8B-B14F-4D97-AF65-F5344CB8AC3E}">
        <p14:creationId xmlns:p14="http://schemas.microsoft.com/office/powerpoint/2010/main" val="340428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890019" y="221242"/>
            <a:ext cx="10102565" cy="615553"/>
          </a:xfrm>
          <a:prstGeom prst="rect">
            <a:avLst/>
          </a:prstGeom>
        </p:spPr>
        <p:txBody>
          <a:bodyPr wrap="square" lIns="0" tIns="0" rIns="0" bIns="0">
            <a:spAutoFit/>
          </a:bodyPr>
          <a:lstStyle/>
          <a:p>
            <a:pPr algn="ctr">
              <a:spcBef>
                <a:spcPct val="0"/>
              </a:spcBef>
            </a:pPr>
            <a:r>
              <a:rPr lang="en-US" sz="4000" b="1" dirty="0">
                <a:solidFill>
                  <a:srgbClr val="0187CC"/>
                </a:solidFill>
                <a:latin typeface="HK Grotesk Bold"/>
              </a:rPr>
              <a:t>References</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12</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890019" y="1617584"/>
            <a:ext cx="9814560" cy="234487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57300" indent="-342900">
              <a:lnSpc>
                <a:spcPct val="107000"/>
              </a:lnSpc>
              <a:buFont typeface="Wingdings" panose="05000000000000000000" pitchFamily="2" charset="2"/>
              <a:buChar char="q"/>
            </a:pPr>
            <a:r>
              <a:rPr lang="en-IN" sz="2200" kern="100" dirty="0">
                <a:effectLst/>
                <a:latin typeface="Aptos (Body)"/>
                <a:ea typeface="Calibri" panose="020F0502020204030204" pitchFamily="34" charset="0"/>
                <a:cs typeface="Times New Roman" panose="02020603050405020304" pitchFamily="18" charset="0"/>
              </a:rPr>
              <a:t>React reference : </a:t>
            </a:r>
            <a:r>
              <a:rPr lang="en-IN" sz="2200" u="sng" kern="100" dirty="0">
                <a:solidFill>
                  <a:srgbClr val="0187CC"/>
                </a:solidFill>
                <a:effectLst/>
                <a:latin typeface="Aptos (Body)"/>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Quick Start – React</a:t>
            </a:r>
            <a:endParaRPr lang="en-IN" sz="2200" kern="100" dirty="0">
              <a:solidFill>
                <a:srgbClr val="0187CC"/>
              </a:solidFill>
              <a:effectLst/>
              <a:latin typeface="Aptos (Body)"/>
              <a:ea typeface="Calibri" panose="020F0502020204030204" pitchFamily="34" charset="0"/>
              <a:cs typeface="Times New Roman" panose="02020603050405020304" pitchFamily="18" charset="0"/>
            </a:endParaRPr>
          </a:p>
          <a:p>
            <a:pPr marL="1257300" indent="-342900">
              <a:lnSpc>
                <a:spcPct val="107000"/>
              </a:lnSpc>
              <a:buFont typeface="Wingdings" panose="05000000000000000000" pitchFamily="2" charset="2"/>
              <a:buChar char="q"/>
            </a:pPr>
            <a:r>
              <a:rPr lang="en-IN" sz="2200" kern="100" dirty="0">
                <a:effectLst/>
                <a:latin typeface="Aptos (Body)"/>
                <a:ea typeface="Calibri" panose="020F0502020204030204" pitchFamily="34" charset="0"/>
                <a:cs typeface="Times New Roman" panose="02020603050405020304" pitchFamily="18" charset="0"/>
              </a:rPr>
              <a:t>Spring Boot reference : </a:t>
            </a:r>
            <a:r>
              <a:rPr lang="en-IN" sz="2200" u="sng" kern="100" dirty="0">
                <a:solidFill>
                  <a:srgbClr val="0187CC"/>
                </a:solidFill>
                <a:effectLst/>
                <a:latin typeface="Aptos (Body)"/>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https://docs.spring.io/spring-boot/index.html</a:t>
            </a:r>
            <a:r>
              <a:rPr lang="en-IN" sz="2200" kern="100" dirty="0">
                <a:solidFill>
                  <a:srgbClr val="0187CC"/>
                </a:solidFill>
                <a:effectLst/>
                <a:latin typeface="Aptos (Body)"/>
                <a:ea typeface="Calibri" panose="020F0502020204030204" pitchFamily="34" charset="0"/>
                <a:cs typeface="Times New Roman" panose="02020603050405020304" pitchFamily="18" charset="0"/>
              </a:rPr>
              <a:t> </a:t>
            </a:r>
          </a:p>
          <a:p>
            <a:pPr marL="1257300" indent="-342900">
              <a:lnSpc>
                <a:spcPct val="107000"/>
              </a:lnSpc>
              <a:buFont typeface="Wingdings" panose="05000000000000000000" pitchFamily="2" charset="2"/>
              <a:buChar char="q"/>
            </a:pPr>
            <a:r>
              <a:rPr lang="en-IN" sz="2200" kern="100" dirty="0">
                <a:effectLst/>
                <a:latin typeface="Aptos (Body)"/>
                <a:ea typeface="Calibri" panose="020F0502020204030204" pitchFamily="34" charset="0"/>
                <a:cs typeface="Times New Roman" panose="02020603050405020304" pitchFamily="18" charset="0"/>
              </a:rPr>
              <a:t>Spring JPA reference : </a:t>
            </a:r>
            <a:r>
              <a:rPr lang="en-IN" sz="2200" u="sng" kern="100" dirty="0">
                <a:solidFill>
                  <a:srgbClr val="0187CC"/>
                </a:solidFill>
                <a:effectLst/>
                <a:latin typeface="Aptos (Body)"/>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https://spring.io/projects/spring-data-jpa</a:t>
            </a:r>
            <a:r>
              <a:rPr lang="en-IN" sz="2200" kern="100" dirty="0">
                <a:solidFill>
                  <a:srgbClr val="0187CC"/>
                </a:solidFill>
                <a:effectLst/>
                <a:latin typeface="Aptos (Body)"/>
                <a:ea typeface="Calibri" panose="020F0502020204030204" pitchFamily="34" charset="0"/>
                <a:cs typeface="Times New Roman" panose="02020603050405020304" pitchFamily="18" charset="0"/>
              </a:rPr>
              <a:t> </a:t>
            </a:r>
          </a:p>
          <a:p>
            <a:pPr marL="1257300" indent="-342900">
              <a:lnSpc>
                <a:spcPct val="107000"/>
              </a:lnSpc>
              <a:buFont typeface="Wingdings" panose="05000000000000000000" pitchFamily="2" charset="2"/>
              <a:buChar char="q"/>
            </a:pPr>
            <a:r>
              <a:rPr lang="en-IN" sz="2200" kern="100" dirty="0">
                <a:effectLst/>
                <a:latin typeface="Aptos (Body)"/>
                <a:ea typeface="Calibri" panose="020F0502020204030204" pitchFamily="34" charset="0"/>
                <a:cs typeface="Times New Roman" panose="02020603050405020304" pitchFamily="18" charset="0"/>
              </a:rPr>
              <a:t>MySQL reference: </a:t>
            </a:r>
            <a:r>
              <a:rPr lang="en-IN" sz="2200" u="sng" kern="100" dirty="0">
                <a:solidFill>
                  <a:srgbClr val="467886"/>
                </a:solidFill>
                <a:effectLst/>
                <a:latin typeface="Aptos (Body)"/>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My</a:t>
            </a:r>
            <a:r>
              <a:rPr lang="en-IN" sz="2200" u="sng" kern="100" dirty="0">
                <a:solidFill>
                  <a:srgbClr val="0187CC"/>
                </a:solidFill>
                <a:effectLst/>
                <a:latin typeface="Aptos (Body)"/>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SQL :: MySQL Documentation</a:t>
            </a:r>
            <a:r>
              <a:rPr lang="en-IN" sz="2200" kern="100" dirty="0">
                <a:solidFill>
                  <a:srgbClr val="0187CC"/>
                </a:solidFill>
                <a:effectLst/>
                <a:latin typeface="Aptos (Body)"/>
                <a:ea typeface="Calibri" panose="020F0502020204030204" pitchFamily="34" charset="0"/>
                <a:cs typeface="Times New Roman" panose="02020603050405020304" pitchFamily="18" charset="0"/>
              </a:rPr>
              <a:t> </a:t>
            </a:r>
          </a:p>
          <a:p>
            <a:pPr marL="1257300" indent="-342900">
              <a:lnSpc>
                <a:spcPct val="107000"/>
              </a:lnSpc>
              <a:spcAft>
                <a:spcPts val="800"/>
              </a:spcAft>
              <a:buFont typeface="Wingdings" panose="05000000000000000000" pitchFamily="2" charset="2"/>
              <a:buChar char="q"/>
            </a:pPr>
            <a:endParaRPr lang="en-IN" sz="2200" kern="100" dirty="0">
              <a:solidFill>
                <a:srgbClr val="0187CC"/>
              </a:solidFill>
              <a:effectLst/>
              <a:latin typeface="Aptos (Body)"/>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endParaRPr lang="en-US" sz="2200" dirty="0">
              <a:solidFill>
                <a:srgbClr val="0187CC"/>
              </a:solidFill>
              <a:latin typeface="Aptos (Body)"/>
            </a:endParaRPr>
          </a:p>
        </p:txBody>
      </p:sp>
    </p:spTree>
    <p:extLst>
      <p:ext uri="{BB962C8B-B14F-4D97-AF65-F5344CB8AC3E}">
        <p14:creationId xmlns:p14="http://schemas.microsoft.com/office/powerpoint/2010/main" val="93299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13</a:t>
            </a:fld>
            <a:endParaRPr lang="en-US" dirty="0">
              <a:solidFill>
                <a:schemeClr val="tx1"/>
              </a:solidFill>
            </a:endParaRPr>
          </a:p>
        </p:txBody>
      </p:sp>
      <p:sp>
        <p:nvSpPr>
          <p:cNvPr id="4" name="Rectangle 155">
            <a:extLst>
              <a:ext uri="{FF2B5EF4-FFF2-40B4-BE49-F238E27FC236}">
                <a16:creationId xmlns:a16="http://schemas.microsoft.com/office/drawing/2014/main" id="{E2A7B297-DFF5-7D48-0EA1-7A2B46279897}"/>
              </a:ext>
            </a:extLst>
          </p:cNvPr>
          <p:cNvSpPr/>
          <p:nvPr/>
        </p:nvSpPr>
        <p:spPr>
          <a:xfrm>
            <a:off x="581595" y="237362"/>
            <a:ext cx="10102565" cy="615553"/>
          </a:xfrm>
          <a:prstGeom prst="rect">
            <a:avLst/>
          </a:prstGeom>
        </p:spPr>
        <p:txBody>
          <a:bodyPr wrap="square" lIns="0" tIns="0" rIns="0" bIns="0">
            <a:spAutoFit/>
          </a:bodyPr>
          <a:lstStyle/>
          <a:p>
            <a:pPr algn="ctr">
              <a:spcBef>
                <a:spcPct val="0"/>
              </a:spcBef>
            </a:pPr>
            <a:endParaRPr lang="en-US" sz="4000" u="sng" dirty="0">
              <a:solidFill>
                <a:srgbClr val="0070C0"/>
              </a:solidFill>
              <a:latin typeface="Aptos (Body)"/>
            </a:endParaRPr>
          </a:p>
        </p:txBody>
      </p:sp>
      <p:sp>
        <p:nvSpPr>
          <p:cNvPr id="7" name="Rectangle 155">
            <a:extLst>
              <a:ext uri="{FF2B5EF4-FFF2-40B4-BE49-F238E27FC236}">
                <a16:creationId xmlns:a16="http://schemas.microsoft.com/office/drawing/2014/main" id="{82C6A76D-ADC3-2434-A3EE-5BC8301FE836}"/>
              </a:ext>
            </a:extLst>
          </p:cNvPr>
          <p:cNvSpPr/>
          <p:nvPr/>
        </p:nvSpPr>
        <p:spPr>
          <a:xfrm>
            <a:off x="849371" y="2834854"/>
            <a:ext cx="10102565" cy="738664"/>
          </a:xfrm>
          <a:prstGeom prst="rect">
            <a:avLst/>
          </a:prstGeom>
        </p:spPr>
        <p:txBody>
          <a:bodyPr wrap="square" lIns="0" tIns="0" rIns="0" bIns="0">
            <a:spAutoFit/>
          </a:bodyPr>
          <a:lstStyle/>
          <a:p>
            <a:pPr algn="ctr">
              <a:spcBef>
                <a:spcPct val="0"/>
              </a:spcBef>
            </a:pPr>
            <a:r>
              <a:rPr lang="en-US" sz="4800" u="sng" dirty="0">
                <a:solidFill>
                  <a:srgbClr val="0070C0"/>
                </a:solidFill>
                <a:latin typeface="Aptos (Body)"/>
              </a:rPr>
              <a:t>Thank you ! </a:t>
            </a:r>
          </a:p>
        </p:txBody>
      </p:sp>
    </p:spTree>
    <p:extLst>
      <p:ext uri="{BB962C8B-B14F-4D97-AF65-F5344CB8AC3E}">
        <p14:creationId xmlns:p14="http://schemas.microsoft.com/office/powerpoint/2010/main" val="412435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431513" y="983983"/>
            <a:ext cx="10102565" cy="5108514"/>
          </a:xfrm>
          <a:prstGeom prst="rect">
            <a:avLst/>
          </a:prstGeom>
        </p:spPr>
        <p:txBody>
          <a:bodyPr wrap="square" lIns="0" tIns="0" rIns="0" bIns="0">
            <a:spAutoFit/>
          </a:bodyPr>
          <a:lstStyle/>
          <a:p>
            <a:pPr marL="457200" indent="-457200">
              <a:lnSpc>
                <a:spcPct val="150000"/>
              </a:lnSpc>
              <a:spcBef>
                <a:spcPct val="0"/>
              </a:spcBef>
              <a:buFont typeface="Arial" panose="020B0604020202020204" pitchFamily="34" charset="0"/>
              <a:buChar char="•"/>
            </a:pPr>
            <a:r>
              <a:rPr lang="en-US" sz="2800" dirty="0">
                <a:latin typeface="Aptos (Body)"/>
              </a:rPr>
              <a:t>Introduction</a:t>
            </a:r>
          </a:p>
          <a:p>
            <a:pPr marL="457200" indent="-457200">
              <a:lnSpc>
                <a:spcPct val="150000"/>
              </a:lnSpc>
              <a:spcBef>
                <a:spcPct val="0"/>
              </a:spcBef>
              <a:buFont typeface="Arial" panose="020B0604020202020204" pitchFamily="34" charset="0"/>
              <a:buChar char="•"/>
            </a:pPr>
            <a:r>
              <a:rPr lang="en-US" sz="2800" dirty="0">
                <a:latin typeface="Aptos (Body)"/>
              </a:rPr>
              <a:t>Login</a:t>
            </a:r>
          </a:p>
          <a:p>
            <a:pPr marL="457200" indent="-457200">
              <a:lnSpc>
                <a:spcPct val="150000"/>
              </a:lnSpc>
              <a:spcBef>
                <a:spcPct val="0"/>
              </a:spcBef>
              <a:buFont typeface="Arial" panose="020B0604020202020204" pitchFamily="34" charset="0"/>
              <a:buChar char="•"/>
            </a:pPr>
            <a:r>
              <a:rPr lang="en-US" sz="2800" dirty="0">
                <a:latin typeface="Aptos (Body)"/>
              </a:rPr>
              <a:t>Home page</a:t>
            </a:r>
          </a:p>
          <a:p>
            <a:pPr marL="457200" indent="-457200">
              <a:lnSpc>
                <a:spcPct val="150000"/>
              </a:lnSpc>
              <a:spcBef>
                <a:spcPct val="0"/>
              </a:spcBef>
              <a:buFont typeface="Arial" panose="020B0604020202020204" pitchFamily="34" charset="0"/>
              <a:buChar char="•"/>
            </a:pPr>
            <a:r>
              <a:rPr lang="en-US" sz="2800" dirty="0">
                <a:latin typeface="Aptos (Body)"/>
              </a:rPr>
              <a:t>CRUD operations on inventory</a:t>
            </a:r>
          </a:p>
          <a:p>
            <a:pPr marL="457200" indent="-457200">
              <a:lnSpc>
                <a:spcPct val="150000"/>
              </a:lnSpc>
              <a:spcBef>
                <a:spcPct val="0"/>
              </a:spcBef>
              <a:buFont typeface="Arial" panose="020B0604020202020204" pitchFamily="34" charset="0"/>
              <a:buChar char="•"/>
            </a:pPr>
            <a:r>
              <a:rPr lang="en-US" sz="2800" dirty="0">
                <a:latin typeface="Aptos (Body)"/>
              </a:rPr>
              <a:t>Low inventory Alarm System</a:t>
            </a:r>
          </a:p>
          <a:p>
            <a:pPr marL="457200" indent="-457200">
              <a:lnSpc>
                <a:spcPct val="150000"/>
              </a:lnSpc>
              <a:spcBef>
                <a:spcPct val="0"/>
              </a:spcBef>
              <a:buFont typeface="Arial" panose="020B0604020202020204" pitchFamily="34" charset="0"/>
              <a:buChar char="•"/>
            </a:pPr>
            <a:r>
              <a:rPr lang="en-US" sz="2800" dirty="0">
                <a:latin typeface="Aptos (Body)"/>
              </a:rPr>
              <a:t>Technology Stack</a:t>
            </a:r>
          </a:p>
          <a:p>
            <a:pPr marL="457200" indent="-457200">
              <a:lnSpc>
                <a:spcPct val="150000"/>
              </a:lnSpc>
              <a:spcBef>
                <a:spcPct val="0"/>
              </a:spcBef>
              <a:buFont typeface="Arial" panose="020B0604020202020204" pitchFamily="34" charset="0"/>
              <a:buChar char="•"/>
            </a:pPr>
            <a:r>
              <a:rPr lang="en-US" sz="2800" dirty="0">
                <a:latin typeface="Aptos (Body)"/>
              </a:rPr>
              <a:t>Conclusion</a:t>
            </a:r>
          </a:p>
          <a:p>
            <a:pPr marL="457200" indent="-457200">
              <a:lnSpc>
                <a:spcPct val="150000"/>
              </a:lnSpc>
              <a:spcBef>
                <a:spcPct val="0"/>
              </a:spcBef>
              <a:buFont typeface="Arial" panose="020B0604020202020204" pitchFamily="34" charset="0"/>
              <a:buChar char="•"/>
            </a:pPr>
            <a:r>
              <a:rPr lang="en-US" sz="2800" dirty="0">
                <a:latin typeface="Aptos (Body)"/>
              </a:rPr>
              <a:t>Q&amp;A</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2</a:t>
            </a:fld>
            <a:endParaRPr lang="en-US" dirty="0">
              <a:solidFill>
                <a:schemeClr val="tx1"/>
              </a:solidFill>
            </a:endParaRPr>
          </a:p>
        </p:txBody>
      </p:sp>
      <p:sp>
        <p:nvSpPr>
          <p:cNvPr id="11" name="Rectangle 155">
            <a:extLst>
              <a:ext uri="{FF2B5EF4-FFF2-40B4-BE49-F238E27FC236}">
                <a16:creationId xmlns:a16="http://schemas.microsoft.com/office/drawing/2014/main" id="{3FB495BC-F62E-1E26-403A-094E0FE14325}"/>
              </a:ext>
            </a:extLst>
          </p:cNvPr>
          <p:cNvSpPr/>
          <p:nvPr/>
        </p:nvSpPr>
        <p:spPr>
          <a:xfrm>
            <a:off x="906796" y="351156"/>
            <a:ext cx="10102565" cy="830997"/>
          </a:xfrm>
          <a:prstGeom prst="rect">
            <a:avLst/>
          </a:prstGeom>
        </p:spPr>
        <p:txBody>
          <a:bodyPr wrap="square" lIns="0" tIns="0" rIns="0" bIns="0">
            <a:spAutoFit/>
          </a:bodyPr>
          <a:lstStyle/>
          <a:p>
            <a:pPr algn="ctr">
              <a:spcBef>
                <a:spcPct val="0"/>
              </a:spcBef>
            </a:pPr>
            <a:r>
              <a:rPr lang="en-US" sz="5400" dirty="0">
                <a:solidFill>
                  <a:srgbClr val="0070C0"/>
                </a:solidFill>
              </a:rPr>
              <a:t>Agenda</a:t>
            </a:r>
            <a:endParaRPr lang="en-US" sz="5400" b="1" dirty="0">
              <a:solidFill>
                <a:srgbClr val="0070C0"/>
              </a:solidFill>
              <a:latin typeface="HK Grotesk Bold"/>
            </a:endParaRPr>
          </a:p>
        </p:txBody>
      </p:sp>
    </p:spTree>
    <p:extLst>
      <p:ext uri="{BB962C8B-B14F-4D97-AF65-F5344CB8AC3E}">
        <p14:creationId xmlns:p14="http://schemas.microsoft.com/office/powerpoint/2010/main" val="405102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754396" y="2192809"/>
            <a:ext cx="10102565" cy="2162708"/>
          </a:xfrm>
          <a:prstGeom prst="rect">
            <a:avLst/>
          </a:prstGeom>
        </p:spPr>
        <p:txBody>
          <a:bodyPr wrap="square" lIns="0" tIns="0" rIns="0" bIns="0">
            <a:spAutoFit/>
          </a:bodyPr>
          <a:lstStyle/>
          <a:p>
            <a:pPr>
              <a:lnSpc>
                <a:spcPct val="150000"/>
              </a:lnSpc>
              <a:spcBef>
                <a:spcPct val="0"/>
              </a:spcBef>
            </a:pPr>
            <a:r>
              <a:rPr lang="en-US" sz="2400" dirty="0"/>
              <a:t>An Inventory Management System (IMS) is a software solution designed to oversee and control the inventory of a business. It tracks product quantities, manages stock levels, and facilitates the smooth operation of inventory-related tasks.</a:t>
            </a:r>
            <a:endParaRPr lang="en-US" sz="2400" dirty="0">
              <a:solidFill>
                <a:srgbClr val="0070C0"/>
              </a:solidFill>
              <a:latin typeface="Aptos (Body)"/>
            </a:endParaRP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3</a:t>
            </a:fld>
            <a:endParaRPr lang="en-US" dirty="0">
              <a:solidFill>
                <a:schemeClr val="tx1"/>
              </a:solidFill>
            </a:endParaRPr>
          </a:p>
        </p:txBody>
      </p:sp>
      <p:sp>
        <p:nvSpPr>
          <p:cNvPr id="4" name="Rectangle 155">
            <a:extLst>
              <a:ext uri="{FF2B5EF4-FFF2-40B4-BE49-F238E27FC236}">
                <a16:creationId xmlns:a16="http://schemas.microsoft.com/office/drawing/2014/main" id="{E2A7B297-DFF5-7D48-0EA1-7A2B46279897}"/>
              </a:ext>
            </a:extLst>
          </p:cNvPr>
          <p:cNvSpPr/>
          <p:nvPr/>
        </p:nvSpPr>
        <p:spPr>
          <a:xfrm>
            <a:off x="583913" y="626578"/>
            <a:ext cx="10102565" cy="677108"/>
          </a:xfrm>
          <a:prstGeom prst="rect">
            <a:avLst/>
          </a:prstGeom>
        </p:spPr>
        <p:txBody>
          <a:bodyPr wrap="square" lIns="0" tIns="0" rIns="0" bIns="0">
            <a:spAutoFit/>
          </a:bodyPr>
          <a:lstStyle/>
          <a:p>
            <a:pPr algn="ctr">
              <a:spcBef>
                <a:spcPct val="0"/>
              </a:spcBef>
            </a:pPr>
            <a:r>
              <a:rPr lang="en-US" sz="4400" dirty="0">
                <a:solidFill>
                  <a:srgbClr val="0070C0"/>
                </a:solidFill>
                <a:latin typeface="Aptos (Body)"/>
              </a:rPr>
              <a:t>Introduction</a:t>
            </a:r>
          </a:p>
        </p:txBody>
      </p:sp>
    </p:spTree>
    <p:extLst>
      <p:ext uri="{BB962C8B-B14F-4D97-AF65-F5344CB8AC3E}">
        <p14:creationId xmlns:p14="http://schemas.microsoft.com/office/powerpoint/2010/main" val="679089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91689" y="1008471"/>
            <a:ext cx="11062111" cy="2708434"/>
          </a:xfrm>
          <a:prstGeom prst="rect">
            <a:avLst/>
          </a:prstGeom>
        </p:spPr>
        <p:txBody>
          <a:bodyPr wrap="square" lIns="0" tIns="0" rIns="0" bIns="0">
            <a:spAutoFit/>
          </a:bodyPr>
          <a:lstStyle/>
          <a:p>
            <a:pPr lvl="1" algn="just">
              <a:spcBef>
                <a:spcPct val="0"/>
              </a:spcBef>
            </a:pPr>
            <a:r>
              <a:rPr lang="en-US" sz="2200" b="1" dirty="0"/>
              <a:t>Secure Access Management:</a:t>
            </a:r>
            <a:r>
              <a:rPr lang="en-US" sz="2200" dirty="0"/>
              <a:t> Ensure that only authorized admin users can access the Inventory Management System (IMS) by securely managing authentication. And also we used </a:t>
            </a:r>
            <a:r>
              <a:rPr lang="en-US" sz="2200" dirty="0" err="1"/>
              <a:t>Authgaurds</a:t>
            </a:r>
            <a:r>
              <a:rPr lang="en-US" sz="2200" dirty="0"/>
              <a:t> to avoid access for unauthorized users via browser's link</a:t>
            </a:r>
          </a:p>
          <a:p>
            <a:pPr algn="just">
              <a:spcBef>
                <a:spcPct val="0"/>
              </a:spcBef>
            </a:pPr>
            <a:endParaRPr lang="en-US" sz="2200" dirty="0"/>
          </a:p>
          <a:p>
            <a:endParaRPr lang="en-US" sz="2200" dirty="0"/>
          </a:p>
          <a:p>
            <a:endParaRPr lang="en-US" sz="2200" dirty="0"/>
          </a:p>
          <a:p>
            <a:endParaRPr lang="en-US" sz="2200" dirty="0"/>
          </a:p>
          <a:p>
            <a:pPr algn="just">
              <a:spcBef>
                <a:spcPct val="0"/>
              </a:spcBef>
            </a:pPr>
            <a:endParaRPr lang="en-US" sz="2200" dirty="0">
              <a:solidFill>
                <a:srgbClr val="0070C0"/>
              </a:solidFill>
              <a:latin typeface="Aptos (Body)"/>
            </a:endParaRP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4</a:t>
            </a:fld>
            <a:endParaRPr lang="en-US" dirty="0">
              <a:solidFill>
                <a:schemeClr val="tx1"/>
              </a:solidFill>
            </a:endParaRPr>
          </a:p>
        </p:txBody>
      </p:sp>
      <p:sp>
        <p:nvSpPr>
          <p:cNvPr id="4" name="Rectangle 155">
            <a:extLst>
              <a:ext uri="{FF2B5EF4-FFF2-40B4-BE49-F238E27FC236}">
                <a16:creationId xmlns:a16="http://schemas.microsoft.com/office/drawing/2014/main" id="{E2A7B297-DFF5-7D48-0EA1-7A2B46279897}"/>
              </a:ext>
            </a:extLst>
          </p:cNvPr>
          <p:cNvSpPr/>
          <p:nvPr/>
        </p:nvSpPr>
        <p:spPr>
          <a:xfrm>
            <a:off x="581595" y="237362"/>
            <a:ext cx="10102565" cy="677108"/>
          </a:xfrm>
          <a:prstGeom prst="rect">
            <a:avLst/>
          </a:prstGeom>
        </p:spPr>
        <p:txBody>
          <a:bodyPr wrap="square" lIns="0" tIns="0" rIns="0" bIns="0">
            <a:spAutoFit/>
          </a:bodyPr>
          <a:lstStyle/>
          <a:p>
            <a:pPr algn="ctr">
              <a:spcBef>
                <a:spcPct val="0"/>
              </a:spcBef>
            </a:pPr>
            <a:r>
              <a:rPr lang="en-US" sz="4400" u="sng" dirty="0">
                <a:solidFill>
                  <a:srgbClr val="0070C0"/>
                </a:solidFill>
                <a:latin typeface="Aptos (Body)"/>
              </a:rPr>
              <a:t>Login</a:t>
            </a:r>
          </a:p>
        </p:txBody>
      </p:sp>
      <p:pic>
        <p:nvPicPr>
          <p:cNvPr id="13" name="Picture 12" descr="A person holding a tablet and looking at a login screen">
            <a:extLst>
              <a:ext uri="{FF2B5EF4-FFF2-40B4-BE49-F238E27FC236}">
                <a16:creationId xmlns:a16="http://schemas.microsoft.com/office/drawing/2014/main" id="{8C455DCD-2FBA-DB5F-9CBF-D400A8F49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345" y="2353413"/>
            <a:ext cx="8195310" cy="3864608"/>
          </a:xfrm>
          <a:prstGeom prst="rect">
            <a:avLst/>
          </a:prstGeom>
        </p:spPr>
      </p:pic>
    </p:spTree>
    <p:extLst>
      <p:ext uri="{BB962C8B-B14F-4D97-AF65-F5344CB8AC3E}">
        <p14:creationId xmlns:p14="http://schemas.microsoft.com/office/powerpoint/2010/main" val="43122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91689" y="911052"/>
            <a:ext cx="11062111" cy="1354217"/>
          </a:xfrm>
          <a:prstGeom prst="rect">
            <a:avLst/>
          </a:prstGeom>
        </p:spPr>
        <p:txBody>
          <a:bodyPr wrap="square" lIns="0" tIns="0" rIns="0" bIns="0">
            <a:spAutoFit/>
          </a:bodyPr>
          <a:lstStyle/>
          <a:p>
            <a:pPr lvl="1" algn="just">
              <a:spcBef>
                <a:spcPct val="0"/>
              </a:spcBef>
            </a:pPr>
            <a:r>
              <a:rPr lang="en-US" sz="2200" dirty="0"/>
              <a:t>The home page of our Inventory Management System serves as a comprehensive dashboard that provides key insights into the current status of the inventory. It is designed to give users a quick overview of important metrics and highlight areas that need attention</a:t>
            </a:r>
            <a:endParaRPr lang="en-US" sz="2200" dirty="0">
              <a:solidFill>
                <a:srgbClr val="0070C0"/>
              </a:solidFill>
              <a:latin typeface="Aptos (Body)"/>
            </a:endParaRP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5</a:t>
            </a:fld>
            <a:endParaRPr lang="en-US" dirty="0">
              <a:solidFill>
                <a:schemeClr val="tx1"/>
              </a:solidFill>
            </a:endParaRPr>
          </a:p>
        </p:txBody>
      </p:sp>
      <p:sp>
        <p:nvSpPr>
          <p:cNvPr id="4" name="Rectangle 155">
            <a:extLst>
              <a:ext uri="{FF2B5EF4-FFF2-40B4-BE49-F238E27FC236}">
                <a16:creationId xmlns:a16="http://schemas.microsoft.com/office/drawing/2014/main" id="{E2A7B297-DFF5-7D48-0EA1-7A2B46279897}"/>
              </a:ext>
            </a:extLst>
          </p:cNvPr>
          <p:cNvSpPr/>
          <p:nvPr/>
        </p:nvSpPr>
        <p:spPr>
          <a:xfrm>
            <a:off x="581595" y="136525"/>
            <a:ext cx="10102565" cy="677108"/>
          </a:xfrm>
          <a:prstGeom prst="rect">
            <a:avLst/>
          </a:prstGeom>
        </p:spPr>
        <p:txBody>
          <a:bodyPr wrap="square" lIns="0" tIns="0" rIns="0" bIns="0">
            <a:spAutoFit/>
          </a:bodyPr>
          <a:lstStyle/>
          <a:p>
            <a:pPr algn="ctr">
              <a:spcBef>
                <a:spcPct val="0"/>
              </a:spcBef>
            </a:pPr>
            <a:r>
              <a:rPr lang="en-US" sz="4400" u="sng" dirty="0">
                <a:solidFill>
                  <a:srgbClr val="0070C0"/>
                </a:solidFill>
                <a:latin typeface="Aptos (Body)"/>
              </a:rPr>
              <a:t>Home Page</a:t>
            </a:r>
          </a:p>
        </p:txBody>
      </p:sp>
      <p:pic>
        <p:nvPicPr>
          <p:cNvPr id="11" name="Picture 10" descr="A screenshot of a blue and white website">
            <a:extLst>
              <a:ext uri="{FF2B5EF4-FFF2-40B4-BE49-F238E27FC236}">
                <a16:creationId xmlns:a16="http://schemas.microsoft.com/office/drawing/2014/main" id="{F4A74B04-0965-3002-25E9-93AB245CD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742" y="2362688"/>
            <a:ext cx="10009078" cy="4055891"/>
          </a:xfrm>
          <a:prstGeom prst="rect">
            <a:avLst/>
          </a:prstGeom>
        </p:spPr>
      </p:pic>
    </p:spTree>
    <p:extLst>
      <p:ext uri="{BB962C8B-B14F-4D97-AF65-F5344CB8AC3E}">
        <p14:creationId xmlns:p14="http://schemas.microsoft.com/office/powerpoint/2010/main" val="283119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91689" y="959383"/>
            <a:ext cx="11062111" cy="677108"/>
          </a:xfrm>
          <a:prstGeom prst="rect">
            <a:avLst/>
          </a:prstGeom>
        </p:spPr>
        <p:txBody>
          <a:bodyPr wrap="square" lIns="0" tIns="0" rIns="0" bIns="0">
            <a:spAutoFit/>
          </a:bodyPr>
          <a:lstStyle/>
          <a:p>
            <a:pPr lvl="1" algn="just">
              <a:spcBef>
                <a:spcPct val="0"/>
              </a:spcBef>
            </a:pPr>
            <a:r>
              <a:rPr lang="en-US" sz="2200" dirty="0"/>
              <a:t>Enable administrators to manage inventory items effectively by providing a comprehensive set of CRUD (Create, Read, Update, Delete) operations.</a:t>
            </a:r>
            <a:endParaRPr lang="en-US" sz="2200" dirty="0">
              <a:solidFill>
                <a:srgbClr val="0070C0"/>
              </a:solidFill>
              <a:latin typeface="Aptos (Body)"/>
            </a:endParaRP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6</a:t>
            </a:fld>
            <a:endParaRPr lang="en-US" dirty="0">
              <a:solidFill>
                <a:schemeClr val="tx1"/>
              </a:solidFill>
            </a:endParaRPr>
          </a:p>
        </p:txBody>
      </p:sp>
      <p:sp>
        <p:nvSpPr>
          <p:cNvPr id="4" name="Rectangle 155">
            <a:extLst>
              <a:ext uri="{FF2B5EF4-FFF2-40B4-BE49-F238E27FC236}">
                <a16:creationId xmlns:a16="http://schemas.microsoft.com/office/drawing/2014/main" id="{E2A7B297-DFF5-7D48-0EA1-7A2B46279897}"/>
              </a:ext>
            </a:extLst>
          </p:cNvPr>
          <p:cNvSpPr/>
          <p:nvPr/>
        </p:nvSpPr>
        <p:spPr>
          <a:xfrm>
            <a:off x="581595" y="237362"/>
            <a:ext cx="10102565" cy="615553"/>
          </a:xfrm>
          <a:prstGeom prst="rect">
            <a:avLst/>
          </a:prstGeom>
        </p:spPr>
        <p:txBody>
          <a:bodyPr wrap="square" lIns="0" tIns="0" rIns="0" bIns="0">
            <a:spAutoFit/>
          </a:bodyPr>
          <a:lstStyle/>
          <a:p>
            <a:pPr algn="ctr">
              <a:spcBef>
                <a:spcPct val="0"/>
              </a:spcBef>
            </a:pPr>
            <a:r>
              <a:rPr lang="en-US" sz="4000" u="sng" dirty="0">
                <a:solidFill>
                  <a:srgbClr val="0070C0"/>
                </a:solidFill>
                <a:latin typeface="Aptos (Body)"/>
              </a:rPr>
              <a:t>CRUD operation on Inventory</a:t>
            </a:r>
          </a:p>
        </p:txBody>
      </p:sp>
      <p:pic>
        <p:nvPicPr>
          <p:cNvPr id="14" name="Picture 13" descr="A person holding a tablet">
            <a:extLst>
              <a:ext uri="{FF2B5EF4-FFF2-40B4-BE49-F238E27FC236}">
                <a16:creationId xmlns:a16="http://schemas.microsoft.com/office/drawing/2014/main" id="{390E192D-2978-702E-F97B-8E9FC825F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20" y="2063037"/>
            <a:ext cx="10035540" cy="3835580"/>
          </a:xfrm>
          <a:prstGeom prst="rect">
            <a:avLst/>
          </a:prstGeom>
        </p:spPr>
      </p:pic>
    </p:spTree>
    <p:extLst>
      <p:ext uri="{BB962C8B-B14F-4D97-AF65-F5344CB8AC3E}">
        <p14:creationId xmlns:p14="http://schemas.microsoft.com/office/powerpoint/2010/main" val="183323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7</a:t>
            </a:fld>
            <a:endParaRPr lang="en-US" dirty="0">
              <a:solidFill>
                <a:schemeClr val="tx1"/>
              </a:solidFill>
            </a:endParaRPr>
          </a:p>
        </p:txBody>
      </p:sp>
      <p:sp>
        <p:nvSpPr>
          <p:cNvPr id="4" name="Rectangle 155">
            <a:extLst>
              <a:ext uri="{FF2B5EF4-FFF2-40B4-BE49-F238E27FC236}">
                <a16:creationId xmlns:a16="http://schemas.microsoft.com/office/drawing/2014/main" id="{E2A7B297-DFF5-7D48-0EA1-7A2B46279897}"/>
              </a:ext>
            </a:extLst>
          </p:cNvPr>
          <p:cNvSpPr/>
          <p:nvPr/>
        </p:nvSpPr>
        <p:spPr>
          <a:xfrm>
            <a:off x="1044717" y="188992"/>
            <a:ext cx="10102565" cy="615553"/>
          </a:xfrm>
          <a:prstGeom prst="rect">
            <a:avLst/>
          </a:prstGeom>
        </p:spPr>
        <p:txBody>
          <a:bodyPr wrap="square" lIns="0" tIns="0" rIns="0" bIns="0">
            <a:spAutoFit/>
          </a:bodyPr>
          <a:lstStyle/>
          <a:p>
            <a:pPr algn="ctr">
              <a:spcBef>
                <a:spcPct val="0"/>
              </a:spcBef>
            </a:pPr>
            <a:r>
              <a:rPr lang="en-US" sz="4000" u="sng" dirty="0">
                <a:solidFill>
                  <a:srgbClr val="0070C0"/>
                </a:solidFill>
                <a:latin typeface="Aptos (Body)"/>
              </a:rPr>
              <a:t>Add Product Page</a:t>
            </a:r>
          </a:p>
        </p:txBody>
      </p:sp>
      <p:pic>
        <p:nvPicPr>
          <p:cNvPr id="7" name="Picture 6" descr="A person in a yellow hard hat">
            <a:extLst>
              <a:ext uri="{FF2B5EF4-FFF2-40B4-BE49-F238E27FC236}">
                <a16:creationId xmlns:a16="http://schemas.microsoft.com/office/drawing/2014/main" id="{D9FCFAB8-9842-7F6E-3094-6AD572487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646" y="2202491"/>
            <a:ext cx="8690020" cy="4078608"/>
          </a:xfrm>
          <a:prstGeom prst="rect">
            <a:avLst/>
          </a:prstGeom>
        </p:spPr>
      </p:pic>
      <p:sp>
        <p:nvSpPr>
          <p:cNvPr id="8" name="Rectangle 155">
            <a:extLst>
              <a:ext uri="{FF2B5EF4-FFF2-40B4-BE49-F238E27FC236}">
                <a16:creationId xmlns:a16="http://schemas.microsoft.com/office/drawing/2014/main" id="{2E0E866F-0697-4587-61C4-BFACB2849ECD}"/>
              </a:ext>
            </a:extLst>
          </p:cNvPr>
          <p:cNvSpPr/>
          <p:nvPr/>
        </p:nvSpPr>
        <p:spPr>
          <a:xfrm>
            <a:off x="921374" y="946357"/>
            <a:ext cx="10102565" cy="1015663"/>
          </a:xfrm>
          <a:prstGeom prst="rect">
            <a:avLst/>
          </a:prstGeom>
        </p:spPr>
        <p:txBody>
          <a:bodyPr wrap="square" lIns="0" tIns="0" rIns="0" bIns="0">
            <a:spAutoFit/>
          </a:bodyPr>
          <a:lstStyle/>
          <a:p>
            <a:pPr algn="just">
              <a:spcBef>
                <a:spcPct val="0"/>
              </a:spcBef>
            </a:pPr>
            <a:r>
              <a:rPr lang="en-US" sz="2200" dirty="0"/>
              <a:t>Here, we are adding products using CRUD operations at the backend," we are referring to the backend functionality that supports the addition of new products to the inventory.</a:t>
            </a:r>
            <a:endParaRPr lang="en-US" sz="2200" u="sng" dirty="0">
              <a:solidFill>
                <a:srgbClr val="0070C0"/>
              </a:solidFill>
              <a:latin typeface="Aptos (Body)"/>
            </a:endParaRPr>
          </a:p>
        </p:txBody>
      </p:sp>
    </p:spTree>
    <p:extLst>
      <p:ext uri="{BB962C8B-B14F-4D97-AF65-F5344CB8AC3E}">
        <p14:creationId xmlns:p14="http://schemas.microsoft.com/office/powerpoint/2010/main" val="188494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91689" y="959383"/>
            <a:ext cx="11062111" cy="1354217"/>
          </a:xfrm>
          <a:prstGeom prst="rect">
            <a:avLst/>
          </a:prstGeom>
        </p:spPr>
        <p:txBody>
          <a:bodyPr wrap="square" lIns="0" tIns="0" rIns="0" bIns="0">
            <a:spAutoFit/>
          </a:bodyPr>
          <a:lstStyle/>
          <a:p>
            <a:pPr lvl="2" algn="just">
              <a:spcBef>
                <a:spcPct val="0"/>
              </a:spcBef>
            </a:pPr>
            <a:r>
              <a:rPr lang="en-US" sz="2200" b="1" dirty="0"/>
              <a:t>Monitor and Alert:</a:t>
            </a:r>
            <a:r>
              <a:rPr lang="en-US" sz="2200" dirty="0"/>
              <a:t> Automatically track inventory levels and alert administrators when stock falls below predefined thresholds to ensure timely replenishment. Compare current stock levels against set minimum thresholds to detect potential shortages.</a:t>
            </a:r>
            <a:endParaRPr lang="en-US" sz="2200" dirty="0">
              <a:solidFill>
                <a:srgbClr val="0070C0"/>
              </a:solidFill>
              <a:latin typeface="Aptos (Body)"/>
            </a:endParaRP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8</a:t>
            </a:fld>
            <a:endParaRPr lang="en-US" dirty="0">
              <a:solidFill>
                <a:schemeClr val="tx1"/>
              </a:solidFill>
            </a:endParaRPr>
          </a:p>
        </p:txBody>
      </p:sp>
      <p:sp>
        <p:nvSpPr>
          <p:cNvPr id="4" name="Rectangle 155">
            <a:extLst>
              <a:ext uri="{FF2B5EF4-FFF2-40B4-BE49-F238E27FC236}">
                <a16:creationId xmlns:a16="http://schemas.microsoft.com/office/drawing/2014/main" id="{E2A7B297-DFF5-7D48-0EA1-7A2B46279897}"/>
              </a:ext>
            </a:extLst>
          </p:cNvPr>
          <p:cNvSpPr/>
          <p:nvPr/>
        </p:nvSpPr>
        <p:spPr>
          <a:xfrm>
            <a:off x="581595" y="237362"/>
            <a:ext cx="10102565" cy="615553"/>
          </a:xfrm>
          <a:prstGeom prst="rect">
            <a:avLst/>
          </a:prstGeom>
        </p:spPr>
        <p:txBody>
          <a:bodyPr wrap="square" lIns="0" tIns="0" rIns="0" bIns="0">
            <a:spAutoFit/>
          </a:bodyPr>
          <a:lstStyle/>
          <a:p>
            <a:pPr algn="ctr">
              <a:spcBef>
                <a:spcPct val="0"/>
              </a:spcBef>
            </a:pPr>
            <a:endParaRPr lang="en-US" sz="4000" u="sng" dirty="0">
              <a:solidFill>
                <a:srgbClr val="0070C0"/>
              </a:solidFill>
              <a:latin typeface="Aptos (Body)"/>
            </a:endParaRPr>
          </a:p>
        </p:txBody>
      </p:sp>
      <p:sp>
        <p:nvSpPr>
          <p:cNvPr id="5" name="Rectangle 155">
            <a:extLst>
              <a:ext uri="{FF2B5EF4-FFF2-40B4-BE49-F238E27FC236}">
                <a16:creationId xmlns:a16="http://schemas.microsoft.com/office/drawing/2014/main" id="{904D685F-41A2-C7E4-63EF-B56451BB8BA0}"/>
              </a:ext>
            </a:extLst>
          </p:cNvPr>
          <p:cNvSpPr/>
          <p:nvPr/>
        </p:nvSpPr>
        <p:spPr>
          <a:xfrm>
            <a:off x="754396" y="164567"/>
            <a:ext cx="10102565" cy="615553"/>
          </a:xfrm>
          <a:prstGeom prst="rect">
            <a:avLst/>
          </a:prstGeom>
        </p:spPr>
        <p:txBody>
          <a:bodyPr wrap="square" lIns="0" tIns="0" rIns="0" bIns="0">
            <a:spAutoFit/>
          </a:bodyPr>
          <a:lstStyle/>
          <a:p>
            <a:pPr algn="ctr">
              <a:spcBef>
                <a:spcPct val="0"/>
              </a:spcBef>
            </a:pPr>
            <a:r>
              <a:rPr lang="en-US" sz="4000" u="sng" dirty="0">
                <a:solidFill>
                  <a:srgbClr val="0070C0"/>
                </a:solidFill>
                <a:latin typeface="Aptos (Body)"/>
              </a:rPr>
              <a:t>Low inventory Alert System</a:t>
            </a:r>
          </a:p>
        </p:txBody>
      </p:sp>
      <p:pic>
        <p:nvPicPr>
          <p:cNvPr id="11" name="Picture 10" descr="A screenshot of a computer">
            <a:extLst>
              <a:ext uri="{FF2B5EF4-FFF2-40B4-BE49-F238E27FC236}">
                <a16:creationId xmlns:a16="http://schemas.microsoft.com/office/drawing/2014/main" id="{DEFAB2A7-26DE-0C71-BE54-F1CDF8281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1" y="2476120"/>
            <a:ext cx="9485360" cy="3815142"/>
          </a:xfrm>
          <a:prstGeom prst="rect">
            <a:avLst/>
          </a:prstGeom>
        </p:spPr>
      </p:pic>
    </p:spTree>
    <p:extLst>
      <p:ext uri="{BB962C8B-B14F-4D97-AF65-F5344CB8AC3E}">
        <p14:creationId xmlns:p14="http://schemas.microsoft.com/office/powerpoint/2010/main" val="342783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2024 -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9</a:t>
            </a:fld>
            <a:endParaRPr lang="en-US" dirty="0">
              <a:solidFill>
                <a:schemeClr val="tx1"/>
              </a:solidFill>
            </a:endParaRPr>
          </a:p>
        </p:txBody>
      </p:sp>
      <p:sp>
        <p:nvSpPr>
          <p:cNvPr id="4" name="Rectangle 155">
            <a:extLst>
              <a:ext uri="{FF2B5EF4-FFF2-40B4-BE49-F238E27FC236}">
                <a16:creationId xmlns:a16="http://schemas.microsoft.com/office/drawing/2014/main" id="{E2A7B297-DFF5-7D48-0EA1-7A2B46279897}"/>
              </a:ext>
            </a:extLst>
          </p:cNvPr>
          <p:cNvSpPr/>
          <p:nvPr/>
        </p:nvSpPr>
        <p:spPr>
          <a:xfrm>
            <a:off x="581595" y="237362"/>
            <a:ext cx="10102565" cy="615553"/>
          </a:xfrm>
          <a:prstGeom prst="rect">
            <a:avLst/>
          </a:prstGeom>
        </p:spPr>
        <p:txBody>
          <a:bodyPr wrap="square" lIns="0" tIns="0" rIns="0" bIns="0">
            <a:spAutoFit/>
          </a:bodyPr>
          <a:lstStyle/>
          <a:p>
            <a:pPr algn="ctr">
              <a:spcBef>
                <a:spcPct val="0"/>
              </a:spcBef>
            </a:pPr>
            <a:endParaRPr lang="en-US" sz="4000" u="sng" dirty="0">
              <a:solidFill>
                <a:srgbClr val="0070C0"/>
              </a:solidFill>
              <a:latin typeface="Aptos (Body)"/>
            </a:endParaRPr>
          </a:p>
        </p:txBody>
      </p:sp>
      <p:sp>
        <p:nvSpPr>
          <p:cNvPr id="5" name="Rectangle 155">
            <a:extLst>
              <a:ext uri="{FF2B5EF4-FFF2-40B4-BE49-F238E27FC236}">
                <a16:creationId xmlns:a16="http://schemas.microsoft.com/office/drawing/2014/main" id="{904D685F-41A2-C7E4-63EF-B56451BB8BA0}"/>
              </a:ext>
            </a:extLst>
          </p:cNvPr>
          <p:cNvSpPr/>
          <p:nvPr/>
        </p:nvSpPr>
        <p:spPr>
          <a:xfrm>
            <a:off x="754396" y="164567"/>
            <a:ext cx="10102565" cy="615553"/>
          </a:xfrm>
          <a:prstGeom prst="rect">
            <a:avLst/>
          </a:prstGeom>
        </p:spPr>
        <p:txBody>
          <a:bodyPr wrap="square" lIns="0" tIns="0" rIns="0" bIns="0">
            <a:spAutoFit/>
          </a:bodyPr>
          <a:lstStyle/>
          <a:p>
            <a:pPr algn="ctr">
              <a:spcBef>
                <a:spcPct val="0"/>
              </a:spcBef>
            </a:pPr>
            <a:r>
              <a:rPr lang="en-US" sz="4000" u="sng" dirty="0">
                <a:solidFill>
                  <a:srgbClr val="0070C0"/>
                </a:solidFill>
                <a:latin typeface="Aptos (Body)"/>
              </a:rPr>
              <a:t>Technology Stack</a:t>
            </a:r>
          </a:p>
        </p:txBody>
      </p:sp>
      <p:pic>
        <p:nvPicPr>
          <p:cNvPr id="8" name="Picture 7" descr="A diagram of a spring boot diagram&#10;&#10;Description automatically generated">
            <a:extLst>
              <a:ext uri="{FF2B5EF4-FFF2-40B4-BE49-F238E27FC236}">
                <a16:creationId xmlns:a16="http://schemas.microsoft.com/office/drawing/2014/main" id="{675BC4E4-37AB-093E-AE13-111218B20B36}"/>
              </a:ext>
            </a:extLst>
          </p:cNvPr>
          <p:cNvPicPr>
            <a:picLocks noChangeAspect="1"/>
          </p:cNvPicPr>
          <p:nvPr/>
        </p:nvPicPr>
        <p:blipFill rotWithShape="1">
          <a:blip r:embed="rId3">
            <a:extLst>
              <a:ext uri="{28A0092B-C50C-407E-A947-70E740481C1C}">
                <a14:useLocalDpi xmlns:a14="http://schemas.microsoft.com/office/drawing/2010/main" val="0"/>
              </a:ext>
            </a:extLst>
          </a:blip>
          <a:srcRect b="6814"/>
          <a:stretch/>
        </p:blipFill>
        <p:spPr>
          <a:xfrm>
            <a:off x="1443209" y="1361515"/>
            <a:ext cx="9573658" cy="4044875"/>
          </a:xfrm>
          <a:prstGeom prst="rect">
            <a:avLst/>
          </a:prstGeom>
        </p:spPr>
      </p:pic>
    </p:spTree>
    <p:extLst>
      <p:ext uri="{BB962C8B-B14F-4D97-AF65-F5344CB8AC3E}">
        <p14:creationId xmlns:p14="http://schemas.microsoft.com/office/powerpoint/2010/main" val="1450189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337</TotalTime>
  <Words>581</Words>
  <Application>Microsoft Office PowerPoint</Application>
  <PresentationFormat>Widescreen</PresentationFormat>
  <Paragraphs>74</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Aptos</vt:lpstr>
      <vt:lpstr>Aptos (Body)</vt:lpstr>
      <vt:lpstr>Aptos Display</vt:lpstr>
      <vt:lpstr>Arial</vt:lpstr>
      <vt:lpstr>HK Grotesk</vt:lpstr>
      <vt:lpstr>HK Grotesk Bold</vt:lpstr>
      <vt:lpstr>HK Grotesk Light</vt:lpstr>
      <vt:lpstr>HK Grotesk Light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Mansi Bhoi</cp:lastModifiedBy>
  <cp:revision>13</cp:revision>
  <dcterms:created xsi:type="dcterms:W3CDTF">2024-05-04T13:11:57Z</dcterms:created>
  <dcterms:modified xsi:type="dcterms:W3CDTF">2024-08-25T12:38:51Z</dcterms:modified>
</cp:coreProperties>
</file>