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 id="2147483680" r:id="rId4"/>
  </p:sldMasterIdLst>
  <p:notesMasterIdLst>
    <p:notesMasterId r:id="rId23"/>
  </p:notesMasterIdLst>
  <p:sldIdLst>
    <p:sldId id="728" r:id="rId5"/>
    <p:sldId id="709" r:id="rId6"/>
    <p:sldId id="734" r:id="rId7"/>
    <p:sldId id="724" r:id="rId8"/>
    <p:sldId id="729" r:id="rId9"/>
    <p:sldId id="713" r:id="rId10"/>
    <p:sldId id="714" r:id="rId11"/>
    <p:sldId id="715" r:id="rId12"/>
    <p:sldId id="727" r:id="rId13"/>
    <p:sldId id="732" r:id="rId14"/>
    <p:sldId id="730" r:id="rId15"/>
    <p:sldId id="722" r:id="rId16"/>
    <p:sldId id="733" r:id="rId17"/>
    <p:sldId id="735" r:id="rId18"/>
    <p:sldId id="712" r:id="rId19"/>
    <p:sldId id="721" r:id="rId20"/>
    <p:sldId id="720" r:id="rId21"/>
    <p:sldId id="719" r:id="rId22"/>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28"/>
            <p14:sldId id="709"/>
            <p14:sldId id="734"/>
            <p14:sldId id="724"/>
            <p14:sldId id="729"/>
            <p14:sldId id="713"/>
            <p14:sldId id="714"/>
            <p14:sldId id="715"/>
            <p14:sldId id="727"/>
            <p14:sldId id="732"/>
            <p14:sldId id="730"/>
            <p14:sldId id="722"/>
            <p14:sldId id="733"/>
            <p14:sldId id="735"/>
            <p14:sldId id="712"/>
            <p14:sldId id="721"/>
            <p14:sldId id="720"/>
            <p14:sldId id="71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1" autoAdjust="0"/>
    <p:restoredTop sz="95856" autoAdjust="0"/>
  </p:normalViewPr>
  <p:slideViewPr>
    <p:cSldViewPr>
      <p:cViewPr varScale="1">
        <p:scale>
          <a:sx n="111" d="100"/>
          <a:sy n="111" d="100"/>
        </p:scale>
        <p:origin x="576"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BDA510-20FA-49A1-9E0E-2BC7F6717A5E}"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en-IN"/>
        </a:p>
      </dgm:t>
    </dgm:pt>
    <dgm:pt modelId="{D4483013-D2D3-4D43-A23C-63D60C8BA71F}">
      <dgm:prSet phldrT="[Text]"/>
      <dgm:spPr/>
      <dgm:t>
        <a:bodyPr/>
        <a:lstStyle/>
        <a:p>
          <a:r>
            <a:rPr lang="en-IN" dirty="0">
              <a:latin typeface="Arial" panose="020B0604020202020204" pitchFamily="34" charset="0"/>
              <a:cs typeface="Arial" panose="020B0604020202020204" pitchFamily="34" charset="0"/>
            </a:rPr>
            <a:t>Linear Regression</a:t>
          </a:r>
        </a:p>
      </dgm:t>
    </dgm:pt>
    <dgm:pt modelId="{9EB7CBB6-3FE4-4471-A9C9-2F89B6FB83AA}" type="parTrans" cxnId="{280FF74A-FE47-4612-8477-FE6A8E42D232}">
      <dgm:prSet/>
      <dgm:spPr/>
      <dgm:t>
        <a:bodyPr/>
        <a:lstStyle/>
        <a:p>
          <a:endParaRPr lang="en-IN"/>
        </a:p>
      </dgm:t>
    </dgm:pt>
    <dgm:pt modelId="{ADBC13B5-68A1-46CD-AA7E-3AF7E22B99C4}" type="sibTrans" cxnId="{280FF74A-FE47-4612-8477-FE6A8E42D232}">
      <dgm:prSet/>
      <dgm:spPr/>
      <dgm:t>
        <a:bodyPr/>
        <a:lstStyle/>
        <a:p>
          <a:endParaRPr lang="en-IN"/>
        </a:p>
      </dgm:t>
    </dgm:pt>
    <dgm:pt modelId="{67ECD160-F57A-4465-8073-5C4669D85143}">
      <dgm:prSet phldrT="[Text]"/>
      <dgm:spPr/>
      <dgm:t>
        <a:bodyPr/>
        <a:lstStyle/>
        <a:p>
          <a:r>
            <a:rPr lang="en-IN" dirty="0">
              <a:latin typeface="Arial" panose="020B0604020202020204" pitchFamily="34" charset="0"/>
              <a:cs typeface="Arial" panose="020B0604020202020204" pitchFamily="34" charset="0"/>
            </a:rPr>
            <a:t>Random Forest</a:t>
          </a:r>
        </a:p>
      </dgm:t>
    </dgm:pt>
    <dgm:pt modelId="{A654BAF5-2DD5-4508-948B-9C2E9D93FBCC}" type="parTrans" cxnId="{E072C59B-5BD2-41FC-BD84-FBE7422CE49A}">
      <dgm:prSet/>
      <dgm:spPr/>
      <dgm:t>
        <a:bodyPr/>
        <a:lstStyle/>
        <a:p>
          <a:endParaRPr lang="en-IN"/>
        </a:p>
      </dgm:t>
    </dgm:pt>
    <dgm:pt modelId="{F9E3CAC9-F0A5-43CF-A969-F2DCFE0A0CC7}" type="sibTrans" cxnId="{E072C59B-5BD2-41FC-BD84-FBE7422CE49A}">
      <dgm:prSet/>
      <dgm:spPr/>
      <dgm:t>
        <a:bodyPr/>
        <a:lstStyle/>
        <a:p>
          <a:endParaRPr lang="en-IN"/>
        </a:p>
      </dgm:t>
    </dgm:pt>
    <dgm:pt modelId="{781D8B9C-5396-40DC-BE9B-3A24022417A2}">
      <dgm:prSet phldrT="[Tex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RMSE: </a:t>
          </a:r>
          <a:r>
            <a:rPr lang="en-IN" b="0" dirty="0">
              <a:solidFill>
                <a:schemeClr val="tx2">
                  <a:lumMod val="10000"/>
                </a:schemeClr>
              </a:solidFill>
              <a:latin typeface="Arial" panose="020B0604020202020204" pitchFamily="34" charset="0"/>
              <a:cs typeface="Arial" panose="020B0604020202020204" pitchFamily="34" charset="0"/>
            </a:rPr>
            <a:t>4111</a:t>
          </a:r>
        </a:p>
      </dgm:t>
    </dgm:pt>
    <dgm:pt modelId="{E43AF241-906D-468F-A5B5-CC9DA336B200}" type="parTrans" cxnId="{2434C800-8682-4E4D-879C-29C9F024A36C}">
      <dgm:prSet/>
      <dgm:spPr/>
      <dgm:t>
        <a:bodyPr/>
        <a:lstStyle/>
        <a:p>
          <a:endParaRPr lang="en-IN"/>
        </a:p>
      </dgm:t>
    </dgm:pt>
    <dgm:pt modelId="{1014C1F1-51EA-4660-847B-167F1481C813}" type="sibTrans" cxnId="{2434C800-8682-4E4D-879C-29C9F024A36C}">
      <dgm:prSet/>
      <dgm:spPr/>
      <dgm:t>
        <a:bodyPr/>
        <a:lstStyle/>
        <a:p>
          <a:endParaRPr lang="en-IN"/>
        </a:p>
      </dgm:t>
    </dgm:pt>
    <dgm:pt modelId="{2FEA6A73-334D-445E-9A62-52790DF08205}">
      <dgm:prSet phldrT="[Text]"/>
      <dgm:spPr/>
      <dgm:t>
        <a:bodyPr/>
        <a:lstStyle/>
        <a:p>
          <a:r>
            <a:rPr lang="en-IN" dirty="0">
              <a:latin typeface="Arial" panose="020B0604020202020204" pitchFamily="34" charset="0"/>
              <a:cs typeface="Arial" panose="020B0604020202020204" pitchFamily="34" charset="0"/>
            </a:rPr>
            <a:t>Boosting</a:t>
          </a:r>
        </a:p>
      </dgm:t>
    </dgm:pt>
    <dgm:pt modelId="{9AC4A165-BC5B-451A-BEBB-B5489A6ABD6A}" type="parTrans" cxnId="{9CD838E1-B135-4312-9948-FB109D35DE23}">
      <dgm:prSet/>
      <dgm:spPr/>
      <dgm:t>
        <a:bodyPr/>
        <a:lstStyle/>
        <a:p>
          <a:endParaRPr lang="en-IN"/>
        </a:p>
      </dgm:t>
    </dgm:pt>
    <dgm:pt modelId="{DC6E3E5D-A675-4F62-887D-40B50773D8D3}" type="sibTrans" cxnId="{9CD838E1-B135-4312-9948-FB109D35DE23}">
      <dgm:prSet/>
      <dgm:spPr/>
      <dgm:t>
        <a:bodyPr/>
        <a:lstStyle/>
        <a:p>
          <a:endParaRPr lang="en-IN"/>
        </a:p>
      </dgm:t>
    </dgm:pt>
    <dgm:pt modelId="{FE66EC3E-CE33-4A65-A2DB-A040CE0C9274}">
      <dgm:prSet phldrT="[Tex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RMSE : </a:t>
          </a:r>
          <a:r>
            <a:rPr lang="en-IN" b="0" dirty="0">
              <a:solidFill>
                <a:schemeClr val="tx2">
                  <a:lumMod val="10000"/>
                </a:schemeClr>
              </a:solidFill>
              <a:latin typeface="Arial" panose="020B0604020202020204" pitchFamily="34" charset="0"/>
              <a:cs typeface="Arial" panose="020B0604020202020204" pitchFamily="34" charset="0"/>
            </a:rPr>
            <a:t>4407</a:t>
          </a:r>
        </a:p>
      </dgm:t>
    </dgm:pt>
    <dgm:pt modelId="{1157E490-428C-451A-A42A-3A12FE7A700D}" type="parTrans" cxnId="{1BF4CA9B-6B08-4ACC-B5DB-ABD8122E92CA}">
      <dgm:prSet/>
      <dgm:spPr/>
      <dgm:t>
        <a:bodyPr/>
        <a:lstStyle/>
        <a:p>
          <a:endParaRPr lang="en-IN"/>
        </a:p>
      </dgm:t>
    </dgm:pt>
    <dgm:pt modelId="{56D7055A-693C-4CC2-9A5E-DFB24AEA4707}" type="sibTrans" cxnId="{1BF4CA9B-6B08-4ACC-B5DB-ABD8122E92CA}">
      <dgm:prSet/>
      <dgm:spPr/>
      <dgm:t>
        <a:bodyPr/>
        <a:lstStyle/>
        <a:p>
          <a:endParaRPr lang="en-IN"/>
        </a:p>
      </dgm:t>
    </dgm:pt>
    <dgm:pt modelId="{5655F062-7376-4891-8FC9-99828D5865DA}">
      <dgm:prSet phldrT="[Tex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Important Features: Smoker, BMI, Age, Children</a:t>
          </a:r>
        </a:p>
      </dgm:t>
    </dgm:pt>
    <dgm:pt modelId="{22ABF505-71BB-4BD3-9DC7-F6DCDF87C84D}" type="parTrans" cxnId="{3083817F-76E7-4C15-AA99-C27EC778EF3D}">
      <dgm:prSet/>
      <dgm:spPr/>
      <dgm:t>
        <a:bodyPr/>
        <a:lstStyle/>
        <a:p>
          <a:endParaRPr lang="en-IN"/>
        </a:p>
      </dgm:t>
    </dgm:pt>
    <dgm:pt modelId="{07C4AC10-8891-4DC1-9460-9BBF0604C3AC}" type="sibTrans" cxnId="{3083817F-76E7-4C15-AA99-C27EC778EF3D}">
      <dgm:prSet/>
      <dgm:spPr/>
      <dgm:t>
        <a:bodyPr/>
        <a:lstStyle/>
        <a:p>
          <a:endParaRPr lang="en-IN"/>
        </a:p>
      </dgm:t>
    </dgm:pt>
    <dgm:pt modelId="{6EE001B6-4811-AB49-956F-0C9678B7D79D}">
      <dgm:prSet phldrT="[Tex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RMSE: </a:t>
          </a:r>
          <a:r>
            <a:rPr lang="en-US" dirty="0" smtClean="0">
              <a:solidFill>
                <a:schemeClr val="tx2">
                  <a:lumMod val="10000"/>
                </a:schemeClr>
              </a:solidFill>
              <a:latin typeface="Arial" panose="020B0604020202020204" pitchFamily="34" charset="0"/>
              <a:ea typeface="Calibri" panose="020F0502020204030204" pitchFamily="34" charset="0"/>
              <a:cs typeface="Arial" panose="020B0604020202020204" pitchFamily="34" charset="0"/>
            </a:rPr>
            <a:t>4194</a:t>
          </a:r>
          <a:endParaRPr lang="en-IN" b="0" dirty="0">
            <a:solidFill>
              <a:schemeClr val="tx2">
                <a:lumMod val="10000"/>
              </a:schemeClr>
            </a:solidFill>
            <a:latin typeface="Arial" panose="020B0604020202020204" pitchFamily="34" charset="0"/>
            <a:cs typeface="Arial" panose="020B0604020202020204" pitchFamily="34" charset="0"/>
          </a:endParaRPr>
        </a:p>
      </dgm:t>
    </dgm:pt>
    <dgm:pt modelId="{67BB7AA5-3689-A84A-ABF3-5CE0060EAABB}" type="parTrans" cxnId="{156E62F2-CE51-944E-8374-A4741E441F1C}">
      <dgm:prSet/>
      <dgm:spPr/>
      <dgm:t>
        <a:bodyPr/>
        <a:lstStyle/>
        <a:p>
          <a:endParaRPr lang="en-US"/>
        </a:p>
      </dgm:t>
    </dgm:pt>
    <dgm:pt modelId="{A2D53E9F-BB80-4048-90D3-CF9656AACC55}" type="sibTrans" cxnId="{156E62F2-CE51-944E-8374-A4741E441F1C}">
      <dgm:prSet/>
      <dgm:spPr/>
      <dgm:t>
        <a:bodyPr/>
        <a:lstStyle/>
        <a:p>
          <a:endParaRPr lang="en-US"/>
        </a:p>
      </dgm:t>
    </dgm:pt>
    <dgm:pt modelId="{56CCA207-68B8-894C-983E-4D55B9F99E36}">
      <dgm:prSe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Important Features: S</a:t>
          </a:r>
          <a:r>
            <a:rPr lang="en-US"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ex, BMI, Children, Smoker, Region, Age</a:t>
          </a:r>
          <a:r>
            <a:rPr lang="en-US" baseline="30000"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2</a:t>
          </a:r>
          <a:r>
            <a:rPr lang="en-US"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 BMI30, Smoker:BMI30</a:t>
          </a:r>
          <a:endParaRPr lang="en-IN" dirty="0">
            <a:solidFill>
              <a:schemeClr val="tx2">
                <a:lumMod val="10000"/>
              </a:schemeClr>
            </a:solidFill>
            <a:latin typeface="Arial" panose="020B0604020202020204" pitchFamily="34" charset="0"/>
            <a:cs typeface="Arial" panose="020B0604020202020204" pitchFamily="34" charset="0"/>
          </a:endParaRPr>
        </a:p>
      </dgm:t>
    </dgm:pt>
    <dgm:pt modelId="{21BAD8F4-ADE4-0941-BDEF-564F741F1D28}" type="parTrans" cxnId="{797B0281-28F8-5A4F-B7F1-BCF5AD310118}">
      <dgm:prSet/>
      <dgm:spPr/>
      <dgm:t>
        <a:bodyPr/>
        <a:lstStyle/>
        <a:p>
          <a:endParaRPr lang="en-US"/>
        </a:p>
      </dgm:t>
    </dgm:pt>
    <dgm:pt modelId="{3AE0A418-CC62-C748-A892-21DC897F5DBC}" type="sibTrans" cxnId="{797B0281-28F8-5A4F-B7F1-BCF5AD310118}">
      <dgm:prSet/>
      <dgm:spPr/>
      <dgm:t>
        <a:bodyPr/>
        <a:lstStyle/>
        <a:p>
          <a:endParaRPr lang="en-US"/>
        </a:p>
      </dgm:t>
    </dgm:pt>
    <dgm:pt modelId="{9B1D1270-A876-7B42-A364-A6D6CFF17BEE}">
      <dgm:prSet/>
      <dgm:spPr/>
      <dgm:t>
        <a:bodyPr/>
        <a:lstStyle/>
        <a:p>
          <a:pPr>
            <a:buNone/>
          </a:pPr>
          <a:r>
            <a:rPr lang="en-IN" dirty="0">
              <a:solidFill>
                <a:schemeClr val="tx2">
                  <a:lumMod val="10000"/>
                </a:schemeClr>
              </a:solidFill>
              <a:latin typeface="Arial" panose="020B0604020202020204" pitchFamily="34" charset="0"/>
              <a:cs typeface="Arial" panose="020B0604020202020204" pitchFamily="34" charset="0"/>
            </a:rPr>
            <a:t>Important Features: Smoker*Age, Smoker, Age, Age</a:t>
          </a:r>
          <a:r>
            <a:rPr lang="en-IN" baseline="30000" dirty="0">
              <a:solidFill>
                <a:schemeClr val="tx2">
                  <a:lumMod val="10000"/>
                </a:schemeClr>
              </a:solidFill>
              <a:latin typeface="Arial" panose="020B0604020202020204" pitchFamily="34" charset="0"/>
              <a:cs typeface="Arial" panose="020B0604020202020204" pitchFamily="34" charset="0"/>
            </a:rPr>
            <a:t>2</a:t>
          </a:r>
          <a:r>
            <a:rPr lang="en-IN" dirty="0">
              <a:solidFill>
                <a:schemeClr val="tx2">
                  <a:lumMod val="10000"/>
                </a:schemeClr>
              </a:solidFill>
              <a:latin typeface="Arial" panose="020B0604020202020204" pitchFamily="34" charset="0"/>
              <a:cs typeface="Arial" panose="020B0604020202020204" pitchFamily="34" charset="0"/>
            </a:rPr>
            <a:t> </a:t>
          </a:r>
        </a:p>
      </dgm:t>
    </dgm:pt>
    <dgm:pt modelId="{94E45A64-5AA7-474C-9040-98DA6D7C85E5}" type="parTrans" cxnId="{C3D463E0-8BCB-BD4D-ACB3-47F359FD134C}">
      <dgm:prSet/>
      <dgm:spPr/>
      <dgm:t>
        <a:bodyPr/>
        <a:lstStyle/>
        <a:p>
          <a:endParaRPr lang="en-US"/>
        </a:p>
      </dgm:t>
    </dgm:pt>
    <dgm:pt modelId="{0BB8D89D-DF03-034F-98B5-1A200CC68966}" type="sibTrans" cxnId="{C3D463E0-8BCB-BD4D-ACB3-47F359FD134C}">
      <dgm:prSet/>
      <dgm:spPr/>
      <dgm:t>
        <a:bodyPr/>
        <a:lstStyle/>
        <a:p>
          <a:endParaRPr lang="en-US"/>
        </a:p>
      </dgm:t>
    </dgm:pt>
    <dgm:pt modelId="{0D8C7DF5-2C44-A647-97A8-D1CB17F71412}">
      <dgm:prSet phldrT="[Text]"/>
      <dgm:spPr/>
      <dgm:t>
        <a:bodyPr/>
        <a:lstStyle/>
        <a:p>
          <a:pPr>
            <a:buNone/>
          </a:pPr>
          <a:r>
            <a:rPr lang="en-IN" b="0" dirty="0">
              <a:solidFill>
                <a:schemeClr val="tx2">
                  <a:lumMod val="10000"/>
                </a:schemeClr>
              </a:solidFill>
              <a:latin typeface="Arial" panose="020B0604020202020204" pitchFamily="34" charset="0"/>
              <a:cs typeface="Arial" panose="020B0604020202020204" pitchFamily="34" charset="0"/>
            </a:rPr>
            <a:t>Adjusted R-Squared: </a:t>
          </a:r>
          <a:r>
            <a:rPr lang="en-US" dirty="0">
              <a:solidFill>
                <a:schemeClr val="tx2">
                  <a:lumMod val="10000"/>
                </a:schemeClr>
              </a:solidFill>
              <a:latin typeface="Arial" panose="020B0604020202020204" pitchFamily="34" charset="0"/>
              <a:ea typeface="Calibri" panose="020F0502020204030204" pitchFamily="34" charset="0"/>
              <a:cs typeface="Arial" panose="020B0604020202020204" pitchFamily="34" charset="0"/>
            </a:rPr>
            <a:t>0.8595</a:t>
          </a:r>
          <a:endParaRPr lang="en-IN" b="0" dirty="0">
            <a:solidFill>
              <a:schemeClr val="tx2">
                <a:lumMod val="10000"/>
              </a:schemeClr>
            </a:solidFill>
            <a:latin typeface="Arial" panose="020B0604020202020204" pitchFamily="34" charset="0"/>
            <a:cs typeface="Arial" panose="020B0604020202020204" pitchFamily="34" charset="0"/>
          </a:endParaRPr>
        </a:p>
      </dgm:t>
    </dgm:pt>
    <dgm:pt modelId="{FFCFCF9E-F455-0C46-B1AB-2C907F91540E}" type="parTrans" cxnId="{759F02AD-0B38-9D42-AEE4-C02C746110B0}">
      <dgm:prSet/>
      <dgm:spPr/>
      <dgm:t>
        <a:bodyPr/>
        <a:lstStyle/>
        <a:p>
          <a:endParaRPr lang="en-US"/>
        </a:p>
      </dgm:t>
    </dgm:pt>
    <dgm:pt modelId="{8D0445E5-2A1C-B64C-876A-B64FD5B5E216}" type="sibTrans" cxnId="{759F02AD-0B38-9D42-AEE4-C02C746110B0}">
      <dgm:prSet/>
      <dgm:spPr/>
      <dgm:t>
        <a:bodyPr/>
        <a:lstStyle/>
        <a:p>
          <a:endParaRPr lang="en-US"/>
        </a:p>
      </dgm:t>
    </dgm:pt>
    <dgm:pt modelId="{171DE75B-4D0E-4A48-AE7A-02F419001673}">
      <dgm:prSet phldrT="[Text]"/>
      <dgm:spPr/>
      <dgm:t>
        <a:bodyPr/>
        <a:lstStyle/>
        <a:p>
          <a:pPr>
            <a:buNone/>
          </a:pPr>
          <a:r>
            <a:rPr lang="en-IN" b="0" dirty="0">
              <a:solidFill>
                <a:schemeClr val="tx2">
                  <a:lumMod val="10000"/>
                </a:schemeClr>
              </a:solidFill>
              <a:latin typeface="Arial" panose="020B0604020202020204" pitchFamily="34" charset="0"/>
              <a:cs typeface="Arial" panose="020B0604020202020204" pitchFamily="34" charset="0"/>
            </a:rPr>
            <a:t>R-Squared: </a:t>
          </a:r>
          <a:r>
            <a:rPr lang="en-US" b="0" dirty="0">
              <a:solidFill>
                <a:schemeClr val="tx2">
                  <a:lumMod val="10000"/>
                </a:schemeClr>
              </a:solidFill>
              <a:latin typeface="Arial" panose="020B0604020202020204" pitchFamily="34" charset="0"/>
              <a:cs typeface="Arial" panose="020B0604020202020204" pitchFamily="34" charset="0"/>
            </a:rPr>
            <a:t>0.8978</a:t>
          </a:r>
          <a:endParaRPr lang="en-IN" b="0" dirty="0">
            <a:solidFill>
              <a:schemeClr val="tx2">
                <a:lumMod val="10000"/>
              </a:schemeClr>
            </a:solidFill>
            <a:latin typeface="Arial" panose="020B0604020202020204" pitchFamily="34" charset="0"/>
            <a:cs typeface="Arial" panose="020B0604020202020204" pitchFamily="34" charset="0"/>
          </a:endParaRPr>
        </a:p>
      </dgm:t>
    </dgm:pt>
    <dgm:pt modelId="{898B6D15-C98E-2F47-97F6-32BA776B350D}" type="parTrans" cxnId="{49AC77C7-C542-024B-8D0D-85829F3FC348}">
      <dgm:prSet/>
      <dgm:spPr/>
      <dgm:t>
        <a:bodyPr/>
        <a:lstStyle/>
        <a:p>
          <a:endParaRPr lang="en-US"/>
        </a:p>
      </dgm:t>
    </dgm:pt>
    <dgm:pt modelId="{6A63022F-BAB9-8A44-AF98-C4E8953266D3}" type="sibTrans" cxnId="{49AC77C7-C542-024B-8D0D-85829F3FC348}">
      <dgm:prSet/>
      <dgm:spPr/>
      <dgm:t>
        <a:bodyPr/>
        <a:lstStyle/>
        <a:p>
          <a:endParaRPr lang="en-US"/>
        </a:p>
      </dgm:t>
    </dgm:pt>
    <dgm:pt modelId="{ACD72282-592E-204F-8D7C-D03D0F1C6C00}">
      <dgm:prSet phldrT="[Text]"/>
      <dgm:spPr/>
      <dgm:t>
        <a:bodyPr/>
        <a:lstStyle/>
        <a:p>
          <a:pPr>
            <a:buNone/>
          </a:pPr>
          <a:r>
            <a:rPr lang="en-IN" b="0" dirty="0">
              <a:solidFill>
                <a:schemeClr val="tx2">
                  <a:lumMod val="10000"/>
                </a:schemeClr>
              </a:solidFill>
              <a:latin typeface="Arial" panose="020B0604020202020204" pitchFamily="34" charset="0"/>
              <a:cs typeface="Arial" panose="020B0604020202020204" pitchFamily="34" charset="0"/>
            </a:rPr>
            <a:t>R-Squared: 0.8813</a:t>
          </a:r>
        </a:p>
      </dgm:t>
    </dgm:pt>
    <dgm:pt modelId="{8A40CDA0-FFE7-6249-9934-32306552870F}" type="parTrans" cxnId="{8A869C85-762E-6B43-865A-AD9EFA86F558}">
      <dgm:prSet/>
      <dgm:spPr/>
      <dgm:t>
        <a:bodyPr/>
        <a:lstStyle/>
        <a:p>
          <a:endParaRPr lang="en-US"/>
        </a:p>
      </dgm:t>
    </dgm:pt>
    <dgm:pt modelId="{0F7E7948-C3DC-CD45-9FEC-108B8BA1C674}" type="sibTrans" cxnId="{8A869C85-762E-6B43-865A-AD9EFA86F558}">
      <dgm:prSet/>
      <dgm:spPr/>
      <dgm:t>
        <a:bodyPr/>
        <a:lstStyle/>
        <a:p>
          <a:endParaRPr lang="en-US"/>
        </a:p>
      </dgm:t>
    </dgm:pt>
    <dgm:pt modelId="{14F30DB1-55F6-5143-B256-3E398581889E}">
      <dgm:prSet/>
      <dgm:spPr/>
      <dgm:t>
        <a:bodyPr/>
        <a:lstStyle/>
        <a:p>
          <a:r>
            <a:rPr lang="en-US" dirty="0"/>
            <a:t>Base Model</a:t>
          </a:r>
        </a:p>
      </dgm:t>
    </dgm:pt>
    <dgm:pt modelId="{507578B7-9A9C-DB48-99C2-C40E15E4CD6A}" type="parTrans" cxnId="{1A79DBE4-553F-254F-ADDA-FB73618A0308}">
      <dgm:prSet/>
      <dgm:spPr/>
      <dgm:t>
        <a:bodyPr/>
        <a:lstStyle/>
        <a:p>
          <a:endParaRPr lang="en-US"/>
        </a:p>
      </dgm:t>
    </dgm:pt>
    <dgm:pt modelId="{46DB8FB1-746F-3541-9FB7-68D7872D699F}" type="sibTrans" cxnId="{1A79DBE4-553F-254F-ADDA-FB73618A0308}">
      <dgm:prSet/>
      <dgm:spPr/>
      <dgm:t>
        <a:bodyPr/>
        <a:lstStyle/>
        <a:p>
          <a:endParaRPr lang="en-US"/>
        </a:p>
      </dgm:t>
    </dgm:pt>
    <dgm:pt modelId="{6A43CEC6-B022-084A-8FFB-56B46B83D807}">
      <dgm:prSet/>
      <dgm:spPr/>
      <dgm:t>
        <a:bodyPr/>
        <a:lstStyle/>
        <a:p>
          <a:pPr>
            <a:buNone/>
          </a:pPr>
          <a:r>
            <a:rPr lang="en-US" dirty="0">
              <a:solidFill>
                <a:schemeClr val="tx2">
                  <a:lumMod val="10000"/>
                </a:schemeClr>
              </a:solidFill>
              <a:latin typeface="Arial" panose="020B0604020202020204" pitchFamily="34" charset="0"/>
              <a:cs typeface="Arial" panose="020B0604020202020204" pitchFamily="34" charset="0"/>
            </a:rPr>
            <a:t>RMSE: 12838</a:t>
          </a:r>
        </a:p>
      </dgm:t>
    </dgm:pt>
    <dgm:pt modelId="{70EEC1EA-33A2-504B-A905-7ACDB2AD1771}" type="parTrans" cxnId="{C67849D3-D93D-A04B-9E64-1616CF39E606}">
      <dgm:prSet/>
      <dgm:spPr/>
      <dgm:t>
        <a:bodyPr/>
        <a:lstStyle/>
        <a:p>
          <a:endParaRPr lang="en-US"/>
        </a:p>
      </dgm:t>
    </dgm:pt>
    <dgm:pt modelId="{DD9450C9-BD3D-AE45-8F95-35B5E701B3C6}" type="sibTrans" cxnId="{C67849D3-D93D-A04B-9E64-1616CF39E606}">
      <dgm:prSet/>
      <dgm:spPr/>
      <dgm:t>
        <a:bodyPr/>
        <a:lstStyle/>
        <a:p>
          <a:endParaRPr lang="en-US"/>
        </a:p>
      </dgm:t>
    </dgm:pt>
    <dgm:pt modelId="{65656C5E-1507-8D4D-A1CA-D25B64448C08}">
      <dgm:prSet/>
      <dgm:spPr/>
      <dgm:t>
        <a:bodyPr/>
        <a:lstStyle/>
        <a:p>
          <a:pPr>
            <a:buNone/>
          </a:pPr>
          <a:r>
            <a:rPr lang="en-US" dirty="0">
              <a:solidFill>
                <a:schemeClr val="tx2">
                  <a:lumMod val="10000"/>
                </a:schemeClr>
              </a:solidFill>
              <a:latin typeface="Arial" panose="020B0604020202020204" pitchFamily="34" charset="0"/>
              <a:cs typeface="Arial" panose="020B0604020202020204" pitchFamily="34" charset="0"/>
            </a:rPr>
            <a:t>Features: Age, Sex, BMI, Children, Smoker, Region</a:t>
          </a:r>
        </a:p>
      </dgm:t>
    </dgm:pt>
    <dgm:pt modelId="{4342E301-3FB6-D347-951F-62E0383DC4BC}" type="parTrans" cxnId="{CEF98701-2314-944D-BCE4-9EB58CB75BCE}">
      <dgm:prSet/>
      <dgm:spPr/>
      <dgm:t>
        <a:bodyPr/>
        <a:lstStyle/>
        <a:p>
          <a:endParaRPr lang="en-US"/>
        </a:p>
      </dgm:t>
    </dgm:pt>
    <dgm:pt modelId="{49AE7417-93FD-BC43-AE63-7054FA82E690}" type="sibTrans" cxnId="{CEF98701-2314-944D-BCE4-9EB58CB75BCE}">
      <dgm:prSet/>
      <dgm:spPr/>
      <dgm:t>
        <a:bodyPr/>
        <a:lstStyle/>
        <a:p>
          <a:endParaRPr lang="en-US"/>
        </a:p>
      </dgm:t>
    </dgm:pt>
    <dgm:pt modelId="{94C09995-F91F-4CD7-992D-DDE9C7DECB56}" type="pres">
      <dgm:prSet presAssocID="{75BDA510-20FA-49A1-9E0E-2BC7F6717A5E}" presName="linearFlow" presStyleCnt="0">
        <dgm:presLayoutVars>
          <dgm:dir/>
          <dgm:animLvl val="lvl"/>
          <dgm:resizeHandles val="exact"/>
        </dgm:presLayoutVars>
      </dgm:prSet>
      <dgm:spPr/>
      <dgm:t>
        <a:bodyPr/>
        <a:lstStyle/>
        <a:p>
          <a:endParaRPr lang="en-IN"/>
        </a:p>
      </dgm:t>
    </dgm:pt>
    <dgm:pt modelId="{55CC8E8A-1A42-D745-AC33-D63575B64D8C}" type="pres">
      <dgm:prSet presAssocID="{14F30DB1-55F6-5143-B256-3E398581889E}" presName="composite" presStyleCnt="0"/>
      <dgm:spPr/>
    </dgm:pt>
    <dgm:pt modelId="{C95AD299-ACAB-8F4F-ADDB-6BBA44E12082}" type="pres">
      <dgm:prSet presAssocID="{14F30DB1-55F6-5143-B256-3E398581889E}" presName="parentText" presStyleLbl="alignNode1" presStyleIdx="0" presStyleCnt="4">
        <dgm:presLayoutVars>
          <dgm:chMax val="1"/>
          <dgm:bulletEnabled val="1"/>
        </dgm:presLayoutVars>
      </dgm:prSet>
      <dgm:spPr/>
      <dgm:t>
        <a:bodyPr/>
        <a:lstStyle/>
        <a:p>
          <a:endParaRPr lang="en-IN"/>
        </a:p>
      </dgm:t>
    </dgm:pt>
    <dgm:pt modelId="{3162DEAD-ABDF-3940-8C47-3CD7DB11A0CF}" type="pres">
      <dgm:prSet presAssocID="{14F30DB1-55F6-5143-B256-3E398581889E}" presName="descendantText" presStyleLbl="alignAcc1" presStyleIdx="0" presStyleCnt="4">
        <dgm:presLayoutVars>
          <dgm:bulletEnabled val="1"/>
        </dgm:presLayoutVars>
      </dgm:prSet>
      <dgm:spPr/>
      <dgm:t>
        <a:bodyPr/>
        <a:lstStyle/>
        <a:p>
          <a:endParaRPr lang="en-IN"/>
        </a:p>
      </dgm:t>
    </dgm:pt>
    <dgm:pt modelId="{4F85E241-11FF-6E4A-B177-938CB0174F26}" type="pres">
      <dgm:prSet presAssocID="{46DB8FB1-746F-3541-9FB7-68D7872D699F}" presName="sp" presStyleCnt="0"/>
      <dgm:spPr/>
    </dgm:pt>
    <dgm:pt modelId="{BAB5F1FE-D51E-4634-A5DB-EC4588CC75AD}" type="pres">
      <dgm:prSet presAssocID="{D4483013-D2D3-4D43-A23C-63D60C8BA71F}" presName="composite" presStyleCnt="0"/>
      <dgm:spPr/>
    </dgm:pt>
    <dgm:pt modelId="{08BAEC61-8BA4-486C-88F5-7E67CFA87917}" type="pres">
      <dgm:prSet presAssocID="{D4483013-D2D3-4D43-A23C-63D60C8BA71F}" presName="parentText" presStyleLbl="alignNode1" presStyleIdx="1" presStyleCnt="4">
        <dgm:presLayoutVars>
          <dgm:chMax val="1"/>
          <dgm:bulletEnabled val="1"/>
        </dgm:presLayoutVars>
      </dgm:prSet>
      <dgm:spPr/>
      <dgm:t>
        <a:bodyPr/>
        <a:lstStyle/>
        <a:p>
          <a:endParaRPr lang="en-IN"/>
        </a:p>
      </dgm:t>
    </dgm:pt>
    <dgm:pt modelId="{6D1233E9-8516-4D23-9D94-FFEFB7F6ED82}" type="pres">
      <dgm:prSet presAssocID="{D4483013-D2D3-4D43-A23C-63D60C8BA71F}" presName="descendantText" presStyleLbl="alignAcc1" presStyleIdx="1" presStyleCnt="4">
        <dgm:presLayoutVars>
          <dgm:bulletEnabled val="1"/>
        </dgm:presLayoutVars>
      </dgm:prSet>
      <dgm:spPr/>
      <dgm:t>
        <a:bodyPr/>
        <a:lstStyle/>
        <a:p>
          <a:endParaRPr lang="en-IN"/>
        </a:p>
      </dgm:t>
    </dgm:pt>
    <dgm:pt modelId="{71C90AAB-8B07-4A05-9E27-68769C7D8531}" type="pres">
      <dgm:prSet presAssocID="{ADBC13B5-68A1-46CD-AA7E-3AF7E22B99C4}" presName="sp" presStyleCnt="0"/>
      <dgm:spPr/>
    </dgm:pt>
    <dgm:pt modelId="{7FAC8E57-FBAE-4102-9F78-36F6EC0B677D}" type="pres">
      <dgm:prSet presAssocID="{67ECD160-F57A-4465-8073-5C4669D85143}" presName="composite" presStyleCnt="0"/>
      <dgm:spPr/>
    </dgm:pt>
    <dgm:pt modelId="{396F56BB-7215-4AD3-B5E5-BD719BE9D544}" type="pres">
      <dgm:prSet presAssocID="{67ECD160-F57A-4465-8073-5C4669D85143}" presName="parentText" presStyleLbl="alignNode1" presStyleIdx="2" presStyleCnt="4">
        <dgm:presLayoutVars>
          <dgm:chMax val="1"/>
          <dgm:bulletEnabled val="1"/>
        </dgm:presLayoutVars>
      </dgm:prSet>
      <dgm:spPr/>
      <dgm:t>
        <a:bodyPr/>
        <a:lstStyle/>
        <a:p>
          <a:endParaRPr lang="en-IN"/>
        </a:p>
      </dgm:t>
    </dgm:pt>
    <dgm:pt modelId="{B7D7DCDB-BDCD-49B8-AE95-BBA4E7DA7A92}" type="pres">
      <dgm:prSet presAssocID="{67ECD160-F57A-4465-8073-5C4669D85143}" presName="descendantText" presStyleLbl="alignAcc1" presStyleIdx="2" presStyleCnt="4">
        <dgm:presLayoutVars>
          <dgm:bulletEnabled val="1"/>
        </dgm:presLayoutVars>
      </dgm:prSet>
      <dgm:spPr/>
      <dgm:t>
        <a:bodyPr/>
        <a:lstStyle/>
        <a:p>
          <a:endParaRPr lang="en-IN"/>
        </a:p>
      </dgm:t>
    </dgm:pt>
    <dgm:pt modelId="{CE5265D8-FCC5-4FB6-B28C-71D5EF464E79}" type="pres">
      <dgm:prSet presAssocID="{F9E3CAC9-F0A5-43CF-A969-F2DCFE0A0CC7}" presName="sp" presStyleCnt="0"/>
      <dgm:spPr/>
    </dgm:pt>
    <dgm:pt modelId="{DC6C0670-5A32-4DD4-A707-1D90B1EB6161}" type="pres">
      <dgm:prSet presAssocID="{2FEA6A73-334D-445E-9A62-52790DF08205}" presName="composite" presStyleCnt="0"/>
      <dgm:spPr/>
    </dgm:pt>
    <dgm:pt modelId="{CA80F97F-720B-4EDB-AC37-CFFE4EE8B060}" type="pres">
      <dgm:prSet presAssocID="{2FEA6A73-334D-445E-9A62-52790DF08205}" presName="parentText" presStyleLbl="alignNode1" presStyleIdx="3" presStyleCnt="4">
        <dgm:presLayoutVars>
          <dgm:chMax val="1"/>
          <dgm:bulletEnabled val="1"/>
        </dgm:presLayoutVars>
      </dgm:prSet>
      <dgm:spPr/>
      <dgm:t>
        <a:bodyPr/>
        <a:lstStyle/>
        <a:p>
          <a:endParaRPr lang="en-IN"/>
        </a:p>
      </dgm:t>
    </dgm:pt>
    <dgm:pt modelId="{FC8039C4-9D1A-423A-AC4F-B1FBA9CB8090}" type="pres">
      <dgm:prSet presAssocID="{2FEA6A73-334D-445E-9A62-52790DF08205}" presName="descendantText" presStyleLbl="alignAcc1" presStyleIdx="3" presStyleCnt="4">
        <dgm:presLayoutVars>
          <dgm:bulletEnabled val="1"/>
        </dgm:presLayoutVars>
      </dgm:prSet>
      <dgm:spPr/>
      <dgm:t>
        <a:bodyPr/>
        <a:lstStyle/>
        <a:p>
          <a:endParaRPr lang="en-IN"/>
        </a:p>
      </dgm:t>
    </dgm:pt>
  </dgm:ptLst>
  <dgm:cxnLst>
    <dgm:cxn modelId="{C3D463E0-8BCB-BD4D-ACB3-47F359FD134C}" srcId="{67ECD160-F57A-4465-8073-5C4669D85143}" destId="{9B1D1270-A876-7B42-A364-A6D6CFF17BEE}" srcOrd="2" destOrd="0" parTransId="{94E45A64-5AA7-474C-9040-98DA6D7C85E5}" sibTransId="{0BB8D89D-DF03-034F-98B5-1A200CC68966}"/>
    <dgm:cxn modelId="{6965053E-CD3A-1047-8302-E730E87C500A}" type="presOf" srcId="{14F30DB1-55F6-5143-B256-3E398581889E}" destId="{C95AD299-ACAB-8F4F-ADDB-6BBA44E12082}" srcOrd="0" destOrd="0" presId="urn:microsoft.com/office/officeart/2005/8/layout/chevron2"/>
    <dgm:cxn modelId="{6F88B314-52E1-7546-BC92-7285EAF197CC}" type="presOf" srcId="{56CCA207-68B8-894C-983E-4D55B9F99E36}" destId="{6D1233E9-8516-4D23-9D94-FFEFB7F6ED82}" srcOrd="0" destOrd="2" presId="urn:microsoft.com/office/officeart/2005/8/layout/chevron2"/>
    <dgm:cxn modelId="{1335FEC5-4513-594B-83EA-08DEAD9E4AF8}" type="presOf" srcId="{6EE001B6-4811-AB49-956F-0C9678B7D79D}" destId="{6D1233E9-8516-4D23-9D94-FFEFB7F6ED82}" srcOrd="0" destOrd="0" presId="urn:microsoft.com/office/officeart/2005/8/layout/chevron2"/>
    <dgm:cxn modelId="{280FF74A-FE47-4612-8477-FE6A8E42D232}" srcId="{75BDA510-20FA-49A1-9E0E-2BC7F6717A5E}" destId="{D4483013-D2D3-4D43-A23C-63D60C8BA71F}" srcOrd="1" destOrd="0" parTransId="{9EB7CBB6-3FE4-4471-A9C9-2F89B6FB83AA}" sibTransId="{ADBC13B5-68A1-46CD-AA7E-3AF7E22B99C4}"/>
    <dgm:cxn modelId="{3083817F-76E7-4C15-AA99-C27EC778EF3D}" srcId="{2FEA6A73-334D-445E-9A62-52790DF08205}" destId="{5655F062-7376-4891-8FC9-99828D5865DA}" srcOrd="2" destOrd="0" parTransId="{22ABF505-71BB-4BD3-9DC7-F6DCDF87C84D}" sibTransId="{07C4AC10-8891-4DC1-9460-9BBF0604C3AC}"/>
    <dgm:cxn modelId="{617782E5-F70A-BF4D-A7D4-1573D5A20D44}" type="presOf" srcId="{67ECD160-F57A-4465-8073-5C4669D85143}" destId="{396F56BB-7215-4AD3-B5E5-BD719BE9D544}" srcOrd="0" destOrd="0" presId="urn:microsoft.com/office/officeart/2005/8/layout/chevron2"/>
    <dgm:cxn modelId="{B5DBC29D-D7BF-0747-B28D-8E18D58F0645}" type="presOf" srcId="{5655F062-7376-4891-8FC9-99828D5865DA}" destId="{FC8039C4-9D1A-423A-AC4F-B1FBA9CB8090}" srcOrd="0" destOrd="2" presId="urn:microsoft.com/office/officeart/2005/8/layout/chevron2"/>
    <dgm:cxn modelId="{9285BB7A-17A8-C74E-8F8A-12EE6F1C8509}" type="presOf" srcId="{65656C5E-1507-8D4D-A1CA-D25B64448C08}" destId="{3162DEAD-ABDF-3940-8C47-3CD7DB11A0CF}" srcOrd="0" destOrd="1" presId="urn:microsoft.com/office/officeart/2005/8/layout/chevron2"/>
    <dgm:cxn modelId="{E072C59B-5BD2-41FC-BD84-FBE7422CE49A}" srcId="{75BDA510-20FA-49A1-9E0E-2BC7F6717A5E}" destId="{67ECD160-F57A-4465-8073-5C4669D85143}" srcOrd="2" destOrd="0" parTransId="{A654BAF5-2DD5-4508-948B-9C2E9D93FBCC}" sibTransId="{F9E3CAC9-F0A5-43CF-A969-F2DCFE0A0CC7}"/>
    <dgm:cxn modelId="{E150210F-DF85-7F42-8381-42A394C0EC0E}" type="presOf" srcId="{171DE75B-4D0E-4A48-AE7A-02F419001673}" destId="{B7D7DCDB-BDCD-49B8-AE95-BBA4E7DA7A92}" srcOrd="0" destOrd="1" presId="urn:microsoft.com/office/officeart/2005/8/layout/chevron2"/>
    <dgm:cxn modelId="{156E62F2-CE51-944E-8374-A4741E441F1C}" srcId="{D4483013-D2D3-4D43-A23C-63D60C8BA71F}" destId="{6EE001B6-4811-AB49-956F-0C9678B7D79D}" srcOrd="0" destOrd="0" parTransId="{67BB7AA5-3689-A84A-ABF3-5CE0060EAABB}" sibTransId="{A2D53E9F-BB80-4048-90D3-CF9656AACC55}"/>
    <dgm:cxn modelId="{A7465F3E-2185-1A45-AF79-FB2659794BD4}" type="presOf" srcId="{0D8C7DF5-2C44-A647-97A8-D1CB17F71412}" destId="{6D1233E9-8516-4D23-9D94-FFEFB7F6ED82}" srcOrd="0" destOrd="1" presId="urn:microsoft.com/office/officeart/2005/8/layout/chevron2"/>
    <dgm:cxn modelId="{49AC77C7-C542-024B-8D0D-85829F3FC348}" srcId="{67ECD160-F57A-4465-8073-5C4669D85143}" destId="{171DE75B-4D0E-4A48-AE7A-02F419001673}" srcOrd="1" destOrd="0" parTransId="{898B6D15-C98E-2F47-97F6-32BA776B350D}" sibTransId="{6A63022F-BAB9-8A44-AF98-C4E8953266D3}"/>
    <dgm:cxn modelId="{3E7C44C9-4F73-7C47-AF37-100A8FE3B009}" type="presOf" srcId="{FE66EC3E-CE33-4A65-A2DB-A040CE0C9274}" destId="{FC8039C4-9D1A-423A-AC4F-B1FBA9CB8090}" srcOrd="0" destOrd="0" presId="urn:microsoft.com/office/officeart/2005/8/layout/chevron2"/>
    <dgm:cxn modelId="{1A79DBE4-553F-254F-ADDA-FB73618A0308}" srcId="{75BDA510-20FA-49A1-9E0E-2BC7F6717A5E}" destId="{14F30DB1-55F6-5143-B256-3E398581889E}" srcOrd="0" destOrd="0" parTransId="{507578B7-9A9C-DB48-99C2-C40E15E4CD6A}" sibTransId="{46DB8FB1-746F-3541-9FB7-68D7872D699F}"/>
    <dgm:cxn modelId="{6FC92CEE-A41C-E340-AFA3-6AFE845BF083}" type="presOf" srcId="{781D8B9C-5396-40DC-BE9B-3A24022417A2}" destId="{B7D7DCDB-BDCD-49B8-AE95-BBA4E7DA7A92}" srcOrd="0" destOrd="0" presId="urn:microsoft.com/office/officeart/2005/8/layout/chevron2"/>
    <dgm:cxn modelId="{CEF98701-2314-944D-BCE4-9EB58CB75BCE}" srcId="{14F30DB1-55F6-5143-B256-3E398581889E}" destId="{65656C5E-1507-8D4D-A1CA-D25B64448C08}" srcOrd="1" destOrd="0" parTransId="{4342E301-3FB6-D347-951F-62E0383DC4BC}" sibTransId="{49AE7417-93FD-BC43-AE63-7054FA82E690}"/>
    <dgm:cxn modelId="{AAE72265-6270-E34D-AA31-0358BE0B81AE}" type="presOf" srcId="{6A43CEC6-B022-084A-8FFB-56B46B83D807}" destId="{3162DEAD-ABDF-3940-8C47-3CD7DB11A0CF}" srcOrd="0" destOrd="0" presId="urn:microsoft.com/office/officeart/2005/8/layout/chevron2"/>
    <dgm:cxn modelId="{8A869C85-762E-6B43-865A-AD9EFA86F558}" srcId="{2FEA6A73-334D-445E-9A62-52790DF08205}" destId="{ACD72282-592E-204F-8D7C-D03D0F1C6C00}" srcOrd="1" destOrd="0" parTransId="{8A40CDA0-FFE7-6249-9934-32306552870F}" sibTransId="{0F7E7948-C3DC-CD45-9FEC-108B8BA1C674}"/>
    <dgm:cxn modelId="{EB46CD67-D82E-EC4A-BDFB-0CDB4142B30D}" type="presOf" srcId="{9B1D1270-A876-7B42-A364-A6D6CFF17BEE}" destId="{B7D7DCDB-BDCD-49B8-AE95-BBA4E7DA7A92}" srcOrd="0" destOrd="2" presId="urn:microsoft.com/office/officeart/2005/8/layout/chevron2"/>
    <dgm:cxn modelId="{C975A92C-DDEB-5540-9DC7-CA6BEB6F2CE7}" type="presOf" srcId="{ACD72282-592E-204F-8D7C-D03D0F1C6C00}" destId="{FC8039C4-9D1A-423A-AC4F-B1FBA9CB8090}" srcOrd="0" destOrd="1" presId="urn:microsoft.com/office/officeart/2005/8/layout/chevron2"/>
    <dgm:cxn modelId="{9CD838E1-B135-4312-9948-FB109D35DE23}" srcId="{75BDA510-20FA-49A1-9E0E-2BC7F6717A5E}" destId="{2FEA6A73-334D-445E-9A62-52790DF08205}" srcOrd="3" destOrd="0" parTransId="{9AC4A165-BC5B-451A-BEBB-B5489A6ABD6A}" sibTransId="{DC6E3E5D-A675-4F62-887D-40B50773D8D3}"/>
    <dgm:cxn modelId="{2434C800-8682-4E4D-879C-29C9F024A36C}" srcId="{67ECD160-F57A-4465-8073-5C4669D85143}" destId="{781D8B9C-5396-40DC-BE9B-3A24022417A2}" srcOrd="0" destOrd="0" parTransId="{E43AF241-906D-468F-A5B5-CC9DA336B200}" sibTransId="{1014C1F1-51EA-4660-847B-167F1481C813}"/>
    <dgm:cxn modelId="{C67849D3-D93D-A04B-9E64-1616CF39E606}" srcId="{14F30DB1-55F6-5143-B256-3E398581889E}" destId="{6A43CEC6-B022-084A-8FFB-56B46B83D807}" srcOrd="0" destOrd="0" parTransId="{70EEC1EA-33A2-504B-A905-7ACDB2AD1771}" sibTransId="{DD9450C9-BD3D-AE45-8F95-35B5E701B3C6}"/>
    <dgm:cxn modelId="{797B0281-28F8-5A4F-B7F1-BCF5AD310118}" srcId="{D4483013-D2D3-4D43-A23C-63D60C8BA71F}" destId="{56CCA207-68B8-894C-983E-4D55B9F99E36}" srcOrd="2" destOrd="0" parTransId="{21BAD8F4-ADE4-0941-BDEF-564F741F1D28}" sibTransId="{3AE0A418-CC62-C748-A892-21DC897F5DBC}"/>
    <dgm:cxn modelId="{9781982D-3EF4-FC45-9536-00648B555484}" type="presOf" srcId="{2FEA6A73-334D-445E-9A62-52790DF08205}" destId="{CA80F97F-720B-4EDB-AC37-CFFE4EE8B060}" srcOrd="0" destOrd="0" presId="urn:microsoft.com/office/officeart/2005/8/layout/chevron2"/>
    <dgm:cxn modelId="{1BF4CA9B-6B08-4ACC-B5DB-ABD8122E92CA}" srcId="{2FEA6A73-334D-445E-9A62-52790DF08205}" destId="{FE66EC3E-CE33-4A65-A2DB-A040CE0C9274}" srcOrd="0" destOrd="0" parTransId="{1157E490-428C-451A-A42A-3A12FE7A700D}" sibTransId="{56D7055A-693C-4CC2-9A5E-DFB24AEA4707}"/>
    <dgm:cxn modelId="{F23DC0B5-E864-CC46-A27D-9CC8F649E473}" type="presOf" srcId="{D4483013-D2D3-4D43-A23C-63D60C8BA71F}" destId="{08BAEC61-8BA4-486C-88F5-7E67CFA87917}" srcOrd="0" destOrd="0" presId="urn:microsoft.com/office/officeart/2005/8/layout/chevron2"/>
    <dgm:cxn modelId="{759F02AD-0B38-9D42-AEE4-C02C746110B0}" srcId="{D4483013-D2D3-4D43-A23C-63D60C8BA71F}" destId="{0D8C7DF5-2C44-A647-97A8-D1CB17F71412}" srcOrd="1" destOrd="0" parTransId="{FFCFCF9E-F455-0C46-B1AB-2C907F91540E}" sibTransId="{8D0445E5-2A1C-B64C-876A-B64FD5B5E216}"/>
    <dgm:cxn modelId="{C9C7AB23-13AB-4CF5-B60A-7E26DF1061EB}" type="presOf" srcId="{75BDA510-20FA-49A1-9E0E-2BC7F6717A5E}" destId="{94C09995-F91F-4CD7-992D-DDE9C7DECB56}" srcOrd="0" destOrd="0" presId="urn:microsoft.com/office/officeart/2005/8/layout/chevron2"/>
    <dgm:cxn modelId="{65C4163E-41C1-A54B-826E-0BA95125EA70}" type="presParOf" srcId="{94C09995-F91F-4CD7-992D-DDE9C7DECB56}" destId="{55CC8E8A-1A42-D745-AC33-D63575B64D8C}" srcOrd="0" destOrd="0" presId="urn:microsoft.com/office/officeart/2005/8/layout/chevron2"/>
    <dgm:cxn modelId="{CC5B0FE6-45F4-EE4A-B175-23A5DAD84743}" type="presParOf" srcId="{55CC8E8A-1A42-D745-AC33-D63575B64D8C}" destId="{C95AD299-ACAB-8F4F-ADDB-6BBA44E12082}" srcOrd="0" destOrd="0" presId="urn:microsoft.com/office/officeart/2005/8/layout/chevron2"/>
    <dgm:cxn modelId="{C55437C2-7116-C747-9050-B74205AE0452}" type="presParOf" srcId="{55CC8E8A-1A42-D745-AC33-D63575B64D8C}" destId="{3162DEAD-ABDF-3940-8C47-3CD7DB11A0CF}" srcOrd="1" destOrd="0" presId="urn:microsoft.com/office/officeart/2005/8/layout/chevron2"/>
    <dgm:cxn modelId="{8AFAD584-A716-3442-8318-97920603607D}" type="presParOf" srcId="{94C09995-F91F-4CD7-992D-DDE9C7DECB56}" destId="{4F85E241-11FF-6E4A-B177-938CB0174F26}" srcOrd="1" destOrd="0" presId="urn:microsoft.com/office/officeart/2005/8/layout/chevron2"/>
    <dgm:cxn modelId="{0A6A8536-2CFE-5943-8CC2-4F9CE1E8F876}" type="presParOf" srcId="{94C09995-F91F-4CD7-992D-DDE9C7DECB56}" destId="{BAB5F1FE-D51E-4634-A5DB-EC4588CC75AD}" srcOrd="2" destOrd="0" presId="urn:microsoft.com/office/officeart/2005/8/layout/chevron2"/>
    <dgm:cxn modelId="{F219B80C-D03E-B64B-B0FE-B99EB65ED348}" type="presParOf" srcId="{BAB5F1FE-D51E-4634-A5DB-EC4588CC75AD}" destId="{08BAEC61-8BA4-486C-88F5-7E67CFA87917}" srcOrd="0" destOrd="0" presId="urn:microsoft.com/office/officeart/2005/8/layout/chevron2"/>
    <dgm:cxn modelId="{7EC00015-3A36-154B-B71D-717063DE56DB}" type="presParOf" srcId="{BAB5F1FE-D51E-4634-A5DB-EC4588CC75AD}" destId="{6D1233E9-8516-4D23-9D94-FFEFB7F6ED82}" srcOrd="1" destOrd="0" presId="urn:microsoft.com/office/officeart/2005/8/layout/chevron2"/>
    <dgm:cxn modelId="{EB3E343F-41EA-794E-B303-E2FD902A638D}" type="presParOf" srcId="{94C09995-F91F-4CD7-992D-DDE9C7DECB56}" destId="{71C90AAB-8B07-4A05-9E27-68769C7D8531}" srcOrd="3" destOrd="0" presId="urn:microsoft.com/office/officeart/2005/8/layout/chevron2"/>
    <dgm:cxn modelId="{191A06EC-F548-7D43-BBA7-1A61D6CD682F}" type="presParOf" srcId="{94C09995-F91F-4CD7-992D-DDE9C7DECB56}" destId="{7FAC8E57-FBAE-4102-9F78-36F6EC0B677D}" srcOrd="4" destOrd="0" presId="urn:microsoft.com/office/officeart/2005/8/layout/chevron2"/>
    <dgm:cxn modelId="{56640DDC-DD5C-8047-BAA5-02ED83F4810B}" type="presParOf" srcId="{7FAC8E57-FBAE-4102-9F78-36F6EC0B677D}" destId="{396F56BB-7215-4AD3-B5E5-BD719BE9D544}" srcOrd="0" destOrd="0" presId="urn:microsoft.com/office/officeart/2005/8/layout/chevron2"/>
    <dgm:cxn modelId="{2FD624CD-F825-8143-8C55-641BE9CFF1E2}" type="presParOf" srcId="{7FAC8E57-FBAE-4102-9F78-36F6EC0B677D}" destId="{B7D7DCDB-BDCD-49B8-AE95-BBA4E7DA7A92}" srcOrd="1" destOrd="0" presId="urn:microsoft.com/office/officeart/2005/8/layout/chevron2"/>
    <dgm:cxn modelId="{28F7BF8D-ECAE-254F-BCF9-E8CE1E1F4BE0}" type="presParOf" srcId="{94C09995-F91F-4CD7-992D-DDE9C7DECB56}" destId="{CE5265D8-FCC5-4FB6-B28C-71D5EF464E79}" srcOrd="5" destOrd="0" presId="urn:microsoft.com/office/officeart/2005/8/layout/chevron2"/>
    <dgm:cxn modelId="{8F0BF320-614E-4747-86D8-27E76D38F176}" type="presParOf" srcId="{94C09995-F91F-4CD7-992D-DDE9C7DECB56}" destId="{DC6C0670-5A32-4DD4-A707-1D90B1EB6161}" srcOrd="6" destOrd="0" presId="urn:microsoft.com/office/officeart/2005/8/layout/chevron2"/>
    <dgm:cxn modelId="{9239C2F9-AFBA-6E42-BF91-03BF529A80BB}" type="presParOf" srcId="{DC6C0670-5A32-4DD4-A707-1D90B1EB6161}" destId="{CA80F97F-720B-4EDB-AC37-CFFE4EE8B060}" srcOrd="0" destOrd="0" presId="urn:microsoft.com/office/officeart/2005/8/layout/chevron2"/>
    <dgm:cxn modelId="{BA006AED-DABD-034B-BD06-74A77C885A47}" type="presParOf" srcId="{DC6C0670-5A32-4DD4-A707-1D90B1EB6161}" destId="{FC8039C4-9D1A-423A-AC4F-B1FBA9CB80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F12F8A-E1C1-ED43-8675-FD73B705083D}" type="doc">
      <dgm:prSet loTypeId="urn:microsoft.com/office/officeart/2005/8/layout/venn1" loCatId="" qsTypeId="urn:microsoft.com/office/officeart/2005/8/quickstyle/simple1" qsCatId="simple" csTypeId="urn:microsoft.com/office/officeart/2005/8/colors/accent1_2" csCatId="accent1" phldr="1"/>
      <dgm:spPr/>
    </dgm:pt>
    <dgm:pt modelId="{89BA3128-7801-3040-9E78-1657D3CA23CF}">
      <dgm:prSet phldrT="[Text]"/>
      <dgm:spPr/>
      <dgm:t>
        <a:bodyPr/>
        <a:lstStyle/>
        <a:p>
          <a:endParaRPr lang="en-US" dirty="0"/>
        </a:p>
      </dgm:t>
    </dgm:pt>
    <dgm:pt modelId="{924BE92B-705F-D349-8EB3-F368FAD9C3EB}" type="parTrans" cxnId="{1F6D8B0B-A82A-6C4E-B330-CFA3B7CF2D94}">
      <dgm:prSet/>
      <dgm:spPr/>
      <dgm:t>
        <a:bodyPr/>
        <a:lstStyle/>
        <a:p>
          <a:endParaRPr lang="en-US"/>
        </a:p>
      </dgm:t>
    </dgm:pt>
    <dgm:pt modelId="{4623E000-971B-7E41-AC3F-5DBF8B274946}" type="sibTrans" cxnId="{1F6D8B0B-A82A-6C4E-B330-CFA3B7CF2D94}">
      <dgm:prSet/>
      <dgm:spPr/>
      <dgm:t>
        <a:bodyPr/>
        <a:lstStyle/>
        <a:p>
          <a:endParaRPr lang="en-US"/>
        </a:p>
      </dgm:t>
    </dgm:pt>
    <dgm:pt modelId="{059433E6-9B16-0D44-8E36-BE6658298668}">
      <dgm:prSet phldrT="[Text]"/>
      <dgm:spPr/>
      <dgm:t>
        <a:bodyPr/>
        <a:lstStyle/>
        <a:p>
          <a:endParaRPr lang="en-US" dirty="0"/>
        </a:p>
      </dgm:t>
    </dgm:pt>
    <dgm:pt modelId="{8C6D7487-2D6C-D142-ABF8-55AA1DF85D2C}" type="parTrans" cxnId="{03F3DA11-A7CF-CE4D-9EC7-5E371C1A0B1A}">
      <dgm:prSet/>
      <dgm:spPr/>
      <dgm:t>
        <a:bodyPr/>
        <a:lstStyle/>
        <a:p>
          <a:endParaRPr lang="en-US"/>
        </a:p>
      </dgm:t>
    </dgm:pt>
    <dgm:pt modelId="{A8851A08-4DF8-0A44-BB6D-DAAAF957FD58}" type="sibTrans" cxnId="{03F3DA11-A7CF-CE4D-9EC7-5E371C1A0B1A}">
      <dgm:prSet/>
      <dgm:spPr/>
      <dgm:t>
        <a:bodyPr/>
        <a:lstStyle/>
        <a:p>
          <a:endParaRPr lang="en-US"/>
        </a:p>
      </dgm:t>
    </dgm:pt>
    <dgm:pt modelId="{84ADDB83-92E3-0C43-B0CB-B65120E2524F}">
      <dgm:prSet phldrT="[Text]"/>
      <dgm:spPr/>
      <dgm:t>
        <a:bodyPr/>
        <a:lstStyle/>
        <a:p>
          <a:endParaRPr lang="en-US" dirty="0"/>
        </a:p>
        <a:p>
          <a:endParaRPr lang="en-US" dirty="0"/>
        </a:p>
      </dgm:t>
    </dgm:pt>
    <dgm:pt modelId="{1D2CDFF3-E58D-D94F-B988-9B3822777C24}" type="sibTrans" cxnId="{A47D675F-583F-7245-B729-442F54DE284D}">
      <dgm:prSet/>
      <dgm:spPr/>
      <dgm:t>
        <a:bodyPr/>
        <a:lstStyle/>
        <a:p>
          <a:endParaRPr lang="en-US"/>
        </a:p>
      </dgm:t>
    </dgm:pt>
    <dgm:pt modelId="{7BC8643E-14E0-F645-93C2-43F8FFDB1DE7}" type="parTrans" cxnId="{A47D675F-583F-7245-B729-442F54DE284D}">
      <dgm:prSet/>
      <dgm:spPr/>
      <dgm:t>
        <a:bodyPr/>
        <a:lstStyle/>
        <a:p>
          <a:endParaRPr lang="en-US"/>
        </a:p>
      </dgm:t>
    </dgm:pt>
    <dgm:pt modelId="{C78972A7-D5AA-C746-9667-406B5BC30A2D}" type="pres">
      <dgm:prSet presAssocID="{69F12F8A-E1C1-ED43-8675-FD73B705083D}" presName="compositeShape" presStyleCnt="0">
        <dgm:presLayoutVars>
          <dgm:chMax val="7"/>
          <dgm:dir/>
          <dgm:resizeHandles val="exact"/>
        </dgm:presLayoutVars>
      </dgm:prSet>
      <dgm:spPr/>
    </dgm:pt>
    <dgm:pt modelId="{3C411131-1B6A-614D-AEE5-6653029C1D89}" type="pres">
      <dgm:prSet presAssocID="{89BA3128-7801-3040-9E78-1657D3CA23CF}" presName="circ1" presStyleLbl="vennNode1" presStyleIdx="0" presStyleCnt="3" custLinFactNeighborX="-199" custLinFactNeighborY="3901"/>
      <dgm:spPr/>
      <dgm:t>
        <a:bodyPr/>
        <a:lstStyle/>
        <a:p>
          <a:endParaRPr lang="en-IN"/>
        </a:p>
      </dgm:t>
    </dgm:pt>
    <dgm:pt modelId="{033A69C5-48E4-2141-B3A4-24BAD54C9B60}" type="pres">
      <dgm:prSet presAssocID="{89BA3128-7801-3040-9E78-1657D3CA23CF}" presName="circ1Tx" presStyleLbl="revTx" presStyleIdx="0" presStyleCnt="0">
        <dgm:presLayoutVars>
          <dgm:chMax val="0"/>
          <dgm:chPref val="0"/>
          <dgm:bulletEnabled val="1"/>
        </dgm:presLayoutVars>
      </dgm:prSet>
      <dgm:spPr/>
      <dgm:t>
        <a:bodyPr/>
        <a:lstStyle/>
        <a:p>
          <a:endParaRPr lang="en-IN"/>
        </a:p>
      </dgm:t>
    </dgm:pt>
    <dgm:pt modelId="{59A0C39C-CF53-7E4D-BEF9-3E191909CEF2}" type="pres">
      <dgm:prSet presAssocID="{84ADDB83-92E3-0C43-B0CB-B65120E2524F}" presName="circ2" presStyleLbl="vennNode1" presStyleIdx="1" presStyleCnt="3" custLinFactNeighborX="-17126" custLinFactNeighborY="-19957"/>
      <dgm:spPr/>
      <dgm:t>
        <a:bodyPr/>
        <a:lstStyle/>
        <a:p>
          <a:endParaRPr lang="en-IN"/>
        </a:p>
      </dgm:t>
    </dgm:pt>
    <dgm:pt modelId="{F9842F32-8300-1247-8C9C-FFC4D3AA2CCA}" type="pres">
      <dgm:prSet presAssocID="{84ADDB83-92E3-0C43-B0CB-B65120E2524F}" presName="circ2Tx" presStyleLbl="revTx" presStyleIdx="0" presStyleCnt="0">
        <dgm:presLayoutVars>
          <dgm:chMax val="0"/>
          <dgm:chPref val="0"/>
          <dgm:bulletEnabled val="1"/>
        </dgm:presLayoutVars>
      </dgm:prSet>
      <dgm:spPr/>
      <dgm:t>
        <a:bodyPr/>
        <a:lstStyle/>
        <a:p>
          <a:endParaRPr lang="en-IN"/>
        </a:p>
      </dgm:t>
    </dgm:pt>
    <dgm:pt modelId="{A9086A26-16E9-FA48-840B-575DAFFBEE93}" type="pres">
      <dgm:prSet presAssocID="{059433E6-9B16-0D44-8E36-BE6658298668}" presName="circ3" presStyleLbl="vennNode1" presStyleIdx="2" presStyleCnt="3" custLinFactNeighborX="1468" custLinFactNeighborY="-19957"/>
      <dgm:spPr/>
      <dgm:t>
        <a:bodyPr/>
        <a:lstStyle/>
        <a:p>
          <a:endParaRPr lang="en-IN"/>
        </a:p>
      </dgm:t>
    </dgm:pt>
    <dgm:pt modelId="{60466070-C060-0344-AD08-4764F4CB1BFF}" type="pres">
      <dgm:prSet presAssocID="{059433E6-9B16-0D44-8E36-BE6658298668}" presName="circ3Tx" presStyleLbl="revTx" presStyleIdx="0" presStyleCnt="0">
        <dgm:presLayoutVars>
          <dgm:chMax val="0"/>
          <dgm:chPref val="0"/>
          <dgm:bulletEnabled val="1"/>
        </dgm:presLayoutVars>
      </dgm:prSet>
      <dgm:spPr/>
      <dgm:t>
        <a:bodyPr/>
        <a:lstStyle/>
        <a:p>
          <a:endParaRPr lang="en-IN"/>
        </a:p>
      </dgm:t>
    </dgm:pt>
  </dgm:ptLst>
  <dgm:cxnLst>
    <dgm:cxn modelId="{D7D2F91A-3AC2-8148-BAA0-197220215BA1}" type="presOf" srcId="{89BA3128-7801-3040-9E78-1657D3CA23CF}" destId="{033A69C5-48E4-2141-B3A4-24BAD54C9B60}" srcOrd="1" destOrd="0" presId="urn:microsoft.com/office/officeart/2005/8/layout/venn1"/>
    <dgm:cxn modelId="{6075F8AF-F471-9D46-9DC4-F80648210B82}" type="presOf" srcId="{84ADDB83-92E3-0C43-B0CB-B65120E2524F}" destId="{59A0C39C-CF53-7E4D-BEF9-3E191909CEF2}" srcOrd="0" destOrd="0" presId="urn:microsoft.com/office/officeart/2005/8/layout/venn1"/>
    <dgm:cxn modelId="{A47D675F-583F-7245-B729-442F54DE284D}" srcId="{69F12F8A-E1C1-ED43-8675-FD73B705083D}" destId="{84ADDB83-92E3-0C43-B0CB-B65120E2524F}" srcOrd="1" destOrd="0" parTransId="{7BC8643E-14E0-F645-93C2-43F8FFDB1DE7}" sibTransId="{1D2CDFF3-E58D-D94F-B988-9B3822777C24}"/>
    <dgm:cxn modelId="{A61B16BB-1B8D-F74E-8DE4-91788D8B226D}" type="presOf" srcId="{059433E6-9B16-0D44-8E36-BE6658298668}" destId="{A9086A26-16E9-FA48-840B-575DAFFBEE93}" srcOrd="0" destOrd="0" presId="urn:microsoft.com/office/officeart/2005/8/layout/venn1"/>
    <dgm:cxn modelId="{EAA9F0C3-12DB-2648-8B97-AD2B3CE89678}" type="presOf" srcId="{059433E6-9B16-0D44-8E36-BE6658298668}" destId="{60466070-C060-0344-AD08-4764F4CB1BFF}" srcOrd="1" destOrd="0" presId="urn:microsoft.com/office/officeart/2005/8/layout/venn1"/>
    <dgm:cxn modelId="{46955527-AA84-AC41-A515-FC92FB1B0DB8}" type="presOf" srcId="{69F12F8A-E1C1-ED43-8675-FD73B705083D}" destId="{C78972A7-D5AA-C746-9667-406B5BC30A2D}" srcOrd="0" destOrd="0" presId="urn:microsoft.com/office/officeart/2005/8/layout/venn1"/>
    <dgm:cxn modelId="{03F3DA11-A7CF-CE4D-9EC7-5E371C1A0B1A}" srcId="{69F12F8A-E1C1-ED43-8675-FD73B705083D}" destId="{059433E6-9B16-0D44-8E36-BE6658298668}" srcOrd="2" destOrd="0" parTransId="{8C6D7487-2D6C-D142-ABF8-55AA1DF85D2C}" sibTransId="{A8851A08-4DF8-0A44-BB6D-DAAAF957FD58}"/>
    <dgm:cxn modelId="{94830569-AFFA-A14C-B066-FC80F1B8261B}" type="presOf" srcId="{89BA3128-7801-3040-9E78-1657D3CA23CF}" destId="{3C411131-1B6A-614D-AEE5-6653029C1D89}" srcOrd="0" destOrd="0" presId="urn:microsoft.com/office/officeart/2005/8/layout/venn1"/>
    <dgm:cxn modelId="{1F6D8B0B-A82A-6C4E-B330-CFA3B7CF2D94}" srcId="{69F12F8A-E1C1-ED43-8675-FD73B705083D}" destId="{89BA3128-7801-3040-9E78-1657D3CA23CF}" srcOrd="0" destOrd="0" parTransId="{924BE92B-705F-D349-8EB3-F368FAD9C3EB}" sibTransId="{4623E000-971B-7E41-AC3F-5DBF8B274946}"/>
    <dgm:cxn modelId="{C873AC45-DFB8-714A-8328-0C016C7E9A54}" type="presOf" srcId="{84ADDB83-92E3-0C43-B0CB-B65120E2524F}" destId="{F9842F32-8300-1247-8C9C-FFC4D3AA2CCA}" srcOrd="1" destOrd="0" presId="urn:microsoft.com/office/officeart/2005/8/layout/venn1"/>
    <dgm:cxn modelId="{556E0173-6BF0-5A4B-B19A-AA9642EB1EF0}" type="presParOf" srcId="{C78972A7-D5AA-C746-9667-406B5BC30A2D}" destId="{3C411131-1B6A-614D-AEE5-6653029C1D89}" srcOrd="0" destOrd="0" presId="urn:microsoft.com/office/officeart/2005/8/layout/venn1"/>
    <dgm:cxn modelId="{6874C049-2D25-CC42-951A-710B26BB1F9A}" type="presParOf" srcId="{C78972A7-D5AA-C746-9667-406B5BC30A2D}" destId="{033A69C5-48E4-2141-B3A4-24BAD54C9B60}" srcOrd="1" destOrd="0" presId="urn:microsoft.com/office/officeart/2005/8/layout/venn1"/>
    <dgm:cxn modelId="{4AD6BB6F-1B6A-364B-B810-9138C0044D25}" type="presParOf" srcId="{C78972A7-D5AA-C746-9667-406B5BC30A2D}" destId="{59A0C39C-CF53-7E4D-BEF9-3E191909CEF2}" srcOrd="2" destOrd="0" presId="urn:microsoft.com/office/officeart/2005/8/layout/venn1"/>
    <dgm:cxn modelId="{6E3286C6-E131-1744-8305-DFA1617ACB96}" type="presParOf" srcId="{C78972A7-D5AA-C746-9667-406B5BC30A2D}" destId="{F9842F32-8300-1247-8C9C-FFC4D3AA2CCA}" srcOrd="3" destOrd="0" presId="urn:microsoft.com/office/officeart/2005/8/layout/venn1"/>
    <dgm:cxn modelId="{3B09B687-FCE7-104D-8316-91FC48FA1E1F}" type="presParOf" srcId="{C78972A7-D5AA-C746-9667-406B5BC30A2D}" destId="{A9086A26-16E9-FA48-840B-575DAFFBEE93}" srcOrd="4" destOrd="0" presId="urn:microsoft.com/office/officeart/2005/8/layout/venn1"/>
    <dgm:cxn modelId="{E8175774-0086-B646-8753-110F5D0F07CF}" type="presParOf" srcId="{C78972A7-D5AA-C746-9667-406B5BC30A2D}" destId="{60466070-C060-0344-AD08-4764F4CB1BFF}"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AD299-ACAB-8F4F-ADDB-6BBA44E12082}">
      <dsp:nvSpPr>
        <dsp:cNvPr id="0" name=""/>
        <dsp:cNvSpPr/>
      </dsp:nvSpPr>
      <dsp:spPr>
        <a:xfrm rot="5400000">
          <a:off x="-154314" y="157278"/>
          <a:ext cx="1028766" cy="720136"/>
        </a:xfrm>
        <a:prstGeom prst="chevron">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t>Base Model</a:t>
          </a:r>
        </a:p>
      </dsp:txBody>
      <dsp:txXfrm rot="-5400000">
        <a:off x="1" y="363031"/>
        <a:ext cx="720136" cy="308630"/>
      </dsp:txXfrm>
    </dsp:sp>
    <dsp:sp modelId="{3162DEAD-ABDF-3940-8C47-3CD7DB11A0CF}">
      <dsp:nvSpPr>
        <dsp:cNvPr id="0" name=""/>
        <dsp:cNvSpPr/>
      </dsp:nvSpPr>
      <dsp:spPr>
        <a:xfrm rot="5400000">
          <a:off x="2845119" y="-2122019"/>
          <a:ext cx="668698" cy="4918663"/>
        </a:xfrm>
        <a:prstGeom prst="round2Same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2">
                  <a:lumMod val="10000"/>
                </a:schemeClr>
              </a:solidFill>
              <a:latin typeface="Arial" panose="020B0604020202020204" pitchFamily="34" charset="0"/>
              <a:cs typeface="Arial" panose="020B0604020202020204" pitchFamily="34" charset="0"/>
            </a:rPr>
            <a:t>RMSE: 12838</a:t>
          </a:r>
        </a:p>
        <a:p>
          <a:pPr marL="57150" lvl="1" indent="-57150" algn="l" defTabSz="444500">
            <a:lnSpc>
              <a:spcPct val="90000"/>
            </a:lnSpc>
            <a:spcBef>
              <a:spcPct val="0"/>
            </a:spcBef>
            <a:spcAft>
              <a:spcPct val="15000"/>
            </a:spcAft>
            <a:buChar char="••"/>
          </a:pPr>
          <a:r>
            <a:rPr lang="en-US" sz="1000" kern="1200" dirty="0">
              <a:solidFill>
                <a:schemeClr val="tx2">
                  <a:lumMod val="10000"/>
                </a:schemeClr>
              </a:solidFill>
              <a:latin typeface="Arial" panose="020B0604020202020204" pitchFamily="34" charset="0"/>
              <a:cs typeface="Arial" panose="020B0604020202020204" pitchFamily="34" charset="0"/>
            </a:rPr>
            <a:t>Features: Age, Sex, BMI, Children, Smoker, Region</a:t>
          </a:r>
        </a:p>
      </dsp:txBody>
      <dsp:txXfrm rot="-5400000">
        <a:off x="720137" y="35606"/>
        <a:ext cx="4886020" cy="603412"/>
      </dsp:txXfrm>
    </dsp:sp>
    <dsp:sp modelId="{08BAEC61-8BA4-486C-88F5-7E67CFA87917}">
      <dsp:nvSpPr>
        <dsp:cNvPr id="0" name=""/>
        <dsp:cNvSpPr/>
      </dsp:nvSpPr>
      <dsp:spPr>
        <a:xfrm rot="5400000">
          <a:off x="-154314" y="1035907"/>
          <a:ext cx="1028766" cy="720136"/>
        </a:xfrm>
        <a:prstGeom prst="chevron">
          <a:avLst/>
        </a:prstGeom>
        <a:solidFill>
          <a:schemeClr val="accent1">
            <a:shade val="80000"/>
            <a:hueOff val="-188757"/>
            <a:satOff val="3790"/>
            <a:lumOff val="9780"/>
            <a:alphaOff val="0"/>
          </a:schemeClr>
        </a:solidFill>
        <a:ln w="25400" cap="flat" cmpd="sng" algn="ctr">
          <a:solidFill>
            <a:schemeClr val="accent1">
              <a:shade val="80000"/>
              <a:hueOff val="-188757"/>
              <a:satOff val="3790"/>
              <a:lumOff val="97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Arial" panose="020B0604020202020204" pitchFamily="34" charset="0"/>
              <a:cs typeface="Arial" panose="020B0604020202020204" pitchFamily="34" charset="0"/>
            </a:rPr>
            <a:t>Linear Regression</a:t>
          </a:r>
        </a:p>
      </dsp:txBody>
      <dsp:txXfrm rot="-5400000">
        <a:off x="1" y="1241660"/>
        <a:ext cx="720136" cy="308630"/>
      </dsp:txXfrm>
    </dsp:sp>
    <dsp:sp modelId="{6D1233E9-8516-4D23-9D94-FFEFB7F6ED82}">
      <dsp:nvSpPr>
        <dsp:cNvPr id="0" name=""/>
        <dsp:cNvSpPr/>
      </dsp:nvSpPr>
      <dsp:spPr>
        <a:xfrm rot="5400000">
          <a:off x="2845119" y="-1243390"/>
          <a:ext cx="668698" cy="4918663"/>
        </a:xfrm>
        <a:prstGeom prst="round2SameRect">
          <a:avLst/>
        </a:prstGeom>
        <a:solidFill>
          <a:schemeClr val="lt1">
            <a:alpha val="90000"/>
            <a:hueOff val="0"/>
            <a:satOff val="0"/>
            <a:lumOff val="0"/>
            <a:alphaOff val="0"/>
          </a:schemeClr>
        </a:solidFill>
        <a:ln w="25400" cap="flat" cmpd="sng" algn="ctr">
          <a:solidFill>
            <a:schemeClr val="accent1">
              <a:shade val="80000"/>
              <a:hueOff val="-188757"/>
              <a:satOff val="3790"/>
              <a:lumOff val="97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RMSE: </a:t>
          </a:r>
          <a:r>
            <a:rPr lang="en-US" sz="1000" kern="1200" dirty="0" smtClean="0">
              <a:solidFill>
                <a:schemeClr val="tx2">
                  <a:lumMod val="10000"/>
                </a:schemeClr>
              </a:solidFill>
              <a:latin typeface="Arial" panose="020B0604020202020204" pitchFamily="34" charset="0"/>
              <a:ea typeface="Calibri" panose="020F0502020204030204" pitchFamily="34" charset="0"/>
              <a:cs typeface="Arial" panose="020B0604020202020204" pitchFamily="34" charset="0"/>
            </a:rPr>
            <a:t>4194</a:t>
          </a:r>
          <a:endParaRPr lang="en-IN" sz="1000" b="0" kern="1200" dirty="0">
            <a:solidFill>
              <a:schemeClr val="tx2">
                <a:lumMod val="10000"/>
              </a:schemeClr>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b="0" kern="1200" dirty="0">
              <a:solidFill>
                <a:schemeClr val="tx2">
                  <a:lumMod val="10000"/>
                </a:schemeClr>
              </a:solidFill>
              <a:latin typeface="Arial" panose="020B0604020202020204" pitchFamily="34" charset="0"/>
              <a:cs typeface="Arial" panose="020B0604020202020204" pitchFamily="34" charset="0"/>
            </a:rPr>
            <a:t>Adjusted R-Squared: </a:t>
          </a:r>
          <a:r>
            <a:rPr lang="en-US" sz="1000" kern="1200" dirty="0">
              <a:solidFill>
                <a:schemeClr val="tx2">
                  <a:lumMod val="10000"/>
                </a:schemeClr>
              </a:solidFill>
              <a:latin typeface="Arial" panose="020B0604020202020204" pitchFamily="34" charset="0"/>
              <a:ea typeface="Calibri" panose="020F0502020204030204" pitchFamily="34" charset="0"/>
              <a:cs typeface="Arial" panose="020B0604020202020204" pitchFamily="34" charset="0"/>
            </a:rPr>
            <a:t>0.8595</a:t>
          </a:r>
          <a:endParaRPr lang="en-IN" sz="1000" b="0" kern="1200" dirty="0">
            <a:solidFill>
              <a:schemeClr val="tx2">
                <a:lumMod val="10000"/>
              </a:schemeClr>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Important Features: S</a:t>
          </a:r>
          <a:r>
            <a:rPr lang="en-US" sz="1000" kern="1200"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ex, BMI, Children, Smoker, Region, Age</a:t>
          </a:r>
          <a:r>
            <a:rPr lang="en-US" sz="1000" kern="1200" baseline="30000"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2</a:t>
          </a:r>
          <a:r>
            <a:rPr lang="en-US" sz="1000" kern="1200" dirty="0">
              <a:solidFill>
                <a:schemeClr val="tx2">
                  <a:lumMod val="10000"/>
                </a:schemeClr>
              </a:solidFill>
              <a:effectLst/>
              <a:latin typeface="Arial" panose="020B0604020202020204" pitchFamily="34" charset="0"/>
              <a:ea typeface="Calibri" panose="020F0502020204030204" pitchFamily="34" charset="0"/>
              <a:cs typeface="Arial" panose="020B0604020202020204" pitchFamily="34" charset="0"/>
            </a:rPr>
            <a:t>, BMI30, Smoker:BMI30</a:t>
          </a:r>
          <a:endParaRPr lang="en-IN" sz="1000" kern="1200" dirty="0">
            <a:solidFill>
              <a:schemeClr val="tx2">
                <a:lumMod val="10000"/>
              </a:schemeClr>
            </a:solidFill>
            <a:latin typeface="Arial" panose="020B0604020202020204" pitchFamily="34" charset="0"/>
            <a:cs typeface="Arial" panose="020B0604020202020204" pitchFamily="34" charset="0"/>
          </a:endParaRPr>
        </a:p>
      </dsp:txBody>
      <dsp:txXfrm rot="-5400000">
        <a:off x="720137" y="914235"/>
        <a:ext cx="4886020" cy="603412"/>
      </dsp:txXfrm>
    </dsp:sp>
    <dsp:sp modelId="{396F56BB-7215-4AD3-B5E5-BD719BE9D544}">
      <dsp:nvSpPr>
        <dsp:cNvPr id="0" name=""/>
        <dsp:cNvSpPr/>
      </dsp:nvSpPr>
      <dsp:spPr>
        <a:xfrm rot="5400000">
          <a:off x="-154314" y="1914537"/>
          <a:ext cx="1028766" cy="720136"/>
        </a:xfrm>
        <a:prstGeom prst="chevron">
          <a:avLst/>
        </a:prstGeom>
        <a:solidFill>
          <a:schemeClr val="accent1">
            <a:shade val="80000"/>
            <a:hueOff val="-377514"/>
            <a:satOff val="7580"/>
            <a:lumOff val="19561"/>
            <a:alphaOff val="0"/>
          </a:schemeClr>
        </a:solidFill>
        <a:ln w="25400" cap="flat" cmpd="sng" algn="ctr">
          <a:solidFill>
            <a:schemeClr val="accent1">
              <a:shade val="80000"/>
              <a:hueOff val="-377514"/>
              <a:satOff val="7580"/>
              <a:lumOff val="195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Arial" panose="020B0604020202020204" pitchFamily="34" charset="0"/>
              <a:cs typeface="Arial" panose="020B0604020202020204" pitchFamily="34" charset="0"/>
            </a:rPr>
            <a:t>Random Forest</a:t>
          </a:r>
        </a:p>
      </dsp:txBody>
      <dsp:txXfrm rot="-5400000">
        <a:off x="1" y="2120290"/>
        <a:ext cx="720136" cy="308630"/>
      </dsp:txXfrm>
    </dsp:sp>
    <dsp:sp modelId="{B7D7DCDB-BDCD-49B8-AE95-BBA4E7DA7A92}">
      <dsp:nvSpPr>
        <dsp:cNvPr id="0" name=""/>
        <dsp:cNvSpPr/>
      </dsp:nvSpPr>
      <dsp:spPr>
        <a:xfrm rot="5400000">
          <a:off x="2845119" y="-364760"/>
          <a:ext cx="668698" cy="4918663"/>
        </a:xfrm>
        <a:prstGeom prst="round2SameRect">
          <a:avLst/>
        </a:prstGeom>
        <a:solidFill>
          <a:schemeClr val="lt1">
            <a:alpha val="90000"/>
            <a:hueOff val="0"/>
            <a:satOff val="0"/>
            <a:lumOff val="0"/>
            <a:alphaOff val="0"/>
          </a:schemeClr>
        </a:solidFill>
        <a:ln w="25400" cap="flat" cmpd="sng" algn="ctr">
          <a:solidFill>
            <a:schemeClr val="accent1">
              <a:shade val="80000"/>
              <a:hueOff val="-377514"/>
              <a:satOff val="7580"/>
              <a:lumOff val="19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RMSE: </a:t>
          </a:r>
          <a:r>
            <a:rPr lang="en-IN" sz="1000" b="0" kern="1200" dirty="0">
              <a:solidFill>
                <a:schemeClr val="tx2">
                  <a:lumMod val="10000"/>
                </a:schemeClr>
              </a:solidFill>
              <a:latin typeface="Arial" panose="020B0604020202020204" pitchFamily="34" charset="0"/>
              <a:cs typeface="Arial" panose="020B0604020202020204" pitchFamily="34" charset="0"/>
            </a:rPr>
            <a:t>4111</a:t>
          </a:r>
        </a:p>
        <a:p>
          <a:pPr marL="57150" lvl="1" indent="-57150" algn="l" defTabSz="444500">
            <a:lnSpc>
              <a:spcPct val="90000"/>
            </a:lnSpc>
            <a:spcBef>
              <a:spcPct val="0"/>
            </a:spcBef>
            <a:spcAft>
              <a:spcPct val="15000"/>
            </a:spcAft>
            <a:buChar char="••"/>
          </a:pPr>
          <a:r>
            <a:rPr lang="en-IN" sz="1000" b="0" kern="1200" dirty="0">
              <a:solidFill>
                <a:schemeClr val="tx2">
                  <a:lumMod val="10000"/>
                </a:schemeClr>
              </a:solidFill>
              <a:latin typeface="Arial" panose="020B0604020202020204" pitchFamily="34" charset="0"/>
              <a:cs typeface="Arial" panose="020B0604020202020204" pitchFamily="34" charset="0"/>
            </a:rPr>
            <a:t>R-Squared: </a:t>
          </a:r>
          <a:r>
            <a:rPr lang="en-US" sz="1000" b="0" kern="1200" dirty="0">
              <a:solidFill>
                <a:schemeClr val="tx2">
                  <a:lumMod val="10000"/>
                </a:schemeClr>
              </a:solidFill>
              <a:latin typeface="Arial" panose="020B0604020202020204" pitchFamily="34" charset="0"/>
              <a:cs typeface="Arial" panose="020B0604020202020204" pitchFamily="34" charset="0"/>
            </a:rPr>
            <a:t>0.8978</a:t>
          </a:r>
          <a:endParaRPr lang="en-IN" sz="1000" b="0" kern="1200" dirty="0">
            <a:solidFill>
              <a:schemeClr val="tx2">
                <a:lumMod val="10000"/>
              </a:schemeClr>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Important Features: Smoker*Age, Smoker, Age, Age</a:t>
          </a:r>
          <a:r>
            <a:rPr lang="en-IN" sz="1000" kern="1200" baseline="30000" dirty="0">
              <a:solidFill>
                <a:schemeClr val="tx2">
                  <a:lumMod val="10000"/>
                </a:schemeClr>
              </a:solidFill>
              <a:latin typeface="Arial" panose="020B0604020202020204" pitchFamily="34" charset="0"/>
              <a:cs typeface="Arial" panose="020B0604020202020204" pitchFamily="34" charset="0"/>
            </a:rPr>
            <a:t>2</a:t>
          </a:r>
          <a:r>
            <a:rPr lang="en-IN" sz="1000" kern="1200" dirty="0">
              <a:solidFill>
                <a:schemeClr val="tx2">
                  <a:lumMod val="10000"/>
                </a:schemeClr>
              </a:solidFill>
              <a:latin typeface="Arial" panose="020B0604020202020204" pitchFamily="34" charset="0"/>
              <a:cs typeface="Arial" panose="020B0604020202020204" pitchFamily="34" charset="0"/>
            </a:rPr>
            <a:t> </a:t>
          </a:r>
        </a:p>
      </dsp:txBody>
      <dsp:txXfrm rot="-5400000">
        <a:off x="720137" y="1792865"/>
        <a:ext cx="4886020" cy="603412"/>
      </dsp:txXfrm>
    </dsp:sp>
    <dsp:sp modelId="{CA80F97F-720B-4EDB-AC37-CFFE4EE8B060}">
      <dsp:nvSpPr>
        <dsp:cNvPr id="0" name=""/>
        <dsp:cNvSpPr/>
      </dsp:nvSpPr>
      <dsp:spPr>
        <a:xfrm rot="5400000">
          <a:off x="-154314" y="2793166"/>
          <a:ext cx="1028766" cy="720136"/>
        </a:xfrm>
        <a:prstGeom prst="chevron">
          <a:avLst/>
        </a:prstGeom>
        <a:solidFill>
          <a:schemeClr val="accent1">
            <a:shade val="80000"/>
            <a:hueOff val="-566271"/>
            <a:satOff val="11370"/>
            <a:lumOff val="29341"/>
            <a:alphaOff val="0"/>
          </a:schemeClr>
        </a:solidFill>
        <a:ln w="25400" cap="flat" cmpd="sng" algn="ctr">
          <a:solidFill>
            <a:schemeClr val="accent1">
              <a:shade val="80000"/>
              <a:hueOff val="-566271"/>
              <a:satOff val="11370"/>
              <a:lumOff val="293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Arial" panose="020B0604020202020204" pitchFamily="34" charset="0"/>
              <a:cs typeface="Arial" panose="020B0604020202020204" pitchFamily="34" charset="0"/>
            </a:rPr>
            <a:t>Boosting</a:t>
          </a:r>
        </a:p>
      </dsp:txBody>
      <dsp:txXfrm rot="-5400000">
        <a:off x="1" y="2998919"/>
        <a:ext cx="720136" cy="308630"/>
      </dsp:txXfrm>
    </dsp:sp>
    <dsp:sp modelId="{FC8039C4-9D1A-423A-AC4F-B1FBA9CB8090}">
      <dsp:nvSpPr>
        <dsp:cNvPr id="0" name=""/>
        <dsp:cNvSpPr/>
      </dsp:nvSpPr>
      <dsp:spPr>
        <a:xfrm rot="5400000">
          <a:off x="2845119" y="513868"/>
          <a:ext cx="668698" cy="4918663"/>
        </a:xfrm>
        <a:prstGeom prst="round2SameRect">
          <a:avLst/>
        </a:prstGeom>
        <a:solidFill>
          <a:schemeClr val="lt1">
            <a:alpha val="90000"/>
            <a:hueOff val="0"/>
            <a:satOff val="0"/>
            <a:lumOff val="0"/>
            <a:alphaOff val="0"/>
          </a:schemeClr>
        </a:solidFill>
        <a:ln w="25400" cap="flat" cmpd="sng" algn="ctr">
          <a:solidFill>
            <a:schemeClr val="accent1">
              <a:shade val="80000"/>
              <a:hueOff val="-566271"/>
              <a:satOff val="11370"/>
              <a:lumOff val="293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RMSE : </a:t>
          </a:r>
          <a:r>
            <a:rPr lang="en-IN" sz="1000" b="0" kern="1200" dirty="0">
              <a:solidFill>
                <a:schemeClr val="tx2">
                  <a:lumMod val="10000"/>
                </a:schemeClr>
              </a:solidFill>
              <a:latin typeface="Arial" panose="020B0604020202020204" pitchFamily="34" charset="0"/>
              <a:cs typeface="Arial" panose="020B0604020202020204" pitchFamily="34" charset="0"/>
            </a:rPr>
            <a:t>4407</a:t>
          </a:r>
        </a:p>
        <a:p>
          <a:pPr marL="57150" lvl="1" indent="-57150" algn="l" defTabSz="444500">
            <a:lnSpc>
              <a:spcPct val="90000"/>
            </a:lnSpc>
            <a:spcBef>
              <a:spcPct val="0"/>
            </a:spcBef>
            <a:spcAft>
              <a:spcPct val="15000"/>
            </a:spcAft>
            <a:buChar char="••"/>
          </a:pPr>
          <a:r>
            <a:rPr lang="en-IN" sz="1000" b="0" kern="1200" dirty="0">
              <a:solidFill>
                <a:schemeClr val="tx2">
                  <a:lumMod val="10000"/>
                </a:schemeClr>
              </a:solidFill>
              <a:latin typeface="Arial" panose="020B0604020202020204" pitchFamily="34" charset="0"/>
              <a:cs typeface="Arial" panose="020B0604020202020204" pitchFamily="34" charset="0"/>
            </a:rPr>
            <a:t>R-Squared: 0.8813</a:t>
          </a:r>
        </a:p>
        <a:p>
          <a:pPr marL="57150" lvl="1" indent="-57150" algn="l" defTabSz="444500">
            <a:lnSpc>
              <a:spcPct val="90000"/>
            </a:lnSpc>
            <a:spcBef>
              <a:spcPct val="0"/>
            </a:spcBef>
            <a:spcAft>
              <a:spcPct val="15000"/>
            </a:spcAft>
            <a:buChar char="••"/>
          </a:pPr>
          <a:r>
            <a:rPr lang="en-IN" sz="1000" kern="1200" dirty="0">
              <a:solidFill>
                <a:schemeClr val="tx2">
                  <a:lumMod val="10000"/>
                </a:schemeClr>
              </a:solidFill>
              <a:latin typeface="Arial" panose="020B0604020202020204" pitchFamily="34" charset="0"/>
              <a:cs typeface="Arial" panose="020B0604020202020204" pitchFamily="34" charset="0"/>
            </a:rPr>
            <a:t>Important Features: Smoker, BMI, Age, Children</a:t>
          </a:r>
        </a:p>
      </dsp:txBody>
      <dsp:txXfrm rot="-5400000">
        <a:off x="720137" y="2671494"/>
        <a:ext cx="4886020" cy="603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7/25/2023</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E074355-CE0D-4C68-A6CB-C364ED71B33B}" type="slidenum">
              <a:rPr kumimoji="0" lang="en-US" sz="1200" b="0" i="0"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ndParaRPr>
          </a:p>
        </p:txBody>
      </p:sp>
    </p:spTree>
    <p:extLst>
      <p:ext uri="{BB962C8B-B14F-4D97-AF65-F5344CB8AC3E}">
        <p14:creationId xmlns:p14="http://schemas.microsoft.com/office/powerpoint/2010/main" val="146879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a:p>
        </p:txBody>
      </p:sp>
    </p:spTree>
    <p:extLst>
      <p:ext uri="{BB962C8B-B14F-4D97-AF65-F5344CB8AC3E}">
        <p14:creationId xmlns:p14="http://schemas.microsoft.com/office/powerpoint/2010/main" val="231092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375767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a:p>
        </p:txBody>
      </p:sp>
    </p:spTree>
    <p:extLst>
      <p:ext uri="{BB962C8B-B14F-4D97-AF65-F5344CB8AC3E}">
        <p14:creationId xmlns:p14="http://schemas.microsoft.com/office/powerpoint/2010/main" val="86130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390802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bg2"/>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2882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682496"/>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024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06600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172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127697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90189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682496"/>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682496"/>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15.xml"/><Relationship Id="rId7"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bg2"/>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1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23199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xStyles>
    <p:title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hyperlink" Target="https://content.naic.org/sites/default/files/inline-files/2020-Annual-Health-Insurance-Industry-Analysis-Report.pdf" TargetMode="External"/><Relationship Id="rId2" Type="http://schemas.openxmlformats.org/officeDocument/2006/relationships/hyperlink" Target="https://www.grandviewresearch.com/industry-analysis/us-individual-health-insurance-market-report#:~:text=The%20U.S.%20individual%20health%20insurance,6.08%25%20from%202023%20to%202030" TargetMode="External"/><Relationship Id="rId1" Type="http://schemas.openxmlformats.org/officeDocument/2006/relationships/slideLayout" Target="../slideLayouts/slideLayout10.xml"/><Relationship Id="rId6" Type="http://schemas.openxmlformats.org/officeDocument/2006/relationships/hyperlink" Target="https://www2.deloitte.com/content/dam/insights/articles/US164650_CFS-Insurance-industry-outlook/DI_Insurance-industry-outlook.pdf" TargetMode="External"/><Relationship Id="rId5" Type="http://schemas.openxmlformats.org/officeDocument/2006/relationships/hyperlink" Target="https://www.commonwealthfund.org/publications/issue-briefs/2023/jan/us-health-care-global-perspective-2022" TargetMode="External"/><Relationship Id="rId4" Type="http://schemas.openxmlformats.org/officeDocument/2006/relationships/hyperlink" Target="https://www.pgpf.org/blog/2023/07/how-does-the-us-healthcare-system-compare-to-other-countries#:~:text=In%202022%2C%20the%20United%20States,capita%20across%20the%20OECD%20countri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207B314-2D01-4948-B644-8597756107F8}"/>
              </a:ext>
            </a:extLst>
          </p:cNvPr>
          <p:cNvSpPr/>
          <p:nvPr/>
        </p:nvSpPr>
        <p:spPr>
          <a:xfrm>
            <a:off x="0" y="0"/>
            <a:ext cx="6934200" cy="5143500"/>
          </a:xfrm>
          <a:prstGeom prst="rect">
            <a:avLst/>
          </a:prstGeom>
          <a:gradFill flip="none" rotWithShape="1">
            <a:gsLst>
              <a:gs pos="100000">
                <a:schemeClr val="tx2">
                  <a:lumMod val="10000"/>
                  <a:alpha val="0"/>
                </a:schemeClr>
              </a:gs>
              <a:gs pos="0">
                <a:srgbClr val="BF5700"/>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cxnSp>
        <p:nvCxnSpPr>
          <p:cNvPr id="10" name="Straight Connector 9"/>
          <p:cNvCxnSpPr/>
          <p:nvPr/>
        </p:nvCxnSpPr>
        <p:spPr>
          <a:xfrm>
            <a:off x="609600" y="33337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548640" y="3790950"/>
            <a:ext cx="7886700" cy="126111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50000"/>
              </a:lnSpc>
              <a:spcBef>
                <a:spcPts val="1000"/>
              </a:spcBef>
              <a:spcAft>
                <a:spcPts val="0"/>
              </a:spcAft>
              <a:buClrTx/>
              <a:buSzTx/>
              <a:buFont typeface="Arial"/>
              <a:buNone/>
              <a:tabLst/>
              <a:defRPr/>
            </a:pPr>
            <a:r>
              <a:rPr kumimoji="0" lang="en-US" sz="1100" b="0" i="0" u="none" strike="noStrike" kern="1200" cap="all" spc="0" normalizeH="0" baseline="0" noProof="0" dirty="0">
                <a:ln>
                  <a:noFill/>
                </a:ln>
                <a:solidFill>
                  <a:srgbClr val="FFFFFF"/>
                </a:solidFill>
                <a:effectLst/>
                <a:uLnTx/>
                <a:uFillTx/>
                <a:latin typeface="Arial Black" charset="0"/>
                <a:cs typeface="Arial" charset="0"/>
              </a:rPr>
              <a:t>Bindu Raghu Naga</a:t>
            </a:r>
            <a:endParaRPr kumimoji="0" lang="en-US" sz="1100" b="1" i="0" u="none" strike="noStrike" kern="1200" cap="all" spc="0" normalizeH="0" baseline="0" noProof="0" dirty="0">
              <a:ln>
                <a:noFill/>
              </a:ln>
              <a:solidFill>
                <a:srgbClr val="FFFFFF"/>
              </a:solidFill>
              <a:effectLst/>
              <a:uLnTx/>
              <a:uFillTx/>
              <a:latin typeface="Slack-Lato"/>
              <a:cs typeface="Arial" charset="0"/>
            </a:endParaRPr>
          </a:p>
          <a:p>
            <a:pPr marL="0" marR="0" lvl="0" indent="0" algn="l" defTabSz="914400" rtl="0" eaLnBrk="1" fontAlgn="auto" latinLnBrk="0" hangingPunct="1">
              <a:lnSpc>
                <a:spcPct val="50000"/>
              </a:lnSpc>
              <a:spcBef>
                <a:spcPts val="1000"/>
              </a:spcBef>
              <a:spcAft>
                <a:spcPts val="0"/>
              </a:spcAft>
              <a:buClrTx/>
              <a:buSzTx/>
              <a:buFont typeface="Arial"/>
              <a:buNone/>
              <a:tabLst/>
              <a:defRPr/>
            </a:pPr>
            <a:r>
              <a:rPr kumimoji="0" lang="en-US" sz="1100" b="0" i="0" u="none" strike="noStrike" kern="1200" cap="all" spc="0" normalizeH="0" baseline="0" noProof="0" dirty="0">
                <a:ln>
                  <a:noFill/>
                </a:ln>
                <a:solidFill>
                  <a:srgbClr val="FFFFFF"/>
                </a:solidFill>
                <a:effectLst/>
                <a:uLnTx/>
                <a:uFillTx/>
                <a:latin typeface="Arial Black" charset="0"/>
                <a:cs typeface="Arial" charset="0"/>
              </a:rPr>
              <a:t>Mayank Gupta</a:t>
            </a:r>
          </a:p>
          <a:p>
            <a:pPr marL="0" marR="0" lvl="0" indent="0" algn="l" defTabSz="914400" rtl="0" eaLnBrk="1" fontAlgn="auto" latinLnBrk="0" hangingPunct="1">
              <a:lnSpc>
                <a:spcPct val="50000"/>
              </a:lnSpc>
              <a:spcBef>
                <a:spcPts val="1000"/>
              </a:spcBef>
              <a:spcAft>
                <a:spcPts val="0"/>
              </a:spcAft>
              <a:buClrTx/>
              <a:buSzTx/>
              <a:buFont typeface="Arial"/>
              <a:buNone/>
              <a:tabLst/>
              <a:defRPr/>
            </a:pPr>
            <a:r>
              <a:rPr kumimoji="0" lang="en-US" sz="1100" b="0" i="0" u="none" strike="noStrike" kern="1200" cap="all" spc="0" normalizeH="0" baseline="0" noProof="0" dirty="0" err="1">
                <a:ln>
                  <a:noFill/>
                </a:ln>
                <a:solidFill>
                  <a:srgbClr val="FFFFFF"/>
                </a:solidFill>
                <a:effectLst/>
                <a:uLnTx/>
                <a:uFillTx/>
                <a:latin typeface="Arial Black" charset="0"/>
                <a:cs typeface="Arial" charset="0"/>
              </a:rPr>
              <a:t>Pratyush</a:t>
            </a:r>
            <a:r>
              <a:rPr kumimoji="0" lang="en-US" sz="1100" b="0" i="0" u="none" strike="noStrike" kern="1200" cap="all" spc="0" normalizeH="0" baseline="0" noProof="0" dirty="0">
                <a:ln>
                  <a:noFill/>
                </a:ln>
                <a:solidFill>
                  <a:srgbClr val="FFFFFF"/>
                </a:solidFill>
                <a:effectLst/>
                <a:uLnTx/>
                <a:uFillTx/>
                <a:latin typeface="Arial Black" charset="0"/>
                <a:cs typeface="Arial" charset="0"/>
              </a:rPr>
              <a:t> Sharma</a:t>
            </a:r>
            <a:endParaRPr kumimoji="0" lang="en-US" sz="1100" b="1" i="0" u="none" strike="noStrike" kern="1200" cap="all" spc="0" normalizeH="0" baseline="0" noProof="0" dirty="0">
              <a:ln>
                <a:noFill/>
              </a:ln>
              <a:solidFill>
                <a:srgbClr val="FFFFFF"/>
              </a:solidFill>
              <a:effectLst/>
              <a:uLnTx/>
              <a:uFillTx/>
              <a:latin typeface="Slack-Lato"/>
              <a:cs typeface="Arial" charset="0"/>
            </a:endParaRPr>
          </a:p>
          <a:p>
            <a:pPr marL="0" marR="0" lvl="0" indent="0" algn="l" defTabSz="914400" rtl="0" eaLnBrk="1" fontAlgn="auto" latinLnBrk="0" hangingPunct="1">
              <a:lnSpc>
                <a:spcPct val="50000"/>
              </a:lnSpc>
              <a:spcBef>
                <a:spcPts val="1000"/>
              </a:spcBef>
              <a:spcAft>
                <a:spcPts val="0"/>
              </a:spcAft>
              <a:buClrTx/>
              <a:buSzTx/>
              <a:buFont typeface="Arial"/>
              <a:buNone/>
              <a:tabLst/>
              <a:defRPr/>
            </a:pPr>
            <a:r>
              <a:rPr kumimoji="0" lang="en-US" sz="1100" b="0" i="0" u="none" strike="noStrike" kern="1200" cap="all" spc="0" normalizeH="0" baseline="0" noProof="0" dirty="0" err="1">
                <a:ln>
                  <a:noFill/>
                </a:ln>
                <a:solidFill>
                  <a:srgbClr val="FFFFFF"/>
                </a:solidFill>
                <a:effectLst/>
                <a:uLnTx/>
                <a:uFillTx/>
                <a:latin typeface="Arial Black" charset="0"/>
                <a:cs typeface="Arial" charset="0"/>
              </a:rPr>
              <a:t>Rathil</a:t>
            </a:r>
            <a:r>
              <a:rPr kumimoji="0" lang="en-US" sz="1100" b="0" i="0" u="none" strike="noStrike" kern="1200" cap="all" spc="0" normalizeH="0" baseline="0" noProof="0" dirty="0">
                <a:ln>
                  <a:noFill/>
                </a:ln>
                <a:solidFill>
                  <a:srgbClr val="FFFFFF"/>
                </a:solidFill>
                <a:effectLst/>
                <a:uLnTx/>
                <a:uFillTx/>
                <a:latin typeface="Arial Black" charset="0"/>
                <a:cs typeface="Arial" charset="0"/>
              </a:rPr>
              <a:t> </a:t>
            </a:r>
            <a:r>
              <a:rPr kumimoji="0" lang="en-US" sz="1100" b="0" i="0" u="none" strike="noStrike" kern="1200" cap="all" spc="0" normalizeH="0" baseline="0" noProof="0" dirty="0" err="1">
                <a:ln>
                  <a:noFill/>
                </a:ln>
                <a:solidFill>
                  <a:srgbClr val="FFFFFF"/>
                </a:solidFill>
                <a:effectLst/>
                <a:uLnTx/>
                <a:uFillTx/>
                <a:latin typeface="Arial Black" charset="0"/>
                <a:cs typeface="Arial" charset="0"/>
              </a:rPr>
              <a:t>Madihalli</a:t>
            </a:r>
            <a:endParaRPr kumimoji="0" lang="en-US" sz="1100" b="0" i="0" u="none" strike="noStrike" kern="1200" cap="all" spc="0" normalizeH="0" baseline="0" noProof="0" dirty="0">
              <a:ln>
                <a:noFill/>
              </a:ln>
              <a:solidFill>
                <a:srgbClr val="FFFFFF"/>
              </a:solidFill>
              <a:effectLst/>
              <a:uLnTx/>
              <a:uFillTx/>
              <a:latin typeface="Arial Black" charset="0"/>
              <a:cs typeface="Arial" charset="0"/>
            </a:endParaRPr>
          </a:p>
          <a:p>
            <a:pPr marL="0" marR="0" lvl="0" indent="0" algn="l" defTabSz="914400" rtl="0" eaLnBrk="1" fontAlgn="auto" latinLnBrk="0" hangingPunct="1">
              <a:lnSpc>
                <a:spcPct val="50000"/>
              </a:lnSpc>
              <a:spcBef>
                <a:spcPts val="1000"/>
              </a:spcBef>
              <a:spcAft>
                <a:spcPts val="0"/>
              </a:spcAft>
              <a:buClrTx/>
              <a:buSzTx/>
              <a:buFont typeface="Arial"/>
              <a:buNone/>
              <a:tabLst/>
              <a:defRPr/>
            </a:pPr>
            <a:r>
              <a:rPr kumimoji="0" lang="en-US" sz="1100" b="0" i="0" u="none" strike="noStrike" kern="1200" cap="all" spc="0" normalizeH="0" baseline="0" noProof="0" dirty="0">
                <a:ln>
                  <a:noFill/>
                </a:ln>
                <a:solidFill>
                  <a:srgbClr val="FFFFFF"/>
                </a:solidFill>
                <a:effectLst/>
                <a:uLnTx/>
                <a:uFillTx/>
                <a:latin typeface="Arial Black" charset="0"/>
                <a:cs typeface="Arial" charset="0"/>
              </a:rPr>
              <a:t>Jordan Ehlinger</a:t>
            </a:r>
            <a:endParaRPr kumimoji="0" lang="en-US" sz="1100" b="1" i="0" u="none" strike="noStrike" kern="1200" cap="all" spc="0" normalizeH="0" baseline="0" noProof="0" dirty="0">
              <a:ln>
                <a:noFill/>
              </a:ln>
              <a:solidFill>
                <a:srgbClr val="FFFFFF"/>
              </a:solidFill>
              <a:effectLst/>
              <a:uLnTx/>
              <a:uFillTx/>
              <a:latin typeface="Slack-Lato"/>
              <a:cs typeface="Arial" charset="0"/>
            </a:endParaRPr>
          </a:p>
        </p:txBody>
      </p:sp>
      <p:sp>
        <p:nvSpPr>
          <p:cNvPr id="12" name="Text Placeholder 9"/>
          <p:cNvSpPr txBox="1">
            <a:spLocks/>
          </p:cNvSpPr>
          <p:nvPr/>
        </p:nvSpPr>
        <p:spPr>
          <a:xfrm>
            <a:off x="7543800" y="4628812"/>
            <a:ext cx="1091495"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200" b="0" i="0" u="none" strike="noStrike" kern="1200" cap="all" spc="0" normalizeH="0" baseline="0" noProof="0" dirty="0">
                <a:ln>
                  <a:noFill/>
                </a:ln>
                <a:solidFill>
                  <a:srgbClr val="FFFFFF"/>
                </a:solidFill>
                <a:effectLst/>
                <a:uLnTx/>
                <a:uFillTx/>
                <a:latin typeface="Arial Black" charset="0"/>
                <a:cs typeface="Arial" charset="0"/>
              </a:rPr>
              <a:t>July 2023</a:t>
            </a:r>
            <a:endParaRPr kumimoji="0" lang="en-US" sz="1200" b="0" i="0" u="none" strike="noStrike" kern="1200" cap="none" spc="0" normalizeH="0" baseline="0" noProof="0" dirty="0">
              <a:ln>
                <a:noFill/>
              </a:ln>
              <a:solidFill>
                <a:srgbClr val="FFFFFF"/>
              </a:solidFill>
              <a:effectLst/>
              <a:uLnTx/>
              <a:uFillTx/>
              <a:latin typeface="Arial" charset="0"/>
              <a:cs typeface="Arial" charset="0"/>
            </a:endParaRPr>
          </a:p>
        </p:txBody>
      </p:sp>
      <p:sp>
        <p:nvSpPr>
          <p:cNvPr id="13" name="Title Placeholder 7"/>
          <p:cNvSpPr txBox="1">
            <a:spLocks/>
          </p:cNvSpPr>
          <p:nvPr/>
        </p:nvSpPr>
        <p:spPr>
          <a:xfrm>
            <a:off x="457200" y="1426924"/>
            <a:ext cx="72390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sz="4400" dirty="0"/>
              <a:t>How Physical, BEHAVIORAL, &amp; Geographic factors can affect Medical costs</a:t>
            </a:r>
          </a:p>
        </p:txBody>
      </p:sp>
      <p:sp>
        <p:nvSpPr>
          <p:cNvPr id="15" name="Text Placeholder 9"/>
          <p:cNvSpPr txBox="1">
            <a:spLocks/>
          </p:cNvSpPr>
          <p:nvPr/>
        </p:nvSpPr>
        <p:spPr>
          <a:xfrm>
            <a:off x="548640" y="3562349"/>
            <a:ext cx="7886700" cy="4572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000" b="1" i="0" u="none" strike="noStrike" kern="1200" cap="none" spc="0" normalizeH="0" baseline="0" noProof="0" dirty="0">
                <a:ln>
                  <a:noFill/>
                </a:ln>
                <a:solidFill>
                  <a:srgbClr val="FFFFFF"/>
                </a:solidFill>
                <a:effectLst/>
                <a:uLnTx/>
                <a:uFillTx/>
                <a:latin typeface="Arial" charset="0"/>
                <a:cs typeface="Arial" charset="0"/>
              </a:rPr>
              <a:t>Introduction to Machine Learning – Group Project</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8699" y="320040"/>
            <a:ext cx="1877397" cy="914400"/>
          </a:xfrm>
          <a:prstGeom prst="rect">
            <a:avLst/>
          </a:prstGeom>
        </p:spPr>
      </p:pic>
    </p:spTree>
    <p:extLst>
      <p:ext uri="{BB962C8B-B14F-4D97-AF65-F5344CB8AC3E}">
        <p14:creationId xmlns:p14="http://schemas.microsoft.com/office/powerpoint/2010/main" val="417329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Log Transformation</a:t>
            </a:r>
          </a:p>
        </p:txBody>
      </p:sp>
      <p:sp>
        <p:nvSpPr>
          <p:cNvPr id="5" name="Content Placeholder 4"/>
          <p:cNvSpPr>
            <a:spLocks noGrp="1"/>
          </p:cNvSpPr>
          <p:nvPr>
            <p:ph idx="1"/>
          </p:nvPr>
        </p:nvSpPr>
        <p:spPr>
          <a:xfrm>
            <a:off x="450974" y="895350"/>
            <a:ext cx="5949826" cy="1981200"/>
          </a:xfrm>
        </p:spPr>
        <p:txBody>
          <a:bodyPr>
            <a:normAutofit/>
          </a:bodyPr>
          <a:lstStyle/>
          <a:p>
            <a:pPr>
              <a:buClr>
                <a:schemeClr val="tx1"/>
              </a:buClr>
              <a:buFont typeface="System Font Regular"/>
              <a:buChar char="◎"/>
            </a:pPr>
            <a:r>
              <a:rPr lang="en-US" sz="1600" dirty="0"/>
              <a:t>Reasoning</a:t>
            </a:r>
          </a:p>
          <a:p>
            <a:pPr marL="0" indent="0">
              <a:buNone/>
            </a:pPr>
            <a:r>
              <a:rPr lang="en-US" sz="1200" dirty="0"/>
              <a:t>Log transformation can lead to a lower Root Mean Squared Error (RMSE) in a Random Forest (RF) or any other machine learning model for several reasons, especially when dealing with data that exhibits heteroscedasticity (non-constant variance) or has a skewed distribution. </a:t>
            </a:r>
            <a:endParaRPr lang="en-IN" sz="1200" dirty="0"/>
          </a:p>
        </p:txBody>
      </p:sp>
      <p:pic>
        <p:nvPicPr>
          <p:cNvPr id="2" name="Picture 1">
            <a:extLst>
              <a:ext uri="{FF2B5EF4-FFF2-40B4-BE49-F238E27FC236}">
                <a16:creationId xmlns:a16="http://schemas.microsoft.com/office/drawing/2014/main" xmlns="" id="{5BB3EEAB-D0DB-CF92-05C6-CCFB2483A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74" y="2266950"/>
            <a:ext cx="7306695" cy="2534004"/>
          </a:xfrm>
          <a:prstGeom prst="rect">
            <a:avLst/>
          </a:prstGeom>
          <a:ln>
            <a:solidFill>
              <a:schemeClr val="tx2">
                <a:lumMod val="10000"/>
              </a:schemeClr>
            </a:solidFill>
          </a:ln>
        </p:spPr>
      </p:pic>
    </p:spTree>
    <p:extLst>
      <p:ext uri="{BB962C8B-B14F-4D97-AF65-F5344CB8AC3E}">
        <p14:creationId xmlns:p14="http://schemas.microsoft.com/office/powerpoint/2010/main" val="372448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Random Forest</a:t>
            </a:r>
          </a:p>
        </p:txBody>
      </p:sp>
      <p:sp>
        <p:nvSpPr>
          <p:cNvPr id="5" name="Content Placeholder 4"/>
          <p:cNvSpPr>
            <a:spLocks noGrp="1"/>
          </p:cNvSpPr>
          <p:nvPr>
            <p:ph idx="1"/>
          </p:nvPr>
        </p:nvSpPr>
        <p:spPr>
          <a:xfrm>
            <a:off x="450974" y="895350"/>
            <a:ext cx="5035425" cy="1981200"/>
          </a:xfrm>
        </p:spPr>
        <p:txBody>
          <a:bodyPr>
            <a:normAutofit/>
          </a:bodyPr>
          <a:lstStyle/>
          <a:p>
            <a:pPr>
              <a:buClr>
                <a:schemeClr val="tx1"/>
              </a:buClr>
              <a:buFont typeface="System Font Regular"/>
              <a:buChar char="◎"/>
            </a:pPr>
            <a:r>
              <a:rPr lang="en-US" sz="1600" dirty="0"/>
              <a:t>Algorithm</a:t>
            </a:r>
          </a:p>
          <a:p>
            <a:pPr marL="0" indent="0">
              <a:buNone/>
            </a:pPr>
            <a:r>
              <a:rPr lang="en-US" sz="1000" dirty="0">
                <a:solidFill>
                  <a:schemeClr val="tx2">
                    <a:lumMod val="10000"/>
                  </a:schemeClr>
                </a:solidFill>
              </a:rPr>
              <a:t>Random Forest is a powerful machine learning algorithm used for both classification and regression tasks. It belongs to the ensemble learning family, which means it combines multiple individual decision trees to create a more robust and accurate model. </a:t>
            </a:r>
          </a:p>
          <a:p>
            <a:pPr marL="0" indent="0">
              <a:buNone/>
            </a:pPr>
            <a:r>
              <a:rPr lang="en-US" sz="1000" dirty="0">
                <a:solidFill>
                  <a:schemeClr val="tx2">
                    <a:lumMod val="10000"/>
                  </a:schemeClr>
                </a:solidFill>
              </a:rPr>
              <a:t>Independent variables considered: Age , Age</a:t>
            </a:r>
            <a:r>
              <a:rPr lang="en-US" sz="1000" baseline="30000" dirty="0">
                <a:solidFill>
                  <a:schemeClr val="tx2">
                    <a:lumMod val="10000"/>
                  </a:schemeClr>
                </a:solidFill>
              </a:rPr>
              <a:t>2</a:t>
            </a:r>
            <a:r>
              <a:rPr lang="en-US" sz="1000" dirty="0">
                <a:solidFill>
                  <a:schemeClr val="tx2">
                    <a:lumMod val="10000"/>
                  </a:schemeClr>
                </a:solidFill>
              </a:rPr>
              <a:t>, BMI , BMI*Age, Children, Region, Sex, Smoker, Smoker*Age</a:t>
            </a:r>
          </a:p>
        </p:txBody>
      </p:sp>
      <p:sp>
        <p:nvSpPr>
          <p:cNvPr id="9" name="Content Placeholder 4">
            <a:extLst>
              <a:ext uri="{FF2B5EF4-FFF2-40B4-BE49-F238E27FC236}">
                <a16:creationId xmlns:a16="http://schemas.microsoft.com/office/drawing/2014/main" xmlns="" id="{5392BBD4-21FE-DE4A-5DAE-B88700867DA6}"/>
              </a:ext>
            </a:extLst>
          </p:cNvPr>
          <p:cNvSpPr txBox="1">
            <a:spLocks/>
          </p:cNvSpPr>
          <p:nvPr/>
        </p:nvSpPr>
        <p:spPr>
          <a:xfrm>
            <a:off x="5805712" y="895350"/>
            <a:ext cx="1301625"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Results</a:t>
            </a:r>
          </a:p>
          <a:p>
            <a:pPr marL="0" indent="0" fontAlgn="auto">
              <a:spcAft>
                <a:spcPts val="0"/>
              </a:spcAft>
              <a:buFont typeface="Arial"/>
              <a:buNone/>
            </a:pPr>
            <a:endParaRPr lang="en-US" sz="1600" dirty="0"/>
          </a:p>
        </p:txBody>
      </p:sp>
      <p:sp>
        <p:nvSpPr>
          <p:cNvPr id="6" name="Content Placeholder 4">
            <a:extLst>
              <a:ext uri="{FF2B5EF4-FFF2-40B4-BE49-F238E27FC236}">
                <a16:creationId xmlns:a16="http://schemas.microsoft.com/office/drawing/2014/main" xmlns="" id="{F2070A59-B2AF-1C73-B213-9BD5C4DEBC41}"/>
              </a:ext>
            </a:extLst>
          </p:cNvPr>
          <p:cNvSpPr txBox="1">
            <a:spLocks/>
          </p:cNvSpPr>
          <p:nvPr/>
        </p:nvSpPr>
        <p:spPr>
          <a:xfrm>
            <a:off x="5805712" y="1266080"/>
            <a:ext cx="1787849" cy="1981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IN" sz="1000" dirty="0">
                <a:solidFill>
                  <a:schemeClr val="tx2">
                    <a:lumMod val="10000"/>
                  </a:schemeClr>
                </a:solidFill>
              </a:rPr>
              <a:t>RMSE : 4111</a:t>
            </a:r>
          </a:p>
          <a:p>
            <a:pPr marL="0" indent="0" fontAlgn="auto">
              <a:spcAft>
                <a:spcPts val="0"/>
              </a:spcAft>
              <a:buClr>
                <a:schemeClr val="tx1"/>
              </a:buClr>
              <a:buNone/>
            </a:pPr>
            <a:endParaRPr lang="en-IN" sz="1000" dirty="0">
              <a:solidFill>
                <a:schemeClr val="tx2">
                  <a:lumMod val="10000"/>
                </a:schemeClr>
              </a:solidFill>
            </a:endParaRPr>
          </a:p>
          <a:p>
            <a:pPr marL="0" indent="0" fontAlgn="auto">
              <a:spcAft>
                <a:spcPts val="0"/>
              </a:spcAft>
              <a:buClr>
                <a:schemeClr val="tx1"/>
              </a:buClr>
              <a:buNone/>
            </a:pPr>
            <a:r>
              <a:rPr lang="en-IN" sz="1000" dirty="0">
                <a:solidFill>
                  <a:schemeClr val="tx2">
                    <a:lumMod val="10000"/>
                  </a:schemeClr>
                </a:solidFill>
              </a:rPr>
              <a:t>Most Important Features:</a:t>
            </a:r>
          </a:p>
          <a:p>
            <a:pPr marL="0" indent="0" fontAlgn="auto">
              <a:spcAft>
                <a:spcPts val="0"/>
              </a:spcAft>
              <a:buFont typeface="Arial"/>
              <a:buNone/>
            </a:pPr>
            <a:r>
              <a:rPr lang="en-IN" sz="1000" dirty="0">
                <a:solidFill>
                  <a:schemeClr val="tx2">
                    <a:lumMod val="10000"/>
                  </a:schemeClr>
                </a:solidFill>
              </a:rPr>
              <a:t>Smoker*Age</a:t>
            </a:r>
          </a:p>
          <a:p>
            <a:pPr marL="0" indent="0" fontAlgn="auto">
              <a:spcAft>
                <a:spcPts val="0"/>
              </a:spcAft>
              <a:buFont typeface="Arial"/>
              <a:buNone/>
            </a:pPr>
            <a:r>
              <a:rPr lang="en-IN" sz="1000" dirty="0">
                <a:solidFill>
                  <a:schemeClr val="tx2">
                    <a:lumMod val="10000"/>
                  </a:schemeClr>
                </a:solidFill>
              </a:rPr>
              <a:t>Smoker</a:t>
            </a:r>
          </a:p>
          <a:p>
            <a:pPr marL="0" indent="0" fontAlgn="auto">
              <a:spcAft>
                <a:spcPts val="0"/>
              </a:spcAft>
              <a:buFont typeface="Arial"/>
              <a:buNone/>
            </a:pPr>
            <a:r>
              <a:rPr lang="en-IN" sz="1000" dirty="0">
                <a:solidFill>
                  <a:schemeClr val="tx2">
                    <a:lumMod val="10000"/>
                  </a:schemeClr>
                </a:solidFill>
              </a:rPr>
              <a:t>Age</a:t>
            </a:r>
          </a:p>
          <a:p>
            <a:pPr marL="0" indent="0" fontAlgn="auto">
              <a:spcAft>
                <a:spcPts val="0"/>
              </a:spcAft>
              <a:buFont typeface="Arial"/>
              <a:buNone/>
            </a:pPr>
            <a:r>
              <a:rPr lang="en-IN" sz="1000" dirty="0">
                <a:solidFill>
                  <a:schemeClr val="tx2">
                    <a:lumMod val="10000"/>
                  </a:schemeClr>
                </a:solidFill>
              </a:rPr>
              <a:t>Age</a:t>
            </a:r>
            <a:r>
              <a:rPr lang="en-IN" sz="1000" baseline="30000" dirty="0">
                <a:solidFill>
                  <a:schemeClr val="tx2">
                    <a:lumMod val="10000"/>
                  </a:schemeClr>
                </a:solidFill>
              </a:rPr>
              <a:t>2</a:t>
            </a:r>
          </a:p>
          <a:p>
            <a:pPr marL="0" indent="0" fontAlgn="auto">
              <a:spcAft>
                <a:spcPts val="0"/>
              </a:spcAft>
              <a:buFont typeface="Arial"/>
              <a:buNone/>
            </a:pPr>
            <a:endParaRPr lang="en-IN" sz="1000" dirty="0">
              <a:solidFill>
                <a:schemeClr val="tx2">
                  <a:lumMod val="10000"/>
                </a:schemeClr>
              </a:solidFill>
            </a:endParaRPr>
          </a:p>
          <a:p>
            <a:pPr marL="0" indent="0" fontAlgn="auto">
              <a:spcAft>
                <a:spcPts val="0"/>
              </a:spcAft>
              <a:buFont typeface="Arial"/>
              <a:buNone/>
            </a:pPr>
            <a:endParaRPr lang="en-IN" sz="1000" dirty="0">
              <a:solidFill>
                <a:schemeClr val="tx2">
                  <a:lumMod val="10000"/>
                </a:schemeClr>
              </a:solidFill>
            </a:endParaRPr>
          </a:p>
        </p:txBody>
      </p:sp>
      <p:pic>
        <p:nvPicPr>
          <p:cNvPr id="11" name="Picture 10">
            <a:extLst>
              <a:ext uri="{FF2B5EF4-FFF2-40B4-BE49-F238E27FC236}">
                <a16:creationId xmlns:a16="http://schemas.microsoft.com/office/drawing/2014/main" xmlns="" id="{9BFB4B53-54E3-150A-14F1-C8941EA197DA}"/>
              </a:ext>
            </a:extLst>
          </p:cNvPr>
          <p:cNvPicPr>
            <a:picLocks noChangeAspect="1"/>
          </p:cNvPicPr>
          <p:nvPr/>
        </p:nvPicPr>
        <p:blipFill>
          <a:blip r:embed="rId2"/>
          <a:stretch>
            <a:fillRect/>
          </a:stretch>
        </p:blipFill>
        <p:spPr>
          <a:xfrm>
            <a:off x="719229" y="2419350"/>
            <a:ext cx="4498914" cy="1984815"/>
          </a:xfrm>
          <a:prstGeom prst="rect">
            <a:avLst/>
          </a:prstGeom>
          <a:ln>
            <a:solidFill>
              <a:schemeClr val="tx2">
                <a:lumMod val="10000"/>
              </a:schemeClr>
            </a:solidFill>
          </a:ln>
        </p:spPr>
      </p:pic>
      <p:pic>
        <p:nvPicPr>
          <p:cNvPr id="13" name="Picture 12" descr="A screenshot of a computer&#10;&#10;Description automatically generated">
            <a:extLst>
              <a:ext uri="{FF2B5EF4-FFF2-40B4-BE49-F238E27FC236}">
                <a16:creationId xmlns:a16="http://schemas.microsoft.com/office/drawing/2014/main" xmlns="" id="{C95993B3-6D41-7CDD-D90A-FC15910DA2C2}"/>
              </a:ext>
            </a:extLst>
          </p:cNvPr>
          <p:cNvPicPr>
            <a:picLocks noChangeAspect="1"/>
          </p:cNvPicPr>
          <p:nvPr/>
        </p:nvPicPr>
        <p:blipFill rotWithShape="1">
          <a:blip r:embed="rId3">
            <a:extLst>
              <a:ext uri="{28A0092B-C50C-407E-A947-70E740481C1C}">
                <a14:useLocalDpi xmlns:a14="http://schemas.microsoft.com/office/drawing/2010/main" val="0"/>
              </a:ext>
            </a:extLst>
          </a:blip>
          <a:srcRect t="75680" r="78431"/>
          <a:stretch/>
        </p:blipFill>
        <p:spPr>
          <a:xfrm>
            <a:off x="5805712" y="2837744"/>
            <a:ext cx="3055259" cy="1776357"/>
          </a:xfrm>
          <a:prstGeom prst="rect">
            <a:avLst/>
          </a:prstGeom>
          <a:ln>
            <a:solidFill>
              <a:schemeClr val="tx2">
                <a:lumMod val="10000"/>
              </a:schemeClr>
            </a:solidFill>
          </a:ln>
        </p:spPr>
      </p:pic>
    </p:spTree>
    <p:extLst>
      <p:ext uri="{BB962C8B-B14F-4D97-AF65-F5344CB8AC3E}">
        <p14:creationId xmlns:p14="http://schemas.microsoft.com/office/powerpoint/2010/main" val="260164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Gradient Boosting</a:t>
            </a:r>
          </a:p>
        </p:txBody>
      </p:sp>
      <p:sp>
        <p:nvSpPr>
          <p:cNvPr id="5" name="Content Placeholder 4"/>
          <p:cNvSpPr>
            <a:spLocks noGrp="1"/>
          </p:cNvSpPr>
          <p:nvPr>
            <p:ph idx="1"/>
          </p:nvPr>
        </p:nvSpPr>
        <p:spPr>
          <a:xfrm>
            <a:off x="251400" y="846057"/>
            <a:ext cx="5035425" cy="3276600"/>
          </a:xfrm>
        </p:spPr>
        <p:txBody>
          <a:bodyPr>
            <a:normAutofit/>
          </a:bodyPr>
          <a:lstStyle/>
          <a:p>
            <a:pPr>
              <a:buClr>
                <a:schemeClr val="tx1"/>
              </a:buClr>
              <a:buFont typeface="System Font Regular"/>
              <a:buChar char="◎"/>
            </a:pPr>
            <a:r>
              <a:rPr lang="en-US" sz="1600" dirty="0"/>
              <a:t>Algorithm</a:t>
            </a:r>
          </a:p>
          <a:p>
            <a:pPr marL="0" marR="0" indent="0">
              <a:spcBef>
                <a:spcPts val="240"/>
              </a:spcBef>
              <a:spcAft>
                <a:spcPts val="0"/>
              </a:spcAft>
              <a:buNone/>
            </a:pPr>
            <a:r>
              <a:rPr lang="en-US" sz="1000" dirty="0">
                <a:solidFill>
                  <a:schemeClr val="tx2">
                    <a:lumMod val="10000"/>
                  </a:schemeClr>
                </a:solidFill>
                <a:effectLst/>
                <a:ea typeface="Calibri" panose="020F0502020204030204" pitchFamily="34" charset="0"/>
              </a:rPr>
              <a:t>Gradient Boosting is an ensemble machine learning technique that combines weak learners (e.g., decision trees) to create a powerful predictive model. Each subsequent weak learner corrects the errors of the previous ones, leading to improved performance. </a:t>
            </a:r>
          </a:p>
          <a:p>
            <a:pPr marL="0" indent="0">
              <a:spcBef>
                <a:spcPts val="240"/>
              </a:spcBef>
              <a:buNone/>
            </a:pPr>
            <a:r>
              <a:rPr lang="en-US" sz="1000" dirty="0">
                <a:solidFill>
                  <a:schemeClr val="tx2">
                    <a:lumMod val="10000"/>
                  </a:schemeClr>
                </a:solidFill>
                <a:effectLst/>
                <a:ea typeface="Calibri" panose="020F0502020204030204" pitchFamily="34" charset="0"/>
              </a:rPr>
              <a:t>The 'train' function fits the Gradient Boosting model with hyperparameter tuning using the training set.</a:t>
            </a:r>
            <a:r>
              <a:rPr lang="en-US" sz="1000" dirty="0">
                <a:solidFill>
                  <a:schemeClr val="tx2">
                    <a:lumMod val="10000"/>
                  </a:schemeClr>
                </a:solidFill>
                <a:ea typeface="Calibri" panose="020F0502020204030204" pitchFamily="34" charset="0"/>
              </a:rPr>
              <a:t> The </a:t>
            </a:r>
            <a:r>
              <a:rPr lang="en-US" sz="1000" dirty="0">
                <a:solidFill>
                  <a:schemeClr val="tx2">
                    <a:lumMod val="10000"/>
                  </a:schemeClr>
                </a:solidFill>
                <a:effectLst/>
                <a:ea typeface="Calibri" panose="020F0502020204030204" pitchFamily="34" charset="0"/>
              </a:rPr>
              <a:t>7-fold cross-validation is used to evaluate model performance. Hyperparameter grid defines the combinations of hyperparameters to be tried.</a:t>
            </a:r>
            <a:br>
              <a:rPr lang="en-US" sz="1000" dirty="0">
                <a:solidFill>
                  <a:schemeClr val="tx2">
                    <a:lumMod val="10000"/>
                  </a:schemeClr>
                </a:solidFill>
                <a:effectLst/>
                <a:ea typeface="Calibri" panose="020F0502020204030204" pitchFamily="34" charset="0"/>
              </a:rPr>
            </a:br>
            <a:r>
              <a:rPr lang="en-US" sz="1000" dirty="0">
                <a:solidFill>
                  <a:schemeClr val="tx2">
                    <a:lumMod val="10000"/>
                  </a:schemeClr>
                </a:solidFill>
                <a:effectLst/>
                <a:ea typeface="Calibri" panose="020F0502020204030204" pitchFamily="34" charset="0"/>
              </a:rPr>
              <a:t>–</a:t>
            </a:r>
            <a:r>
              <a:rPr lang="en-US" sz="1000" dirty="0" err="1">
                <a:solidFill>
                  <a:schemeClr val="tx2">
                    <a:lumMod val="10000"/>
                  </a:schemeClr>
                </a:solidFill>
                <a:effectLst/>
                <a:ea typeface="Calibri" panose="020F0502020204030204" pitchFamily="34" charset="0"/>
              </a:rPr>
              <a:t>n.trees</a:t>
            </a:r>
            <a:r>
              <a:rPr lang="en-US" sz="1000" dirty="0">
                <a:solidFill>
                  <a:schemeClr val="tx2">
                    <a:lumMod val="10000"/>
                  </a:schemeClr>
                </a:solidFill>
                <a:effectLst/>
                <a:ea typeface="Calibri" panose="020F0502020204030204" pitchFamily="34" charset="0"/>
              </a:rPr>
              <a:t>: </a:t>
            </a:r>
            <a:r>
              <a:rPr lang="en-US" sz="1000" b="1" dirty="0">
                <a:solidFill>
                  <a:schemeClr val="tx2">
                    <a:lumMod val="10000"/>
                  </a:schemeClr>
                </a:solidFill>
                <a:effectLst/>
                <a:ea typeface="Calibri" panose="020F0502020204030204" pitchFamily="34" charset="0"/>
              </a:rPr>
              <a:t>100</a:t>
            </a:r>
            <a:r>
              <a:rPr lang="en-US" sz="1000" dirty="0">
                <a:solidFill>
                  <a:schemeClr val="tx2">
                    <a:lumMod val="10000"/>
                  </a:schemeClr>
                </a:solidFill>
                <a:effectLst/>
                <a:ea typeface="Calibri" panose="020F0502020204030204" pitchFamily="34" charset="0"/>
              </a:rPr>
              <a:t>, 200, 300</a:t>
            </a:r>
            <a:br>
              <a:rPr lang="en-US" sz="1000" dirty="0">
                <a:solidFill>
                  <a:schemeClr val="tx2">
                    <a:lumMod val="10000"/>
                  </a:schemeClr>
                </a:solidFill>
                <a:effectLst/>
                <a:ea typeface="Calibri" panose="020F0502020204030204" pitchFamily="34" charset="0"/>
              </a:rPr>
            </a:br>
            <a:r>
              <a:rPr lang="en-US" sz="1000" dirty="0">
                <a:solidFill>
                  <a:schemeClr val="tx2">
                    <a:lumMod val="10000"/>
                  </a:schemeClr>
                </a:solidFill>
                <a:effectLst/>
                <a:ea typeface="Calibri" panose="020F0502020204030204" pitchFamily="34" charset="0"/>
              </a:rPr>
              <a:t>–</a:t>
            </a:r>
            <a:r>
              <a:rPr lang="en-US" sz="1000" dirty="0" err="1">
                <a:solidFill>
                  <a:schemeClr val="tx2">
                    <a:lumMod val="10000"/>
                  </a:schemeClr>
                </a:solidFill>
                <a:effectLst/>
                <a:ea typeface="Calibri" panose="020F0502020204030204" pitchFamily="34" charset="0"/>
              </a:rPr>
              <a:t>interaction.depth</a:t>
            </a:r>
            <a:r>
              <a:rPr lang="en-US" sz="1000" dirty="0">
                <a:solidFill>
                  <a:schemeClr val="tx2">
                    <a:lumMod val="10000"/>
                  </a:schemeClr>
                </a:solidFill>
                <a:effectLst/>
                <a:ea typeface="Calibri" panose="020F0502020204030204" pitchFamily="34" charset="0"/>
              </a:rPr>
              <a:t>: </a:t>
            </a:r>
            <a:r>
              <a:rPr lang="en-US" sz="1000" b="1" dirty="0">
                <a:solidFill>
                  <a:schemeClr val="tx2">
                    <a:lumMod val="10000"/>
                  </a:schemeClr>
                </a:solidFill>
                <a:effectLst/>
                <a:ea typeface="Calibri" panose="020F0502020204030204" pitchFamily="34" charset="0"/>
              </a:rPr>
              <a:t>3</a:t>
            </a:r>
            <a:r>
              <a:rPr lang="en-US" sz="1000" dirty="0">
                <a:solidFill>
                  <a:schemeClr val="tx2">
                    <a:lumMod val="10000"/>
                  </a:schemeClr>
                </a:solidFill>
                <a:effectLst/>
                <a:ea typeface="Calibri" panose="020F0502020204030204" pitchFamily="34" charset="0"/>
              </a:rPr>
              <a:t>, 5, 7</a:t>
            </a:r>
            <a:br>
              <a:rPr lang="en-US" sz="1000" dirty="0">
                <a:solidFill>
                  <a:schemeClr val="tx2">
                    <a:lumMod val="10000"/>
                  </a:schemeClr>
                </a:solidFill>
                <a:effectLst/>
                <a:ea typeface="Calibri" panose="020F0502020204030204" pitchFamily="34" charset="0"/>
              </a:rPr>
            </a:br>
            <a:r>
              <a:rPr lang="en-US" sz="1000" dirty="0">
                <a:solidFill>
                  <a:schemeClr val="tx2">
                    <a:lumMod val="10000"/>
                  </a:schemeClr>
                </a:solidFill>
                <a:effectLst/>
                <a:ea typeface="Calibri" panose="020F0502020204030204" pitchFamily="34" charset="0"/>
              </a:rPr>
              <a:t>–shrinkage: 0.01, </a:t>
            </a:r>
            <a:r>
              <a:rPr lang="en-US" sz="1000" b="1" dirty="0">
                <a:solidFill>
                  <a:schemeClr val="tx2">
                    <a:lumMod val="10000"/>
                  </a:schemeClr>
                </a:solidFill>
                <a:effectLst/>
                <a:ea typeface="Calibri" panose="020F0502020204030204" pitchFamily="34" charset="0"/>
              </a:rPr>
              <a:t>0.1</a:t>
            </a:r>
            <a:r>
              <a:rPr lang="en-US" sz="1000" dirty="0">
                <a:solidFill>
                  <a:schemeClr val="tx2">
                    <a:lumMod val="10000"/>
                  </a:schemeClr>
                </a:solidFill>
                <a:effectLst/>
                <a:ea typeface="Calibri" panose="020F0502020204030204" pitchFamily="34" charset="0"/>
              </a:rPr>
              <a:t>, 0.2</a:t>
            </a:r>
            <a:br>
              <a:rPr lang="en-US" sz="1000" dirty="0">
                <a:solidFill>
                  <a:schemeClr val="tx2">
                    <a:lumMod val="10000"/>
                  </a:schemeClr>
                </a:solidFill>
                <a:effectLst/>
                <a:ea typeface="Calibri" panose="020F0502020204030204" pitchFamily="34" charset="0"/>
              </a:rPr>
            </a:br>
            <a:r>
              <a:rPr lang="en-US" sz="1000" dirty="0">
                <a:solidFill>
                  <a:schemeClr val="tx2">
                    <a:lumMod val="10000"/>
                  </a:schemeClr>
                </a:solidFill>
                <a:effectLst/>
                <a:ea typeface="Calibri" panose="020F0502020204030204" pitchFamily="34" charset="0"/>
              </a:rPr>
              <a:t>–</a:t>
            </a:r>
            <a:r>
              <a:rPr lang="en-US" sz="1000" dirty="0" err="1">
                <a:solidFill>
                  <a:schemeClr val="tx2">
                    <a:lumMod val="10000"/>
                  </a:schemeClr>
                </a:solidFill>
                <a:effectLst/>
                <a:ea typeface="Calibri" panose="020F0502020204030204" pitchFamily="34" charset="0"/>
              </a:rPr>
              <a:t>n.minobsinnode</a:t>
            </a:r>
            <a:r>
              <a:rPr lang="en-US" sz="1000" dirty="0">
                <a:solidFill>
                  <a:schemeClr val="tx2">
                    <a:lumMod val="10000"/>
                  </a:schemeClr>
                </a:solidFill>
                <a:effectLst/>
                <a:ea typeface="Calibri" panose="020F0502020204030204" pitchFamily="34" charset="0"/>
              </a:rPr>
              <a:t>: 10, </a:t>
            </a:r>
            <a:r>
              <a:rPr lang="en-US" sz="1000" b="1" dirty="0">
                <a:solidFill>
                  <a:schemeClr val="tx2">
                    <a:lumMod val="10000"/>
                  </a:schemeClr>
                </a:solidFill>
                <a:effectLst/>
                <a:ea typeface="Calibri" panose="020F0502020204030204" pitchFamily="34" charset="0"/>
              </a:rPr>
              <a:t>20</a:t>
            </a:r>
            <a:r>
              <a:rPr lang="en-US" sz="1000" dirty="0">
                <a:solidFill>
                  <a:schemeClr val="tx2">
                    <a:lumMod val="10000"/>
                  </a:schemeClr>
                </a:solidFill>
                <a:effectLst/>
                <a:ea typeface="Calibri" panose="020F0502020204030204" pitchFamily="34" charset="0"/>
              </a:rPr>
              <a:t>, 30</a:t>
            </a:r>
            <a:br>
              <a:rPr lang="en-US" sz="1000" dirty="0">
                <a:solidFill>
                  <a:schemeClr val="tx2">
                    <a:lumMod val="10000"/>
                  </a:schemeClr>
                </a:solidFill>
                <a:effectLst/>
                <a:ea typeface="Calibri" panose="020F0502020204030204" pitchFamily="34" charset="0"/>
              </a:rPr>
            </a:br>
            <a:r>
              <a:rPr lang="en-US" sz="1000" dirty="0">
                <a:solidFill>
                  <a:schemeClr val="tx2">
                    <a:lumMod val="10000"/>
                  </a:schemeClr>
                </a:solidFill>
                <a:ea typeface="Calibri" panose="020F0502020204030204" pitchFamily="34" charset="0"/>
              </a:rPr>
              <a:t>I</a:t>
            </a:r>
            <a:r>
              <a:rPr lang="en-US" sz="1000" dirty="0">
                <a:solidFill>
                  <a:schemeClr val="tx2">
                    <a:lumMod val="10000"/>
                  </a:schemeClr>
                </a:solidFill>
                <a:effectLst/>
                <a:ea typeface="Calibri" panose="020F0502020204030204" pitchFamily="34" charset="0"/>
              </a:rPr>
              <a:t>terative Learning: During each iteration, the model is updated to minimize the deviance, representing the discrepancy between observed data and predictions. Convergence: The iterative process continues until convergence, resulting in the best-fit model.</a:t>
            </a:r>
          </a:p>
        </p:txBody>
      </p:sp>
      <p:sp>
        <p:nvSpPr>
          <p:cNvPr id="2" name="TextBox 1">
            <a:extLst>
              <a:ext uri="{FF2B5EF4-FFF2-40B4-BE49-F238E27FC236}">
                <a16:creationId xmlns:a16="http://schemas.microsoft.com/office/drawing/2014/main" xmlns="" id="{7CC512ED-22D3-C1D9-BD45-FB7FC15F3994}"/>
              </a:ext>
            </a:extLst>
          </p:cNvPr>
          <p:cNvSpPr txBox="1"/>
          <p:nvPr/>
        </p:nvSpPr>
        <p:spPr>
          <a:xfrm>
            <a:off x="6858000" y="682344"/>
            <a:ext cx="3352800" cy="1138773"/>
          </a:xfrm>
          <a:prstGeom prst="rect">
            <a:avLst/>
          </a:prstGeom>
          <a:noFill/>
        </p:spPr>
        <p:txBody>
          <a:bodyPr wrap="square" rtlCol="0">
            <a:spAutoFit/>
          </a:bodyPr>
          <a:lstStyle/>
          <a:p>
            <a:r>
              <a:rPr lang="en-US" sz="1800" dirty="0">
                <a:solidFill>
                  <a:schemeClr val="bg1"/>
                </a:solidFill>
              </a:rPr>
              <a:t>Code</a:t>
            </a:r>
          </a:p>
          <a:p>
            <a:endParaRPr lang="en-US" sz="2400" dirty="0"/>
          </a:p>
          <a:p>
            <a:endParaRPr lang="en-IN" dirty="0"/>
          </a:p>
        </p:txBody>
      </p:sp>
      <p:sp>
        <p:nvSpPr>
          <p:cNvPr id="9" name="Content Placeholder 4">
            <a:extLst>
              <a:ext uri="{FF2B5EF4-FFF2-40B4-BE49-F238E27FC236}">
                <a16:creationId xmlns:a16="http://schemas.microsoft.com/office/drawing/2014/main" xmlns="" id="{5392BBD4-21FE-DE4A-5DAE-B88700867DA6}"/>
              </a:ext>
            </a:extLst>
          </p:cNvPr>
          <p:cNvSpPr txBox="1">
            <a:spLocks/>
          </p:cNvSpPr>
          <p:nvPr/>
        </p:nvSpPr>
        <p:spPr>
          <a:xfrm>
            <a:off x="5805712" y="895350"/>
            <a:ext cx="1301625"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Results</a:t>
            </a:r>
          </a:p>
          <a:p>
            <a:pPr marL="0" indent="0" fontAlgn="auto">
              <a:spcAft>
                <a:spcPts val="0"/>
              </a:spcAft>
              <a:buFont typeface="Arial"/>
              <a:buNone/>
            </a:pPr>
            <a:endParaRPr lang="en-US" sz="1600" dirty="0"/>
          </a:p>
        </p:txBody>
      </p:sp>
      <p:pic>
        <p:nvPicPr>
          <p:cNvPr id="7" name="Picture 6" descr="A graph of blue bars&#10;&#10;Description automatically generated">
            <a:extLst>
              <a:ext uri="{FF2B5EF4-FFF2-40B4-BE49-F238E27FC236}">
                <a16:creationId xmlns:a16="http://schemas.microsoft.com/office/drawing/2014/main" xmlns="" id="{F5D013CC-B879-B845-E004-05D3008FD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330" y="3333750"/>
            <a:ext cx="2696926" cy="1739535"/>
          </a:xfrm>
          <a:prstGeom prst="rect">
            <a:avLst/>
          </a:prstGeom>
          <a:noFill/>
          <a:ln>
            <a:solidFill>
              <a:schemeClr val="tx2">
                <a:lumMod val="10000"/>
              </a:schemeClr>
            </a:solidFill>
          </a:ln>
        </p:spPr>
      </p:pic>
      <p:pic>
        <p:nvPicPr>
          <p:cNvPr id="8" name="Picture 7" descr="A screenshot of a computer screen&#10;&#10;Description automatically generated">
            <a:extLst>
              <a:ext uri="{FF2B5EF4-FFF2-40B4-BE49-F238E27FC236}">
                <a16:creationId xmlns:a16="http://schemas.microsoft.com/office/drawing/2014/main" xmlns="" id="{3E4454D2-9BF5-B780-A996-379A25B9C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00" y="3558992"/>
            <a:ext cx="2625523" cy="1289050"/>
          </a:xfrm>
          <a:prstGeom prst="rect">
            <a:avLst/>
          </a:prstGeom>
          <a:ln>
            <a:solidFill>
              <a:schemeClr val="tx2">
                <a:lumMod val="10000"/>
              </a:schemeClr>
            </a:solidFill>
          </a:ln>
        </p:spPr>
      </p:pic>
      <p:grpSp>
        <p:nvGrpSpPr>
          <p:cNvPr id="10" name="Group 9">
            <a:extLst>
              <a:ext uri="{FF2B5EF4-FFF2-40B4-BE49-F238E27FC236}">
                <a16:creationId xmlns:a16="http://schemas.microsoft.com/office/drawing/2014/main" xmlns="" id="{599B0F96-C600-FB1F-A3AA-007D7417FD5A}"/>
              </a:ext>
            </a:extLst>
          </p:cNvPr>
          <p:cNvGrpSpPr/>
          <p:nvPr/>
        </p:nvGrpSpPr>
        <p:grpSpPr>
          <a:xfrm>
            <a:off x="5805712" y="1657350"/>
            <a:ext cx="2772910" cy="3109020"/>
            <a:chOff x="5812969" y="1276223"/>
            <a:chExt cx="2772910" cy="3109020"/>
          </a:xfrm>
        </p:grpSpPr>
        <p:pic>
          <p:nvPicPr>
            <p:cNvPr id="3" name="Picture 2" descr="A screenshot of a computer code&#10;&#10;Description automatically generated">
              <a:extLst>
                <a:ext uri="{FF2B5EF4-FFF2-40B4-BE49-F238E27FC236}">
                  <a16:creationId xmlns:a16="http://schemas.microsoft.com/office/drawing/2014/main" xmlns="" id="{3E40790D-E28E-2993-6421-06BF7E19AB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2969" y="1276223"/>
              <a:ext cx="2772910" cy="3109020"/>
            </a:xfrm>
            <a:prstGeom prst="rect">
              <a:avLst/>
            </a:prstGeom>
            <a:ln>
              <a:solidFill>
                <a:schemeClr val="tx2">
                  <a:lumMod val="10000"/>
                </a:schemeClr>
              </a:solidFill>
            </a:ln>
          </p:spPr>
        </p:pic>
        <p:sp>
          <p:nvSpPr>
            <p:cNvPr id="6" name="Rectangle 5">
              <a:extLst>
                <a:ext uri="{FF2B5EF4-FFF2-40B4-BE49-F238E27FC236}">
                  <a16:creationId xmlns:a16="http://schemas.microsoft.com/office/drawing/2014/main" xmlns="" id="{397F9F2C-ABEC-3A44-E34E-546A3F42A667}"/>
                </a:ext>
              </a:extLst>
            </p:cNvPr>
            <p:cNvSpPr/>
            <p:nvPr/>
          </p:nvSpPr>
          <p:spPr>
            <a:xfrm>
              <a:off x="6774805" y="1306206"/>
              <a:ext cx="665063" cy="16763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1" name="Content Placeholder 4">
            <a:extLst>
              <a:ext uri="{FF2B5EF4-FFF2-40B4-BE49-F238E27FC236}">
                <a16:creationId xmlns:a16="http://schemas.microsoft.com/office/drawing/2014/main" xmlns="" id="{613262E7-87F6-8FC7-407A-33B818EC37F8}"/>
              </a:ext>
            </a:extLst>
          </p:cNvPr>
          <p:cNvSpPr txBox="1">
            <a:spLocks/>
          </p:cNvSpPr>
          <p:nvPr/>
        </p:nvSpPr>
        <p:spPr>
          <a:xfrm>
            <a:off x="5805712" y="1266080"/>
            <a:ext cx="1787849" cy="1981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IN" sz="1000" dirty="0">
                <a:solidFill>
                  <a:schemeClr val="tx2">
                    <a:lumMod val="10000"/>
                  </a:schemeClr>
                </a:solidFill>
              </a:rPr>
              <a:t>RMSE : </a:t>
            </a:r>
            <a:r>
              <a:rPr lang="en-US" sz="1000" dirty="0">
                <a:solidFill>
                  <a:schemeClr val="tx2">
                    <a:lumMod val="10000"/>
                  </a:schemeClr>
                </a:solidFill>
                <a:effectLst/>
                <a:ea typeface="Calibri" panose="020F0502020204030204" pitchFamily="34" charset="0"/>
              </a:rPr>
              <a:t>4407.13</a:t>
            </a:r>
            <a:endParaRPr lang="en-IN" sz="1000" dirty="0">
              <a:solidFill>
                <a:schemeClr val="tx2">
                  <a:lumMod val="10000"/>
                </a:schemeClr>
              </a:solidFill>
            </a:endParaRPr>
          </a:p>
        </p:txBody>
      </p:sp>
    </p:spTree>
    <p:extLst>
      <p:ext uri="{BB962C8B-B14F-4D97-AF65-F5344CB8AC3E}">
        <p14:creationId xmlns:p14="http://schemas.microsoft.com/office/powerpoint/2010/main" val="32980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IN" sz="2400" b="1" dirty="0"/>
              <a:t>Comparison of Models</a:t>
            </a:r>
            <a:endParaRPr lang="en-US" sz="2400" b="1" dirty="0"/>
          </a:p>
        </p:txBody>
      </p:sp>
      <p:graphicFrame>
        <p:nvGraphicFramePr>
          <p:cNvPr id="8" name="Diagram 7">
            <a:extLst>
              <a:ext uri="{FF2B5EF4-FFF2-40B4-BE49-F238E27FC236}">
                <a16:creationId xmlns:a16="http://schemas.microsoft.com/office/drawing/2014/main" xmlns="" id="{188D07A0-4695-CB4A-B984-B226B58D9E4F}"/>
              </a:ext>
            </a:extLst>
          </p:cNvPr>
          <p:cNvGraphicFramePr/>
          <p:nvPr>
            <p:extLst>
              <p:ext uri="{D42A27DB-BD31-4B8C-83A1-F6EECF244321}">
                <p14:modId xmlns:p14="http://schemas.microsoft.com/office/powerpoint/2010/main" val="2356227151"/>
              </p:ext>
            </p:extLst>
          </p:nvPr>
        </p:nvGraphicFramePr>
        <p:xfrm>
          <a:off x="1752600" y="1123950"/>
          <a:ext cx="5638800" cy="3670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68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chor="ctr">
            <a:normAutofit/>
          </a:bodyPr>
          <a:lstStyle/>
          <a:p>
            <a:r>
              <a:rPr lang="en-US" sz="4000" b="1" dirty="0"/>
              <a:t>Appendix</a:t>
            </a:r>
          </a:p>
        </p:txBody>
      </p:sp>
      <p:sp>
        <p:nvSpPr>
          <p:cNvPr id="4" name="Content Placeholder 3">
            <a:extLst>
              <a:ext uri="{FF2B5EF4-FFF2-40B4-BE49-F238E27FC236}">
                <a16:creationId xmlns:a16="http://schemas.microsoft.com/office/drawing/2014/main" xmlns="" id="{E20CE39B-0F07-3C6F-E29F-BC7CC8AA0063}"/>
              </a:ext>
            </a:extLst>
          </p:cNvPr>
          <p:cNvSpPr>
            <a:spLocks noGrp="1"/>
          </p:cNvSpPr>
          <p:nvPr>
            <p:ph sz="half" idx="1"/>
          </p:nvPr>
        </p:nvSpPr>
        <p:spPr>
          <a:xfrm>
            <a:off x="685800" y="1543050"/>
            <a:ext cx="8229600" cy="3108722"/>
          </a:xfrm>
        </p:spPr>
        <p:txBody>
          <a:bodyPr/>
          <a:lstStyle/>
          <a:p>
            <a:pPr marL="0" indent="0">
              <a:buNone/>
            </a:pPr>
            <a:r>
              <a:rPr lang="en-US" sz="2000" dirty="0"/>
              <a:t>Models tested that did not improve fit</a:t>
            </a:r>
          </a:p>
          <a:p>
            <a:pPr>
              <a:buClr>
                <a:schemeClr val="tx1"/>
              </a:buClr>
              <a:buFont typeface="System Font Regular"/>
              <a:buChar char="◎"/>
            </a:pPr>
            <a:r>
              <a:rPr lang="en-US" sz="2000" dirty="0"/>
              <a:t>KNN</a:t>
            </a:r>
          </a:p>
          <a:p>
            <a:pPr>
              <a:buClr>
                <a:schemeClr val="tx1"/>
              </a:buClr>
              <a:buFont typeface="System Font Regular"/>
              <a:buChar char="◎"/>
            </a:pPr>
            <a:r>
              <a:rPr lang="en-US" sz="2000" dirty="0"/>
              <a:t>Boosting</a:t>
            </a:r>
          </a:p>
        </p:txBody>
      </p:sp>
    </p:spTree>
    <p:extLst>
      <p:ext uri="{BB962C8B-B14F-4D97-AF65-F5344CB8AC3E}">
        <p14:creationId xmlns:p14="http://schemas.microsoft.com/office/powerpoint/2010/main" val="418701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KNN Algorithm</a:t>
            </a:r>
          </a:p>
        </p:txBody>
      </p:sp>
      <p:sp>
        <p:nvSpPr>
          <p:cNvPr id="5" name="Content Placeholder 4"/>
          <p:cNvSpPr>
            <a:spLocks noGrp="1"/>
          </p:cNvSpPr>
          <p:nvPr>
            <p:ph idx="1"/>
          </p:nvPr>
        </p:nvSpPr>
        <p:spPr>
          <a:xfrm>
            <a:off x="450975" y="895350"/>
            <a:ext cx="4572000" cy="1905000"/>
          </a:xfrm>
        </p:spPr>
        <p:txBody>
          <a:bodyPr>
            <a:normAutofit/>
          </a:bodyPr>
          <a:lstStyle/>
          <a:p>
            <a:pPr>
              <a:buClr>
                <a:schemeClr val="tx1"/>
              </a:buClr>
              <a:buFont typeface="System Font Regular"/>
              <a:buChar char="◎"/>
            </a:pPr>
            <a:r>
              <a:rPr lang="en-US" sz="1600" dirty="0"/>
              <a:t>Algorithm</a:t>
            </a:r>
          </a:p>
          <a:p>
            <a:pPr marL="0" indent="0" algn="just">
              <a:buNone/>
            </a:pPr>
            <a:r>
              <a:rPr lang="en-US" sz="1000" b="0" i="0" dirty="0">
                <a:solidFill>
                  <a:schemeClr val="tx2">
                    <a:lumMod val="10000"/>
                  </a:schemeClr>
                </a:solidFill>
                <a:effectLst/>
              </a:rPr>
              <a:t>K-nearest neighbors (KNN) algorithm is a non-parametric, supervised machine learning algorithm used for classification and regression tasks. It assigns a new data point's class or value based on the majority class or average of its K nearest neighbors in the feature space. </a:t>
            </a:r>
          </a:p>
          <a:p>
            <a:pPr marL="0" indent="0" algn="just">
              <a:buNone/>
            </a:pPr>
            <a:r>
              <a:rPr lang="en-US" sz="1000" b="0" i="0" dirty="0">
                <a:solidFill>
                  <a:schemeClr val="tx2">
                    <a:lumMod val="10000"/>
                  </a:schemeClr>
                </a:solidFill>
                <a:effectLst/>
              </a:rPr>
              <a:t>K-nearest neighbors (KNN) does not inherently provide feature importance. KNN is a distance-based algorithm that does not involve explicit feature selection or extraction. It makes predictions based on the proximity of data points in the feature space without considering the importance of individual features.</a:t>
            </a:r>
            <a:endParaRPr lang="en-US" sz="1000" dirty="0">
              <a:solidFill>
                <a:schemeClr val="tx2">
                  <a:lumMod val="10000"/>
                </a:schemeClr>
              </a:solidFill>
            </a:endParaRPr>
          </a:p>
          <a:p>
            <a:pPr marL="0" indent="0">
              <a:buNone/>
            </a:pPr>
            <a:endParaRPr lang="en-US" sz="1600" dirty="0"/>
          </a:p>
        </p:txBody>
      </p:sp>
      <p:sp>
        <p:nvSpPr>
          <p:cNvPr id="2" name="TextBox 1">
            <a:extLst>
              <a:ext uri="{FF2B5EF4-FFF2-40B4-BE49-F238E27FC236}">
                <a16:creationId xmlns:a16="http://schemas.microsoft.com/office/drawing/2014/main" xmlns="" id="{7CC512ED-22D3-C1D9-BD45-FB7FC15F3994}"/>
              </a:ext>
            </a:extLst>
          </p:cNvPr>
          <p:cNvSpPr txBox="1"/>
          <p:nvPr/>
        </p:nvSpPr>
        <p:spPr>
          <a:xfrm>
            <a:off x="6858000" y="682344"/>
            <a:ext cx="3352800" cy="1138773"/>
          </a:xfrm>
          <a:prstGeom prst="rect">
            <a:avLst/>
          </a:prstGeom>
          <a:noFill/>
        </p:spPr>
        <p:txBody>
          <a:bodyPr wrap="square" rtlCol="0">
            <a:spAutoFit/>
          </a:bodyPr>
          <a:lstStyle/>
          <a:p>
            <a:r>
              <a:rPr lang="en-US" sz="1800" dirty="0">
                <a:solidFill>
                  <a:schemeClr val="bg1"/>
                </a:solidFill>
              </a:rPr>
              <a:t>Code</a:t>
            </a:r>
          </a:p>
          <a:p>
            <a:endParaRPr lang="en-US" sz="2400" dirty="0"/>
          </a:p>
          <a:p>
            <a:endParaRPr lang="en-IN" dirty="0"/>
          </a:p>
        </p:txBody>
      </p:sp>
      <p:pic>
        <p:nvPicPr>
          <p:cNvPr id="6" name="Picture 5">
            <a:extLst>
              <a:ext uri="{FF2B5EF4-FFF2-40B4-BE49-F238E27FC236}">
                <a16:creationId xmlns:a16="http://schemas.microsoft.com/office/drawing/2014/main" xmlns="" id="{4154D054-FFF1-98BD-F649-1C6957E1B7DC}"/>
              </a:ext>
            </a:extLst>
          </p:cNvPr>
          <p:cNvPicPr>
            <a:picLocks noChangeAspect="1"/>
          </p:cNvPicPr>
          <p:nvPr/>
        </p:nvPicPr>
        <p:blipFill rotWithShape="1">
          <a:blip r:embed="rId2"/>
          <a:srcRect b="-1202"/>
          <a:stretch/>
        </p:blipFill>
        <p:spPr>
          <a:xfrm>
            <a:off x="1427193" y="2609684"/>
            <a:ext cx="2784414" cy="2509028"/>
          </a:xfrm>
          <a:prstGeom prst="rect">
            <a:avLst/>
          </a:prstGeom>
          <a:ln>
            <a:solidFill>
              <a:schemeClr val="tx2">
                <a:lumMod val="10000"/>
              </a:schemeClr>
            </a:solidFill>
          </a:ln>
        </p:spPr>
      </p:pic>
      <p:pic>
        <p:nvPicPr>
          <p:cNvPr id="8" name="Picture 7">
            <a:extLst>
              <a:ext uri="{FF2B5EF4-FFF2-40B4-BE49-F238E27FC236}">
                <a16:creationId xmlns:a16="http://schemas.microsoft.com/office/drawing/2014/main" xmlns="" id="{B5088B6E-E947-B67E-4091-98A5895C7EB7}"/>
              </a:ext>
            </a:extLst>
          </p:cNvPr>
          <p:cNvPicPr>
            <a:picLocks noChangeAspect="1"/>
          </p:cNvPicPr>
          <p:nvPr/>
        </p:nvPicPr>
        <p:blipFill>
          <a:blip r:embed="rId3"/>
          <a:stretch>
            <a:fillRect/>
          </a:stretch>
        </p:blipFill>
        <p:spPr>
          <a:xfrm>
            <a:off x="5221126" y="1302917"/>
            <a:ext cx="3651985" cy="3228369"/>
          </a:xfrm>
          <a:prstGeom prst="rect">
            <a:avLst/>
          </a:prstGeom>
          <a:ln>
            <a:solidFill>
              <a:schemeClr val="tx2">
                <a:lumMod val="10000"/>
              </a:schemeClr>
            </a:solidFill>
          </a:ln>
        </p:spPr>
      </p:pic>
      <p:sp>
        <p:nvSpPr>
          <p:cNvPr id="9" name="Content Placeholder 4">
            <a:extLst>
              <a:ext uri="{FF2B5EF4-FFF2-40B4-BE49-F238E27FC236}">
                <a16:creationId xmlns:a16="http://schemas.microsoft.com/office/drawing/2014/main" xmlns="" id="{5392BBD4-21FE-DE4A-5DAE-B88700867DA6}"/>
              </a:ext>
            </a:extLst>
          </p:cNvPr>
          <p:cNvSpPr txBox="1">
            <a:spLocks/>
          </p:cNvSpPr>
          <p:nvPr/>
        </p:nvSpPr>
        <p:spPr>
          <a:xfrm>
            <a:off x="5221126" y="891045"/>
            <a:ext cx="1301625"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Results</a:t>
            </a:r>
          </a:p>
          <a:p>
            <a:pPr marL="0" indent="0" fontAlgn="auto">
              <a:spcAft>
                <a:spcPts val="0"/>
              </a:spcAft>
              <a:buFont typeface="Arial"/>
              <a:buNone/>
            </a:pPr>
            <a:endParaRPr lang="en-US" sz="1600" dirty="0"/>
          </a:p>
        </p:txBody>
      </p:sp>
    </p:spTree>
    <p:extLst>
      <p:ext uri="{BB962C8B-B14F-4D97-AF65-F5344CB8AC3E}">
        <p14:creationId xmlns:p14="http://schemas.microsoft.com/office/powerpoint/2010/main" val="186048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Boosting</a:t>
            </a:r>
          </a:p>
        </p:txBody>
      </p:sp>
      <p:sp>
        <p:nvSpPr>
          <p:cNvPr id="5" name="Content Placeholder 4"/>
          <p:cNvSpPr>
            <a:spLocks noGrp="1"/>
          </p:cNvSpPr>
          <p:nvPr>
            <p:ph idx="1"/>
          </p:nvPr>
        </p:nvSpPr>
        <p:spPr>
          <a:xfrm>
            <a:off x="450975" y="895350"/>
            <a:ext cx="4572000" cy="1905000"/>
          </a:xfrm>
        </p:spPr>
        <p:txBody>
          <a:bodyPr>
            <a:normAutofit/>
          </a:bodyPr>
          <a:lstStyle/>
          <a:p>
            <a:pPr>
              <a:buClr>
                <a:schemeClr val="tx1"/>
              </a:buClr>
              <a:buFont typeface="System Font Regular"/>
              <a:buChar char="◎"/>
            </a:pPr>
            <a:r>
              <a:rPr lang="en-US" sz="1600" dirty="0"/>
              <a:t>Fitting Process</a:t>
            </a:r>
          </a:p>
          <a:p>
            <a:pPr marL="0" indent="0" algn="just">
              <a:buNone/>
            </a:pPr>
            <a:r>
              <a:rPr lang="en-US" sz="1000" b="0" i="0" dirty="0">
                <a:solidFill>
                  <a:schemeClr val="tx2">
                    <a:lumMod val="10000"/>
                  </a:schemeClr>
                </a:solidFill>
                <a:effectLst/>
              </a:rPr>
              <a:t>We ran a second Boosting model that divided the data set into a training, testing, and validation set. By shrinking tree depth and increasing the number of trees we saw more success with lowering both out-of</a:t>
            </a:r>
            <a:r>
              <a:rPr lang="en-US" sz="1000" dirty="0">
                <a:solidFill>
                  <a:schemeClr val="tx2">
                    <a:lumMod val="10000"/>
                  </a:schemeClr>
                </a:solidFill>
              </a:rPr>
              <a:t>-sample and in-sample RMSE. To find the best fit, adjusting the lambda was about finding the right balance because as we lowered the lambda out-of-sample RMSE decreased, but in-sample RMSE rose in response. After running many different iterations, we discovered that a lambda of 0.00135 would allow us to optimally minimize both RMSEs. The biggest predictors of health care costs were BMI, whether the patient was a smoker, and age.</a:t>
            </a:r>
            <a:endParaRPr lang="en-US" sz="1000" b="0" i="0" dirty="0">
              <a:solidFill>
                <a:schemeClr val="tx2">
                  <a:lumMod val="10000"/>
                </a:schemeClr>
              </a:solidFill>
              <a:effectLst/>
            </a:endParaRPr>
          </a:p>
        </p:txBody>
      </p:sp>
      <p:sp>
        <p:nvSpPr>
          <p:cNvPr id="2" name="TextBox 1">
            <a:extLst>
              <a:ext uri="{FF2B5EF4-FFF2-40B4-BE49-F238E27FC236}">
                <a16:creationId xmlns:a16="http://schemas.microsoft.com/office/drawing/2014/main" xmlns="" id="{7CC512ED-22D3-C1D9-BD45-FB7FC15F3994}"/>
              </a:ext>
            </a:extLst>
          </p:cNvPr>
          <p:cNvSpPr txBox="1"/>
          <p:nvPr/>
        </p:nvSpPr>
        <p:spPr>
          <a:xfrm>
            <a:off x="6858000" y="682344"/>
            <a:ext cx="3352800" cy="1138773"/>
          </a:xfrm>
          <a:prstGeom prst="rect">
            <a:avLst/>
          </a:prstGeom>
          <a:noFill/>
        </p:spPr>
        <p:txBody>
          <a:bodyPr wrap="square" rtlCol="0">
            <a:spAutoFit/>
          </a:bodyPr>
          <a:lstStyle/>
          <a:p>
            <a:r>
              <a:rPr lang="en-US" sz="1800" dirty="0">
                <a:solidFill>
                  <a:schemeClr val="bg1"/>
                </a:solidFill>
              </a:rPr>
              <a:t>Code</a:t>
            </a:r>
          </a:p>
          <a:p>
            <a:endParaRPr lang="en-US" sz="2400" dirty="0"/>
          </a:p>
          <a:p>
            <a:endParaRPr lang="en-IN" dirty="0"/>
          </a:p>
        </p:txBody>
      </p:sp>
      <p:pic>
        <p:nvPicPr>
          <p:cNvPr id="7" name="Picture 6" descr="A table with numbers and letters&#10;&#10;Description automatically generated">
            <a:extLst>
              <a:ext uri="{FF2B5EF4-FFF2-40B4-BE49-F238E27FC236}">
                <a16:creationId xmlns:a16="http://schemas.microsoft.com/office/drawing/2014/main" xmlns="" id="{6CFF1EFC-4AA0-AF3C-F936-455FA5ECF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578" y="1270322"/>
            <a:ext cx="3256550" cy="1408732"/>
          </a:xfrm>
          <a:prstGeom prst="rect">
            <a:avLst/>
          </a:prstGeom>
          <a:ln>
            <a:solidFill>
              <a:schemeClr val="tx2">
                <a:lumMod val="10000"/>
              </a:schemeClr>
            </a:solidFill>
          </a:ln>
        </p:spPr>
      </p:pic>
      <p:grpSp>
        <p:nvGrpSpPr>
          <p:cNvPr id="18" name="Group 17">
            <a:extLst>
              <a:ext uri="{FF2B5EF4-FFF2-40B4-BE49-F238E27FC236}">
                <a16:creationId xmlns:a16="http://schemas.microsoft.com/office/drawing/2014/main" xmlns="" id="{82ECB87C-A346-2132-05A5-EF3319FEAB41}"/>
              </a:ext>
            </a:extLst>
          </p:cNvPr>
          <p:cNvGrpSpPr/>
          <p:nvPr/>
        </p:nvGrpSpPr>
        <p:grpSpPr>
          <a:xfrm>
            <a:off x="5262842" y="2840498"/>
            <a:ext cx="3217993" cy="2157948"/>
            <a:chOff x="5262842" y="2840498"/>
            <a:chExt cx="3217993" cy="2157948"/>
          </a:xfrm>
        </p:grpSpPr>
        <p:pic>
          <p:nvPicPr>
            <p:cNvPr id="13" name="Picture 12" descr="A graph of a number of people&#10;&#10;Description automatically generated">
              <a:extLst>
                <a:ext uri="{FF2B5EF4-FFF2-40B4-BE49-F238E27FC236}">
                  <a16:creationId xmlns:a16="http://schemas.microsoft.com/office/drawing/2014/main" xmlns="" id="{040A08D9-4D6D-483B-5715-C7CE1EE6A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842" y="2840498"/>
              <a:ext cx="3217993" cy="2157948"/>
            </a:xfrm>
            <a:prstGeom prst="rect">
              <a:avLst/>
            </a:prstGeom>
            <a:ln>
              <a:solidFill>
                <a:schemeClr val="tx2">
                  <a:lumMod val="10000"/>
                </a:schemeClr>
              </a:solidFill>
            </a:ln>
          </p:spPr>
        </p:pic>
        <p:sp>
          <p:nvSpPr>
            <p:cNvPr id="14" name="TextBox 13">
              <a:extLst>
                <a:ext uri="{FF2B5EF4-FFF2-40B4-BE49-F238E27FC236}">
                  <a16:creationId xmlns:a16="http://schemas.microsoft.com/office/drawing/2014/main" xmlns="" id="{7916F64A-373A-D704-66F2-5ED3C056BAF9}"/>
                </a:ext>
              </a:extLst>
            </p:cNvPr>
            <p:cNvSpPr txBox="1"/>
            <p:nvPr/>
          </p:nvSpPr>
          <p:spPr>
            <a:xfrm>
              <a:off x="6135899" y="2959255"/>
              <a:ext cx="1487908" cy="307777"/>
            </a:xfrm>
            <a:prstGeom prst="rect">
              <a:avLst/>
            </a:prstGeom>
            <a:noFill/>
          </p:spPr>
          <p:txBody>
            <a:bodyPr wrap="none" rtlCol="0">
              <a:spAutoFit/>
            </a:bodyPr>
            <a:lstStyle/>
            <a:p>
              <a:r>
                <a:rPr lang="en-US" sz="1400" dirty="0">
                  <a:solidFill>
                    <a:schemeClr val="tx2">
                      <a:lumMod val="10000"/>
                    </a:schemeClr>
                  </a:solidFill>
                  <a:latin typeface="Arial" panose="020B0604020202020204" pitchFamily="34" charset="0"/>
                  <a:cs typeface="Arial" panose="020B0604020202020204" pitchFamily="34" charset="0"/>
                </a:rPr>
                <a:t>Predictor Impact</a:t>
              </a:r>
            </a:p>
          </p:txBody>
        </p:sp>
      </p:grpSp>
      <p:grpSp>
        <p:nvGrpSpPr>
          <p:cNvPr id="16" name="Group 15">
            <a:extLst>
              <a:ext uri="{FF2B5EF4-FFF2-40B4-BE49-F238E27FC236}">
                <a16:creationId xmlns:a16="http://schemas.microsoft.com/office/drawing/2014/main" xmlns="" id="{6A1965CA-86B3-7627-62E8-E8717D9B64A9}"/>
              </a:ext>
            </a:extLst>
          </p:cNvPr>
          <p:cNvGrpSpPr/>
          <p:nvPr/>
        </p:nvGrpSpPr>
        <p:grpSpPr>
          <a:xfrm>
            <a:off x="970539" y="2679054"/>
            <a:ext cx="3532872" cy="2369103"/>
            <a:chOff x="450975" y="2758373"/>
            <a:chExt cx="3532872" cy="2369103"/>
          </a:xfrm>
        </p:grpSpPr>
        <p:pic>
          <p:nvPicPr>
            <p:cNvPr id="10" name="Picture 9" descr="plot y vs yhat for test data and compute rmse on test.">
              <a:extLst>
                <a:ext uri="{FF2B5EF4-FFF2-40B4-BE49-F238E27FC236}">
                  <a16:creationId xmlns:a16="http://schemas.microsoft.com/office/drawing/2014/main" xmlns="" id="{C62CFA17-2697-3AAB-F769-7A16E23B6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75" y="2758373"/>
              <a:ext cx="3532872" cy="2369103"/>
            </a:xfrm>
            <a:prstGeom prst="rect">
              <a:avLst/>
            </a:prstGeom>
            <a:ln>
              <a:solidFill>
                <a:schemeClr val="tx2">
                  <a:lumMod val="10000"/>
                </a:schemeClr>
              </a:solidFill>
            </a:ln>
          </p:spPr>
        </p:pic>
        <p:sp>
          <p:nvSpPr>
            <p:cNvPr id="15" name="TextBox 14">
              <a:extLst>
                <a:ext uri="{FF2B5EF4-FFF2-40B4-BE49-F238E27FC236}">
                  <a16:creationId xmlns:a16="http://schemas.microsoft.com/office/drawing/2014/main" xmlns="" id="{6CC9C8BE-8415-E5C3-FAAA-A719B9178C20}"/>
                </a:ext>
              </a:extLst>
            </p:cNvPr>
            <p:cNvSpPr txBox="1"/>
            <p:nvPr/>
          </p:nvSpPr>
          <p:spPr>
            <a:xfrm>
              <a:off x="914400" y="2815166"/>
              <a:ext cx="2819400" cy="307777"/>
            </a:xfrm>
            <a:prstGeom prst="rect">
              <a:avLst/>
            </a:prstGeom>
            <a:noFill/>
          </p:spPr>
          <p:txBody>
            <a:bodyPr wrap="square" rtlCol="0">
              <a:spAutoFit/>
            </a:bodyPr>
            <a:lstStyle/>
            <a:p>
              <a:r>
                <a:rPr lang="en-US" sz="1400" dirty="0">
                  <a:solidFill>
                    <a:schemeClr val="tx2">
                      <a:lumMod val="10000"/>
                    </a:schemeClr>
                  </a:solidFill>
                  <a:latin typeface="Arial" panose="020B0604020202020204" pitchFamily="34" charset="0"/>
                  <a:cs typeface="Arial" panose="020B0604020202020204" pitchFamily="34" charset="0"/>
                </a:rPr>
                <a:t>Accuracy of Charges Predictions</a:t>
              </a:r>
            </a:p>
          </p:txBody>
        </p:sp>
      </p:grpSp>
      <p:sp>
        <p:nvSpPr>
          <p:cNvPr id="17" name="Content Placeholder 4">
            <a:extLst>
              <a:ext uri="{FF2B5EF4-FFF2-40B4-BE49-F238E27FC236}">
                <a16:creationId xmlns:a16="http://schemas.microsoft.com/office/drawing/2014/main" xmlns="" id="{45A1C77D-9489-D60A-2E7D-98D4799C9A6C}"/>
              </a:ext>
            </a:extLst>
          </p:cNvPr>
          <p:cNvSpPr txBox="1">
            <a:spLocks/>
          </p:cNvSpPr>
          <p:nvPr/>
        </p:nvSpPr>
        <p:spPr>
          <a:xfrm>
            <a:off x="5251578" y="900154"/>
            <a:ext cx="1301625"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Results</a:t>
            </a:r>
          </a:p>
          <a:p>
            <a:pPr marL="0" indent="0" fontAlgn="auto">
              <a:spcAft>
                <a:spcPts val="0"/>
              </a:spcAft>
              <a:buFont typeface="Arial"/>
              <a:buNone/>
            </a:pPr>
            <a:endParaRPr lang="en-US" sz="1600" dirty="0"/>
          </a:p>
        </p:txBody>
      </p:sp>
    </p:spTree>
    <p:extLst>
      <p:ext uri="{BB962C8B-B14F-4D97-AF65-F5344CB8AC3E}">
        <p14:creationId xmlns:p14="http://schemas.microsoft.com/office/powerpoint/2010/main" val="149094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chor="ctr">
            <a:normAutofit/>
          </a:bodyPr>
          <a:lstStyle/>
          <a:p>
            <a:r>
              <a:rPr lang="en-US" sz="4000" b="1" dirty="0"/>
              <a:t>Conclusion</a:t>
            </a:r>
          </a:p>
        </p:txBody>
      </p:sp>
      <p:sp>
        <p:nvSpPr>
          <p:cNvPr id="4" name="Content Placeholder 3">
            <a:extLst>
              <a:ext uri="{FF2B5EF4-FFF2-40B4-BE49-F238E27FC236}">
                <a16:creationId xmlns:a16="http://schemas.microsoft.com/office/drawing/2014/main" xmlns="" id="{E20CE39B-0F07-3C6F-E29F-BC7CC8AA0063}"/>
              </a:ext>
            </a:extLst>
          </p:cNvPr>
          <p:cNvSpPr>
            <a:spLocks noGrp="1"/>
          </p:cNvSpPr>
          <p:nvPr>
            <p:ph sz="half" idx="1"/>
          </p:nvPr>
        </p:nvSpPr>
        <p:spPr>
          <a:xfrm>
            <a:off x="443948" y="1733550"/>
            <a:ext cx="4191000" cy="2918222"/>
          </a:xfrm>
        </p:spPr>
        <p:txBody>
          <a:bodyPr>
            <a:normAutofit lnSpcReduction="10000"/>
          </a:bodyPr>
          <a:lstStyle/>
          <a:p>
            <a:pPr>
              <a:buClr>
                <a:schemeClr val="tx1"/>
              </a:buClr>
              <a:buFont typeface="System Font Regular"/>
              <a:buChar char="◎"/>
            </a:pPr>
            <a:r>
              <a:rPr lang="en-US" sz="2000" dirty="0"/>
              <a:t>Possible Improvements</a:t>
            </a:r>
          </a:p>
          <a:p>
            <a:pPr marL="0" indent="0">
              <a:buClr>
                <a:schemeClr val="tx1"/>
              </a:buClr>
              <a:buNone/>
            </a:pPr>
            <a:r>
              <a:rPr lang="en-US" sz="1400" dirty="0"/>
              <a:t>Working with only 1,388 observations and having to subset the data into different samples for testing and cross-validation limited the ability of our models to provide a great fit. Increasing the size of the data set would allow our models to improve their fit.</a:t>
            </a:r>
          </a:p>
          <a:p>
            <a:pPr marL="0" indent="0">
              <a:buClr>
                <a:schemeClr val="tx1"/>
              </a:buClr>
              <a:buNone/>
            </a:pPr>
            <a:r>
              <a:rPr lang="en-US" sz="1400" dirty="0"/>
              <a:t>The data set only contained 6 predictor variables for our models to predict price. Adding more predictor variables would mostly likely help predict charges more accurately.</a:t>
            </a:r>
          </a:p>
          <a:p>
            <a:pPr marL="0" indent="0">
              <a:buClr>
                <a:schemeClr val="tx1"/>
              </a:buClr>
              <a:buNone/>
            </a:pPr>
            <a:r>
              <a:rPr lang="en-US" sz="1400" dirty="0"/>
              <a:t>Region and sex were not important variables for predicting insurance charges.</a:t>
            </a:r>
          </a:p>
        </p:txBody>
      </p:sp>
      <p:graphicFrame>
        <p:nvGraphicFramePr>
          <p:cNvPr id="3" name="Diagram 2">
            <a:extLst>
              <a:ext uri="{FF2B5EF4-FFF2-40B4-BE49-F238E27FC236}">
                <a16:creationId xmlns:a16="http://schemas.microsoft.com/office/drawing/2014/main" xmlns="" id="{FD3E77F9-733F-AB80-834E-FBDF35B6DE91}"/>
              </a:ext>
            </a:extLst>
          </p:cNvPr>
          <p:cNvGraphicFramePr/>
          <p:nvPr>
            <p:extLst>
              <p:ext uri="{D42A27DB-BD31-4B8C-83A1-F6EECF244321}">
                <p14:modId xmlns:p14="http://schemas.microsoft.com/office/powerpoint/2010/main" val="1037721340"/>
              </p:ext>
            </p:extLst>
          </p:nvPr>
        </p:nvGraphicFramePr>
        <p:xfrm>
          <a:off x="4038600" y="1154209"/>
          <a:ext cx="5029200"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a:extLst>
              <a:ext uri="{FF2B5EF4-FFF2-40B4-BE49-F238E27FC236}">
                <a16:creationId xmlns:a16="http://schemas.microsoft.com/office/drawing/2014/main" xmlns="" id="{325E40A9-55DA-A2A0-325E-0F0ED8A4FCEB}"/>
              </a:ext>
            </a:extLst>
          </p:cNvPr>
          <p:cNvSpPr txBox="1">
            <a:spLocks/>
          </p:cNvSpPr>
          <p:nvPr/>
        </p:nvSpPr>
        <p:spPr>
          <a:xfrm>
            <a:off x="5029200" y="687291"/>
            <a:ext cx="2819400" cy="5083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buClr>
                <a:schemeClr val="tx1"/>
              </a:buClr>
              <a:buFont typeface="System Font Regular"/>
              <a:buChar char="◎"/>
            </a:pPr>
            <a:r>
              <a:rPr lang="en-US" sz="2000" dirty="0"/>
              <a:t>Important Predictors</a:t>
            </a:r>
          </a:p>
        </p:txBody>
      </p:sp>
      <p:sp>
        <p:nvSpPr>
          <p:cNvPr id="6" name="TextBox 5">
            <a:extLst>
              <a:ext uri="{FF2B5EF4-FFF2-40B4-BE49-F238E27FC236}">
                <a16:creationId xmlns:a16="http://schemas.microsoft.com/office/drawing/2014/main" xmlns="" id="{DDC488DC-8F83-D761-8B71-91F21318F8D1}"/>
              </a:ext>
            </a:extLst>
          </p:cNvPr>
          <p:cNvSpPr txBox="1"/>
          <p:nvPr/>
        </p:nvSpPr>
        <p:spPr>
          <a:xfrm>
            <a:off x="5993102" y="2638408"/>
            <a:ext cx="891591" cy="338554"/>
          </a:xfrm>
          <a:prstGeom prst="rect">
            <a:avLst/>
          </a:prstGeom>
          <a:noFill/>
        </p:spPr>
        <p:txBody>
          <a:bodyPr wrap="none" rtlCol="0">
            <a:spAutoFit/>
          </a:bodyPr>
          <a:lstStyle/>
          <a:p>
            <a:r>
              <a:rPr lang="en-US" sz="1600" dirty="0">
                <a:solidFill>
                  <a:schemeClr val="tx2">
                    <a:lumMod val="10000"/>
                  </a:schemeClr>
                </a:solidFill>
              </a:rPr>
              <a:t>Smoker</a:t>
            </a:r>
          </a:p>
        </p:txBody>
      </p:sp>
      <p:sp>
        <p:nvSpPr>
          <p:cNvPr id="8" name="TextBox 7">
            <a:extLst>
              <a:ext uri="{FF2B5EF4-FFF2-40B4-BE49-F238E27FC236}">
                <a16:creationId xmlns:a16="http://schemas.microsoft.com/office/drawing/2014/main" xmlns="" id="{B1BA880D-1D86-48F1-B54D-0033B2667C62}"/>
              </a:ext>
            </a:extLst>
          </p:cNvPr>
          <p:cNvSpPr txBox="1"/>
          <p:nvPr/>
        </p:nvSpPr>
        <p:spPr>
          <a:xfrm>
            <a:off x="5594518" y="2171490"/>
            <a:ext cx="548548" cy="338554"/>
          </a:xfrm>
          <a:prstGeom prst="rect">
            <a:avLst/>
          </a:prstGeom>
          <a:noFill/>
        </p:spPr>
        <p:txBody>
          <a:bodyPr wrap="none" rtlCol="0">
            <a:spAutoFit/>
          </a:bodyPr>
          <a:lstStyle/>
          <a:p>
            <a:r>
              <a:rPr lang="en-US" sz="1600" dirty="0">
                <a:solidFill>
                  <a:schemeClr val="tx2">
                    <a:lumMod val="10000"/>
                  </a:schemeClr>
                </a:solidFill>
              </a:rPr>
              <a:t>Age</a:t>
            </a:r>
          </a:p>
        </p:txBody>
      </p:sp>
      <p:sp>
        <p:nvSpPr>
          <p:cNvPr id="9" name="TextBox 8">
            <a:extLst>
              <a:ext uri="{FF2B5EF4-FFF2-40B4-BE49-F238E27FC236}">
                <a16:creationId xmlns:a16="http://schemas.microsoft.com/office/drawing/2014/main" xmlns="" id="{1D4F7CAE-E487-4542-5838-DB5DE214C21C}"/>
              </a:ext>
            </a:extLst>
          </p:cNvPr>
          <p:cNvSpPr txBox="1"/>
          <p:nvPr/>
        </p:nvSpPr>
        <p:spPr>
          <a:xfrm>
            <a:off x="6163823" y="3253966"/>
            <a:ext cx="550151" cy="338554"/>
          </a:xfrm>
          <a:prstGeom prst="rect">
            <a:avLst/>
          </a:prstGeom>
          <a:noFill/>
        </p:spPr>
        <p:txBody>
          <a:bodyPr wrap="none" rtlCol="0">
            <a:spAutoFit/>
          </a:bodyPr>
          <a:lstStyle/>
          <a:p>
            <a:r>
              <a:rPr lang="en-US" sz="1600" dirty="0">
                <a:solidFill>
                  <a:schemeClr val="tx2">
                    <a:lumMod val="10000"/>
                  </a:schemeClr>
                </a:solidFill>
              </a:rPr>
              <a:t>BMI</a:t>
            </a:r>
          </a:p>
        </p:txBody>
      </p:sp>
      <p:sp>
        <p:nvSpPr>
          <p:cNvPr id="10" name="TextBox 9">
            <a:extLst>
              <a:ext uri="{FF2B5EF4-FFF2-40B4-BE49-F238E27FC236}">
                <a16:creationId xmlns:a16="http://schemas.microsoft.com/office/drawing/2014/main" xmlns="" id="{7BB5B47A-BF44-0F4A-7C66-2476B955BE97}"/>
              </a:ext>
            </a:extLst>
          </p:cNvPr>
          <p:cNvSpPr txBox="1"/>
          <p:nvPr/>
        </p:nvSpPr>
        <p:spPr>
          <a:xfrm>
            <a:off x="6659339" y="2245932"/>
            <a:ext cx="946093" cy="338554"/>
          </a:xfrm>
          <a:prstGeom prst="rect">
            <a:avLst/>
          </a:prstGeom>
          <a:noFill/>
        </p:spPr>
        <p:txBody>
          <a:bodyPr wrap="none" rtlCol="0">
            <a:spAutoFit/>
          </a:bodyPr>
          <a:lstStyle/>
          <a:p>
            <a:r>
              <a:rPr lang="en-US" sz="1600" dirty="0">
                <a:solidFill>
                  <a:schemeClr val="tx2">
                    <a:lumMod val="10000"/>
                  </a:schemeClr>
                </a:solidFill>
              </a:rPr>
              <a:t>Children</a:t>
            </a:r>
          </a:p>
        </p:txBody>
      </p:sp>
    </p:spTree>
    <p:extLst>
      <p:ext uri="{BB962C8B-B14F-4D97-AF65-F5344CB8AC3E}">
        <p14:creationId xmlns:p14="http://schemas.microsoft.com/office/powerpoint/2010/main" val="257713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chor="ctr">
            <a:normAutofit/>
          </a:bodyPr>
          <a:lstStyle/>
          <a:p>
            <a:r>
              <a:rPr lang="en-US" b="1" dirty="0"/>
              <a:t>References</a:t>
            </a:r>
          </a:p>
        </p:txBody>
      </p:sp>
      <p:sp>
        <p:nvSpPr>
          <p:cNvPr id="4" name="Content Placeholder 3">
            <a:extLst>
              <a:ext uri="{FF2B5EF4-FFF2-40B4-BE49-F238E27FC236}">
                <a16:creationId xmlns:a16="http://schemas.microsoft.com/office/drawing/2014/main" xmlns="" id="{E20CE39B-0F07-3C6F-E29F-BC7CC8AA0063}"/>
              </a:ext>
            </a:extLst>
          </p:cNvPr>
          <p:cNvSpPr>
            <a:spLocks noGrp="1"/>
          </p:cNvSpPr>
          <p:nvPr>
            <p:ph sz="half" idx="1"/>
          </p:nvPr>
        </p:nvSpPr>
        <p:spPr>
          <a:xfrm>
            <a:off x="457200" y="1543050"/>
            <a:ext cx="7696200" cy="3108722"/>
          </a:xfrm>
        </p:spPr>
        <p:txBody>
          <a:bodyPr>
            <a:normAutofit fontScale="25000" lnSpcReduction="20000"/>
          </a:bodyPr>
          <a:lstStyle/>
          <a:p>
            <a:pPr marL="0" indent="0">
              <a:buNone/>
            </a:pPr>
            <a:endParaRPr lang="en-US" sz="1200" dirty="0">
              <a:effectLst/>
              <a:hlinkClick r:id="rId2"/>
            </a:endParaRPr>
          </a:p>
          <a:p>
            <a:pPr>
              <a:buFont typeface="+mj-lt"/>
              <a:buAutoNum type="arabicPeriod"/>
            </a:pPr>
            <a:r>
              <a:rPr lang="en-US" sz="3100" dirty="0">
                <a:effectLst/>
                <a:hlinkClick r:id="rId2"/>
              </a:rPr>
              <a:t>https://www.grandviewresearch.com/industry-analysis/us-individual-health-insurance-market-report#:~:text=The%20U.S.%20individual%20health%20insurance,6.08%25%20from%202023%20to%202030</a:t>
            </a:r>
            <a:endParaRPr lang="en-US" sz="3100" dirty="0">
              <a:effectLst/>
            </a:endParaRPr>
          </a:p>
          <a:p>
            <a:pPr>
              <a:buFont typeface="+mj-lt"/>
              <a:buAutoNum type="arabicPeriod"/>
            </a:pPr>
            <a:r>
              <a:rPr lang="en-US" sz="3100" dirty="0">
                <a:solidFill>
                  <a:srgbClr val="000000"/>
                </a:solidFill>
                <a:effectLst/>
                <a:hlinkClick r:id="rId3"/>
              </a:rPr>
              <a:t>https://content.naic.org/sites/default/files/inline-files/2020-Annual-Health-Insurance-Industry-Analysis-Report.pdf</a:t>
            </a:r>
            <a:endParaRPr lang="en-US" sz="3100" dirty="0">
              <a:solidFill>
                <a:srgbClr val="DCA10D"/>
              </a:solidFill>
              <a:effectLst/>
            </a:endParaRPr>
          </a:p>
          <a:p>
            <a:pPr>
              <a:buFont typeface="+mj-lt"/>
              <a:buAutoNum type="arabicPeriod"/>
            </a:pPr>
            <a:r>
              <a:rPr lang="en-US" sz="3100" dirty="0">
                <a:effectLst/>
                <a:hlinkClick r:id="rId4"/>
              </a:rPr>
              <a:t>https://www.pgpf.org/blog/2023/07/how-does-the-us-healthcare-system-compare-to-other-countries#:~:text=In%202022%2C%20the%20United%20States,capita%20across%20the%20OECD%20countries</a:t>
            </a:r>
            <a:endParaRPr lang="en-US" sz="3100" dirty="0">
              <a:effectLst/>
            </a:endParaRPr>
          </a:p>
          <a:p>
            <a:pPr>
              <a:buFont typeface="+mj-lt"/>
              <a:buAutoNum type="arabicPeriod"/>
            </a:pPr>
            <a:r>
              <a:rPr lang="en-US" sz="3100" dirty="0">
                <a:effectLst/>
                <a:hlinkClick r:id="rId5"/>
              </a:rPr>
              <a:t>https://www.commonwealthfund.org/publications/issue-briefs/2023/jan/us-health-care-global-perspective-2022</a:t>
            </a:r>
            <a:endParaRPr lang="en-US" sz="3100" dirty="0">
              <a:effectLst/>
            </a:endParaRPr>
          </a:p>
          <a:p>
            <a:pPr>
              <a:buFont typeface="+mj-lt"/>
              <a:buAutoNum type="arabicPeriod"/>
            </a:pPr>
            <a:r>
              <a:rPr lang="en-US" sz="3100" dirty="0">
                <a:effectLst/>
                <a:hlinkClick r:id="rId6"/>
              </a:rPr>
              <a:t>https://www2.deloitte.com/content/dam/insights/articles/US164650_CFS-Insurance-industry-outlook/DI_Insurance-industry-outlook.pdf</a:t>
            </a:r>
            <a:endParaRPr lang="en-US" sz="3100" dirty="0">
              <a:effectLst/>
            </a:endParaRPr>
          </a:p>
          <a:p>
            <a:pPr>
              <a:buFont typeface="+mj-lt"/>
              <a:buAutoNum type="arabicPeriod"/>
            </a:pPr>
            <a:r>
              <a:rPr lang="en-US" sz="3100" dirty="0"/>
              <a:t>Age Icon: age by Adrien Coquet from &lt;a </a:t>
            </a:r>
            <a:r>
              <a:rPr lang="en-US" sz="3100" dirty="0" err="1"/>
              <a:t>href</a:t>
            </a:r>
            <a:r>
              <a:rPr lang="en-US" sz="3100" dirty="0"/>
              <a:t>="https://</a:t>
            </a:r>
            <a:r>
              <a:rPr lang="en-US" sz="3100" dirty="0" err="1"/>
              <a:t>thenounproject.com</a:t>
            </a:r>
            <a:r>
              <a:rPr lang="en-US" sz="3100" dirty="0"/>
              <a:t>/browse/icons/term/age/" target="_blank" title="age Icons"&gt;Noun Project&lt;/a&gt; (CC BY 3.0)</a:t>
            </a:r>
          </a:p>
          <a:p>
            <a:pPr>
              <a:buFont typeface="+mj-lt"/>
              <a:buAutoNum type="arabicPeriod"/>
            </a:pPr>
            <a:r>
              <a:rPr lang="en-US" sz="3100" dirty="0"/>
              <a:t>Gender Icon: gender by </a:t>
            </a:r>
            <a:r>
              <a:rPr lang="en-US" sz="3100" dirty="0" err="1"/>
              <a:t>Evgeny</a:t>
            </a:r>
            <a:r>
              <a:rPr lang="en-US" sz="3100" dirty="0"/>
              <a:t> </a:t>
            </a:r>
            <a:r>
              <a:rPr lang="en-US" sz="3100" dirty="0" err="1"/>
              <a:t>Filatov</a:t>
            </a:r>
            <a:r>
              <a:rPr lang="en-US" sz="3100" dirty="0"/>
              <a:t> from &lt;a </a:t>
            </a:r>
            <a:r>
              <a:rPr lang="en-US" sz="3100" dirty="0" err="1"/>
              <a:t>href</a:t>
            </a:r>
            <a:r>
              <a:rPr lang="en-US" sz="3100" dirty="0"/>
              <a:t>="https://</a:t>
            </a:r>
            <a:r>
              <a:rPr lang="en-US" sz="3100" dirty="0" err="1"/>
              <a:t>thenounproject.com</a:t>
            </a:r>
            <a:r>
              <a:rPr lang="en-US" sz="3100" dirty="0"/>
              <a:t>/browse/icons/term/gender/" target="_blank" title="gender Icons"&gt;Noun Project&lt;/a&gt; (CC BY 3.0)</a:t>
            </a:r>
          </a:p>
          <a:p>
            <a:pPr>
              <a:buFont typeface="+mj-lt"/>
              <a:buAutoNum type="arabicPeriod"/>
            </a:pPr>
            <a:r>
              <a:rPr lang="en-US" sz="3100" dirty="0"/>
              <a:t>BMI Icon: BMI by Amethyst Studio from &lt;a </a:t>
            </a:r>
            <a:r>
              <a:rPr lang="en-US" sz="3100" dirty="0" err="1"/>
              <a:t>href</a:t>
            </a:r>
            <a:r>
              <a:rPr lang="en-US" sz="3100" dirty="0"/>
              <a:t>="https://</a:t>
            </a:r>
            <a:r>
              <a:rPr lang="en-US" sz="3100" dirty="0" err="1"/>
              <a:t>thenounproject.com</a:t>
            </a:r>
            <a:r>
              <a:rPr lang="en-US" sz="3100" dirty="0"/>
              <a:t>/browse/icons/term/</a:t>
            </a:r>
            <a:r>
              <a:rPr lang="en-US" sz="3100" dirty="0" err="1"/>
              <a:t>bmi</a:t>
            </a:r>
            <a:r>
              <a:rPr lang="en-US" sz="3100" dirty="0"/>
              <a:t>/" target="_blank" title="BMI Icons"&gt;Noun Project&lt;/a&gt; (CC BY 3.0)</a:t>
            </a:r>
          </a:p>
          <a:p>
            <a:pPr>
              <a:buFont typeface="+mj-lt"/>
              <a:buAutoNum type="arabicPeriod"/>
            </a:pPr>
            <a:r>
              <a:rPr lang="en-US" sz="3100" dirty="0"/>
              <a:t>Children Icon: Family by The Icon Z from &lt;a </a:t>
            </a:r>
            <a:r>
              <a:rPr lang="en-US" sz="3100" dirty="0" err="1"/>
              <a:t>href</a:t>
            </a:r>
            <a:r>
              <a:rPr lang="en-US" sz="3100" dirty="0"/>
              <a:t>="https://</a:t>
            </a:r>
            <a:r>
              <a:rPr lang="en-US" sz="3100" dirty="0" err="1"/>
              <a:t>thenounproject.com</a:t>
            </a:r>
            <a:r>
              <a:rPr lang="en-US" sz="3100" dirty="0"/>
              <a:t>/browse/icons/term/family/" target="_blank" title="Family Icons"&gt;Noun Project&lt;/a&gt; (CC BY 3.0)</a:t>
            </a:r>
          </a:p>
          <a:p>
            <a:pPr>
              <a:buFont typeface="+mj-lt"/>
              <a:buAutoNum type="arabicPeriod"/>
            </a:pPr>
            <a:r>
              <a:rPr lang="en-US" sz="3100" dirty="0"/>
              <a:t>Smoker Icon: Cigarette by </a:t>
            </a:r>
            <a:r>
              <a:rPr lang="en-US" sz="3100" dirty="0" err="1"/>
              <a:t>Jørgen</a:t>
            </a:r>
            <a:r>
              <a:rPr lang="en-US" sz="3100" dirty="0"/>
              <a:t> Eidem from &lt;a </a:t>
            </a:r>
            <a:r>
              <a:rPr lang="en-US" sz="3100" dirty="0" err="1"/>
              <a:t>href</a:t>
            </a:r>
            <a:r>
              <a:rPr lang="en-US" sz="3100" dirty="0"/>
              <a:t>="https://</a:t>
            </a:r>
            <a:r>
              <a:rPr lang="en-US" sz="3100" dirty="0" err="1"/>
              <a:t>thenounproject.com</a:t>
            </a:r>
            <a:r>
              <a:rPr lang="en-US" sz="3100" dirty="0"/>
              <a:t>/browse/icons/term/cigarette/" target="_blank" title="Cigarette Icons"&gt;Noun Project&lt;/a&gt; (CC BY 3.0)</a:t>
            </a:r>
          </a:p>
          <a:p>
            <a:pPr>
              <a:buFont typeface="+mj-lt"/>
              <a:buAutoNum type="arabicPeriod"/>
            </a:pPr>
            <a:r>
              <a:rPr lang="en-US" sz="3100" dirty="0"/>
              <a:t>Region Icon: us by WEBTECHOPS LLP from &lt;a </a:t>
            </a:r>
            <a:r>
              <a:rPr lang="en-US" sz="3100" dirty="0" err="1"/>
              <a:t>href</a:t>
            </a:r>
            <a:r>
              <a:rPr lang="en-US" sz="3100" dirty="0"/>
              <a:t>="https://</a:t>
            </a:r>
            <a:r>
              <a:rPr lang="en-US" sz="3100" dirty="0" err="1"/>
              <a:t>thenounproject.com</a:t>
            </a:r>
            <a:r>
              <a:rPr lang="en-US" sz="3100" dirty="0"/>
              <a:t>/browse/icons/term/us/" target="_blank" title="us Icons"&gt;Noun Project&lt;/a&gt; (CC BY 3.0)</a:t>
            </a:r>
          </a:p>
          <a:p>
            <a:pPr>
              <a:buFont typeface="+mj-lt"/>
              <a:buAutoNum type="arabicPeriod"/>
            </a:pPr>
            <a:r>
              <a:rPr lang="en-US" sz="3100" dirty="0">
                <a:effectLst/>
              </a:rPr>
              <a:t>Background Icon: Research by </a:t>
            </a:r>
            <a:r>
              <a:rPr lang="en-US" sz="3100" dirty="0" err="1">
                <a:effectLst/>
              </a:rPr>
              <a:t>Maan</a:t>
            </a:r>
            <a:r>
              <a:rPr lang="en-US" sz="3100" dirty="0">
                <a:effectLst/>
              </a:rPr>
              <a:t> Icons from &lt;a </a:t>
            </a:r>
            <a:r>
              <a:rPr lang="en-US" sz="3100" dirty="0" err="1">
                <a:effectLst/>
              </a:rPr>
              <a:t>href</a:t>
            </a:r>
            <a:r>
              <a:rPr lang="en-US" sz="3100" dirty="0">
                <a:effectLst/>
              </a:rPr>
              <a:t>="https://</a:t>
            </a:r>
            <a:r>
              <a:rPr lang="en-US" sz="3100" dirty="0" err="1">
                <a:effectLst/>
              </a:rPr>
              <a:t>thenounproject.com</a:t>
            </a:r>
            <a:r>
              <a:rPr lang="en-US" sz="3100" dirty="0">
                <a:effectLst/>
              </a:rPr>
              <a:t>/browse/icons/term/research/" target="_blank" title="Research Icons"&gt;Noun Project&lt;/a&gt; (CC BY 3.0)</a:t>
            </a:r>
          </a:p>
          <a:p>
            <a:pPr>
              <a:buFont typeface="+mj-lt"/>
              <a:buAutoNum type="arabicPeriod"/>
            </a:pPr>
            <a:r>
              <a:rPr lang="en-US" sz="3100" dirty="0">
                <a:effectLst/>
              </a:rPr>
              <a:t>Dataset Icon: dataset by </a:t>
            </a:r>
            <a:r>
              <a:rPr lang="en-US" sz="3100" dirty="0" err="1">
                <a:effectLst/>
              </a:rPr>
              <a:t>Chenyu</a:t>
            </a:r>
            <a:r>
              <a:rPr lang="en-US" sz="3100" dirty="0">
                <a:effectLst/>
              </a:rPr>
              <a:t> Wang from &lt;a </a:t>
            </a:r>
            <a:r>
              <a:rPr lang="en-US" sz="3100" dirty="0" err="1">
                <a:effectLst/>
              </a:rPr>
              <a:t>href</a:t>
            </a:r>
            <a:r>
              <a:rPr lang="en-US" sz="3100" dirty="0">
                <a:effectLst/>
              </a:rPr>
              <a:t>="https://</a:t>
            </a:r>
            <a:r>
              <a:rPr lang="en-US" sz="3100" dirty="0" err="1">
                <a:effectLst/>
              </a:rPr>
              <a:t>thenounproject.com</a:t>
            </a:r>
            <a:r>
              <a:rPr lang="en-US" sz="3100" dirty="0">
                <a:effectLst/>
              </a:rPr>
              <a:t>/browse/icons/term/dataset/" target="_blank" title="dataset Icons"&gt;Noun Project&lt;/a&gt; (CC BY 3.0)</a:t>
            </a:r>
          </a:p>
          <a:p>
            <a:pPr>
              <a:buFont typeface="+mj-lt"/>
              <a:buAutoNum type="arabicPeriod"/>
            </a:pPr>
            <a:r>
              <a:rPr lang="en-US" sz="3100" dirty="0"/>
              <a:t>EDA Icon: Data Analysis by Happy Girl from &lt;a </a:t>
            </a:r>
            <a:r>
              <a:rPr lang="en-US" sz="3100" dirty="0" err="1"/>
              <a:t>href</a:t>
            </a:r>
            <a:r>
              <a:rPr lang="en-US" sz="3100" dirty="0"/>
              <a:t>="https://</a:t>
            </a:r>
            <a:r>
              <a:rPr lang="en-US" sz="3100" dirty="0" err="1"/>
              <a:t>thenounproject.com</a:t>
            </a:r>
            <a:r>
              <a:rPr lang="en-US" sz="3100" dirty="0"/>
              <a:t>/browse/icons/term/data-analysis/" target="_blank" title="Data Analysis Icons"&gt;Noun Project&lt;/a&gt; (CC BY 3.0)</a:t>
            </a:r>
          </a:p>
          <a:p>
            <a:pPr>
              <a:buFont typeface="+mj-lt"/>
              <a:buAutoNum type="arabicPeriod"/>
            </a:pPr>
            <a:r>
              <a:rPr lang="en-US" sz="3100" dirty="0">
                <a:effectLst/>
              </a:rPr>
              <a:t>Modeling Icon: Machine Learning by Abd </a:t>
            </a:r>
            <a:r>
              <a:rPr lang="en-US" sz="3100" dirty="0" err="1">
                <a:effectLst/>
              </a:rPr>
              <a:t>Majd</a:t>
            </a:r>
            <a:r>
              <a:rPr lang="en-US" sz="3100" dirty="0">
                <a:effectLst/>
              </a:rPr>
              <a:t> from &lt;a </a:t>
            </a:r>
            <a:r>
              <a:rPr lang="en-US" sz="3100" dirty="0" err="1">
                <a:effectLst/>
              </a:rPr>
              <a:t>href</a:t>
            </a:r>
            <a:r>
              <a:rPr lang="en-US" sz="3100" dirty="0">
                <a:effectLst/>
              </a:rPr>
              <a:t>="https://</a:t>
            </a:r>
            <a:r>
              <a:rPr lang="en-US" sz="3100" dirty="0" err="1">
                <a:effectLst/>
              </a:rPr>
              <a:t>thenounproject.com</a:t>
            </a:r>
            <a:r>
              <a:rPr lang="en-US" sz="3100" dirty="0">
                <a:effectLst/>
              </a:rPr>
              <a:t>/browse/icons/term/machine-learning/" target="_blank" title="Machine Learning Icons"&gt;Noun Project&lt;/a&gt; (CC BY 3.0)</a:t>
            </a:r>
          </a:p>
        </p:txBody>
      </p:sp>
    </p:spTree>
    <p:extLst>
      <p:ext uri="{BB962C8B-B14F-4D97-AF65-F5344CB8AC3E}">
        <p14:creationId xmlns:p14="http://schemas.microsoft.com/office/powerpoint/2010/main" val="62547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55" y="656143"/>
            <a:ext cx="8229600" cy="470227"/>
          </a:xfrm>
        </p:spPr>
        <p:txBody>
          <a:bodyPr anchor="ctr">
            <a:normAutofit/>
          </a:bodyPr>
          <a:lstStyle/>
          <a:p>
            <a:r>
              <a:rPr lang="en-US" sz="2400" b="1" dirty="0"/>
              <a:t>Outline</a:t>
            </a:r>
          </a:p>
        </p:txBody>
      </p:sp>
      <p:sp>
        <p:nvSpPr>
          <p:cNvPr id="7" name="Content Placeholder 5">
            <a:extLst>
              <a:ext uri="{FF2B5EF4-FFF2-40B4-BE49-F238E27FC236}">
                <a16:creationId xmlns:a16="http://schemas.microsoft.com/office/drawing/2014/main" xmlns="" id="{80B19335-75C7-27AD-59B0-92F2B6260A1A}"/>
              </a:ext>
            </a:extLst>
          </p:cNvPr>
          <p:cNvSpPr>
            <a:spLocks noGrp="1"/>
          </p:cNvSpPr>
          <p:nvPr>
            <p:ph idx="1"/>
          </p:nvPr>
        </p:nvSpPr>
        <p:spPr>
          <a:xfrm>
            <a:off x="628155" y="3409950"/>
            <a:ext cx="8096745" cy="923471"/>
          </a:xfrm>
        </p:spPr>
        <p:txBody>
          <a:bodyPr>
            <a:normAutofit/>
          </a:bodyPr>
          <a:lstStyle/>
          <a:p>
            <a:pPr marL="0" indent="0">
              <a:buNone/>
            </a:pPr>
            <a:r>
              <a:rPr lang="en-US" sz="2000" b="1" dirty="0">
                <a:solidFill>
                  <a:srgbClr val="374151"/>
                </a:solidFill>
              </a:rPr>
              <a:t>Background     	Dataset		    EDA 			   Modeling</a:t>
            </a:r>
            <a:endParaRPr lang="en-US" sz="2000" dirty="0">
              <a:solidFill>
                <a:srgbClr val="374151"/>
              </a:solidFill>
            </a:endParaRPr>
          </a:p>
          <a:p>
            <a:pPr marL="0" indent="0">
              <a:buNone/>
            </a:pPr>
            <a:endParaRPr lang="en-US" sz="2000" dirty="0">
              <a:solidFill>
                <a:srgbClr val="374151"/>
              </a:solidFill>
            </a:endParaRPr>
          </a:p>
        </p:txBody>
      </p:sp>
      <p:pic>
        <p:nvPicPr>
          <p:cNvPr id="4" name="Picture 3" descr="A black background with a black square&#10;&#10;Description automatically generated">
            <a:extLst>
              <a:ext uri="{FF2B5EF4-FFF2-40B4-BE49-F238E27FC236}">
                <a16:creationId xmlns:a16="http://schemas.microsoft.com/office/drawing/2014/main" xmlns="" id="{6F59F5C7-0128-04D0-D871-C6477021704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037"/>
          <a:stretch/>
        </p:blipFill>
        <p:spPr>
          <a:xfrm>
            <a:off x="628155" y="1574524"/>
            <a:ext cx="1771310" cy="1469531"/>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xmlns="" id="{F2E71F7C-115A-294A-5868-7D8976CF8A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889"/>
          <a:stretch/>
        </p:blipFill>
        <p:spPr>
          <a:xfrm>
            <a:off x="2513935" y="1544431"/>
            <a:ext cx="1885950" cy="1529715"/>
          </a:xfrm>
          <a:prstGeom prst="rect">
            <a:avLst/>
          </a:prstGeom>
        </p:spPr>
      </p:pic>
      <p:pic>
        <p:nvPicPr>
          <p:cNvPr id="10" name="Picture 9" descr="A black background with a black square&#10;&#10;Description automatically generated">
            <a:extLst>
              <a:ext uri="{FF2B5EF4-FFF2-40B4-BE49-F238E27FC236}">
                <a16:creationId xmlns:a16="http://schemas.microsoft.com/office/drawing/2014/main" xmlns="" id="{FA73C3DA-10B8-4C1E-1F0D-8A507473ED6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7231"/>
          <a:stretch/>
        </p:blipFill>
        <p:spPr>
          <a:xfrm>
            <a:off x="4514355" y="1559174"/>
            <a:ext cx="1848175" cy="1529715"/>
          </a:xfrm>
          <a:prstGeom prst="rect">
            <a:avLst/>
          </a:prstGeom>
        </p:spPr>
      </p:pic>
      <p:pic>
        <p:nvPicPr>
          <p:cNvPr id="12" name="Picture 11" descr="A black background with a black square&#10;&#10;Description automatically generated">
            <a:extLst>
              <a:ext uri="{FF2B5EF4-FFF2-40B4-BE49-F238E27FC236}">
                <a16:creationId xmlns:a16="http://schemas.microsoft.com/office/drawing/2014/main" xmlns="" id="{D78A1432-3EAA-033A-1EAB-C4BCE88142D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8889"/>
          <a:stretch/>
        </p:blipFill>
        <p:spPr>
          <a:xfrm>
            <a:off x="6477000" y="1581150"/>
            <a:ext cx="1858856" cy="1507739"/>
          </a:xfrm>
          <a:prstGeom prst="rect">
            <a:avLst/>
          </a:prstGeom>
        </p:spPr>
      </p:pic>
    </p:spTree>
    <p:extLst>
      <p:ext uri="{BB962C8B-B14F-4D97-AF65-F5344CB8AC3E}">
        <p14:creationId xmlns:p14="http://schemas.microsoft.com/office/powerpoint/2010/main" val="8670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1323"/>
            <a:ext cx="8229600" cy="470227"/>
          </a:xfrm>
        </p:spPr>
        <p:txBody>
          <a:bodyPr anchor="ctr">
            <a:normAutofit/>
          </a:bodyPr>
          <a:lstStyle/>
          <a:p>
            <a:r>
              <a:rPr lang="en-US" sz="2400" b="1" dirty="0"/>
              <a:t>State of U.S. Health Care</a:t>
            </a:r>
          </a:p>
        </p:txBody>
      </p:sp>
      <p:pic>
        <p:nvPicPr>
          <p:cNvPr id="5" name="Content Placeholder 4" descr="A graph of a number of people&#10;&#10;Description automatically generated">
            <a:extLst>
              <a:ext uri="{FF2B5EF4-FFF2-40B4-BE49-F238E27FC236}">
                <a16:creationId xmlns:a16="http://schemas.microsoft.com/office/drawing/2014/main" xmlns="" id="{5DDD8630-747A-5CE3-C68C-6C90BE661089}"/>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826223" y="925365"/>
            <a:ext cx="2611694" cy="3108325"/>
          </a:xfrm>
        </p:spPr>
      </p:pic>
      <p:pic>
        <p:nvPicPr>
          <p:cNvPr id="1026" name="Picture 2" descr="US per capita healthcare spending is over twice the average of other wealthy countries">
            <a:extLst>
              <a:ext uri="{FF2B5EF4-FFF2-40B4-BE49-F238E27FC236}">
                <a16:creationId xmlns:a16="http://schemas.microsoft.com/office/drawing/2014/main" xmlns="" id="{40F91404-7A4F-BBAA-3EFA-8B46F478DD1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 y="2131443"/>
            <a:ext cx="3345216" cy="2508912"/>
          </a:xfrm>
          <a:prstGeom prst="rect">
            <a:avLst/>
          </a:prstGeom>
          <a:solidFill>
            <a:srgbClr val="FFFFFF"/>
          </a:solidFill>
        </p:spPr>
      </p:pic>
      <p:sp>
        <p:nvSpPr>
          <p:cNvPr id="6" name="Title 1">
            <a:extLst>
              <a:ext uri="{FF2B5EF4-FFF2-40B4-BE49-F238E27FC236}">
                <a16:creationId xmlns:a16="http://schemas.microsoft.com/office/drawing/2014/main" xmlns="" id="{C648356F-6584-66A2-A0DF-8D44D45AD3DD}"/>
              </a:ext>
            </a:extLst>
          </p:cNvPr>
          <p:cNvSpPr txBox="1">
            <a:spLocks/>
          </p:cNvSpPr>
          <p:nvPr/>
        </p:nvSpPr>
        <p:spPr>
          <a:xfrm>
            <a:off x="394914" y="1282498"/>
            <a:ext cx="4029985" cy="26899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1400" dirty="0"/>
              <a:t>U.S. Health Insurance Market Size: $1.6 Trillion</a:t>
            </a:r>
            <a:r>
              <a:rPr lang="en-US" sz="800" baseline="-25000" dirty="0"/>
              <a:t>1</a:t>
            </a:r>
            <a:endParaRPr lang="en-US" sz="800" dirty="0"/>
          </a:p>
        </p:txBody>
      </p:sp>
      <p:sp>
        <p:nvSpPr>
          <p:cNvPr id="8" name="Title 1">
            <a:extLst>
              <a:ext uri="{FF2B5EF4-FFF2-40B4-BE49-F238E27FC236}">
                <a16:creationId xmlns:a16="http://schemas.microsoft.com/office/drawing/2014/main" xmlns="" id="{FA051532-9AD6-BBCD-0F11-091D3EA6A974}"/>
              </a:ext>
            </a:extLst>
          </p:cNvPr>
          <p:cNvSpPr txBox="1">
            <a:spLocks/>
          </p:cNvSpPr>
          <p:nvPr/>
        </p:nvSpPr>
        <p:spPr>
          <a:xfrm>
            <a:off x="1974757" y="1862445"/>
            <a:ext cx="614901" cy="26899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1400" b="1" dirty="0"/>
              <a:t>Cost</a:t>
            </a:r>
            <a:r>
              <a:rPr lang="en-US" sz="800" baseline="-25000" dirty="0"/>
              <a:t>4</a:t>
            </a:r>
            <a:endParaRPr lang="en-US" sz="800" dirty="0"/>
          </a:p>
        </p:txBody>
      </p:sp>
      <p:sp>
        <p:nvSpPr>
          <p:cNvPr id="11" name="Triangle 10">
            <a:extLst>
              <a:ext uri="{FF2B5EF4-FFF2-40B4-BE49-F238E27FC236}">
                <a16:creationId xmlns:a16="http://schemas.microsoft.com/office/drawing/2014/main" xmlns="" id="{C60E65FC-5860-A599-932E-42BFAA6FE16E}"/>
              </a:ext>
            </a:extLst>
          </p:cNvPr>
          <p:cNvSpPr/>
          <p:nvPr/>
        </p:nvSpPr>
        <p:spPr>
          <a:xfrm>
            <a:off x="4424900" y="4524705"/>
            <a:ext cx="294197" cy="317827"/>
          </a:xfrm>
          <a:prstGeom prst="triangl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xmlns="" id="{9D2E35E9-2294-633A-4ADF-A5B3D58CE394}"/>
              </a:ext>
            </a:extLst>
          </p:cNvPr>
          <p:cNvSpPr txBox="1">
            <a:spLocks/>
          </p:cNvSpPr>
          <p:nvPr/>
        </p:nvSpPr>
        <p:spPr>
          <a:xfrm>
            <a:off x="5772770" y="650238"/>
            <a:ext cx="856630" cy="26899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1400" b="1" dirty="0"/>
              <a:t>Usage</a:t>
            </a:r>
            <a:r>
              <a:rPr lang="en-US" sz="800" baseline="-25000" dirty="0"/>
              <a:t>3</a:t>
            </a:r>
            <a:endParaRPr lang="en-US" sz="800" dirty="0"/>
          </a:p>
        </p:txBody>
      </p:sp>
      <p:sp>
        <p:nvSpPr>
          <p:cNvPr id="14" name="Rectangle 13">
            <a:extLst>
              <a:ext uri="{FF2B5EF4-FFF2-40B4-BE49-F238E27FC236}">
                <a16:creationId xmlns:a16="http://schemas.microsoft.com/office/drawing/2014/main" xmlns="" id="{8BA62361-D861-D09F-5CF8-85E97B16C049}"/>
              </a:ext>
            </a:extLst>
          </p:cNvPr>
          <p:cNvSpPr/>
          <p:nvPr/>
        </p:nvSpPr>
        <p:spPr>
          <a:xfrm rot="20988342">
            <a:off x="1447799" y="4324512"/>
            <a:ext cx="6248400" cy="18207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52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8C02FEA-BE8A-7509-B301-0333415E48F4}"/>
              </a:ext>
            </a:extLst>
          </p:cNvPr>
          <p:cNvSpPr>
            <a:spLocks noGrp="1"/>
          </p:cNvSpPr>
          <p:nvPr>
            <p:ph type="title"/>
          </p:nvPr>
        </p:nvSpPr>
        <p:spPr>
          <a:xfrm flipV="1">
            <a:off x="457200" y="590550"/>
            <a:ext cx="8001000" cy="95250"/>
          </a:xfrm>
        </p:spPr>
        <p:txBody>
          <a:bodyPr>
            <a:normAutofit fontScale="90000"/>
          </a:bodyPr>
          <a:lstStyle/>
          <a:p>
            <a:r>
              <a:rPr lang="en-US" dirty="0"/>
              <a:t> </a:t>
            </a:r>
          </a:p>
        </p:txBody>
      </p:sp>
      <p:sp>
        <p:nvSpPr>
          <p:cNvPr id="6" name="Content Placeholder 5">
            <a:extLst>
              <a:ext uri="{FF2B5EF4-FFF2-40B4-BE49-F238E27FC236}">
                <a16:creationId xmlns:a16="http://schemas.microsoft.com/office/drawing/2014/main" xmlns="" id="{BC87C7DE-1EE0-76BE-4B9D-30B4507022AC}"/>
              </a:ext>
            </a:extLst>
          </p:cNvPr>
          <p:cNvSpPr>
            <a:spLocks noGrp="1"/>
          </p:cNvSpPr>
          <p:nvPr>
            <p:ph idx="1"/>
          </p:nvPr>
        </p:nvSpPr>
        <p:spPr>
          <a:xfrm>
            <a:off x="152400" y="685800"/>
            <a:ext cx="8839200" cy="4248150"/>
          </a:xfrm>
        </p:spPr>
        <p:txBody>
          <a:bodyPr>
            <a:normAutofit fontScale="85000" lnSpcReduction="20000"/>
          </a:bodyPr>
          <a:lstStyle/>
          <a:p>
            <a:pPr marL="0" indent="0">
              <a:buNone/>
            </a:pPr>
            <a:r>
              <a:rPr lang="en-US" sz="1000" b="1" i="0" u="sng" dirty="0">
                <a:solidFill>
                  <a:srgbClr val="374151"/>
                </a:solidFill>
                <a:effectLst/>
              </a:rPr>
              <a:t>Objective</a:t>
            </a:r>
          </a:p>
          <a:p>
            <a:pPr marL="0" indent="0">
              <a:buNone/>
            </a:pPr>
            <a:r>
              <a:rPr lang="en-US" sz="1000" b="0" i="0" dirty="0">
                <a:solidFill>
                  <a:srgbClr val="374151"/>
                </a:solidFill>
                <a:effectLst/>
              </a:rPr>
              <a:t>The main objective of this analysis is to explore the interconnections between various health-related factors and individual medical costs billed by health insurance. By understanding these relationships, we aim to build predictive models that can accurately estimate medical charges based on demographic and health variables.</a:t>
            </a:r>
          </a:p>
          <a:p>
            <a:pPr marL="0" indent="0">
              <a:buNone/>
            </a:pPr>
            <a:endParaRPr lang="en-US" sz="1000" dirty="0">
              <a:solidFill>
                <a:srgbClr val="374151"/>
              </a:solidFill>
            </a:endParaRPr>
          </a:p>
          <a:p>
            <a:pPr marL="0" indent="0">
              <a:buNone/>
            </a:pPr>
            <a:r>
              <a:rPr lang="en-US" sz="1000" b="1" u="sng" dirty="0">
                <a:solidFill>
                  <a:srgbClr val="374151"/>
                </a:solidFill>
              </a:rPr>
              <a:t>Dataset</a:t>
            </a:r>
          </a:p>
          <a:p>
            <a:pPr marL="0" indent="0">
              <a:buNone/>
            </a:pPr>
            <a:r>
              <a:rPr lang="en-US" sz="1000" dirty="0">
                <a:solidFill>
                  <a:srgbClr val="333F48"/>
                </a:solidFill>
              </a:rPr>
              <a:t>Dataset includes 1,338 examples of beneficiaries currently enrolled in the insurance plan, with features indicating characteristics of the patient as well as the total medical expenses charged to the plan for the calendar year</a:t>
            </a:r>
            <a:endParaRPr lang="en-US" sz="1000" b="1" u="sng" dirty="0">
              <a:solidFill>
                <a:srgbClr val="374151"/>
              </a:solidFill>
            </a:endParaRPr>
          </a:p>
          <a:p>
            <a:pPr marL="0" indent="0">
              <a:buNone/>
            </a:pPr>
            <a:endParaRPr lang="en-US" sz="1000" dirty="0">
              <a:solidFill>
                <a:srgbClr val="374151"/>
              </a:solidFill>
            </a:endParaRPr>
          </a:p>
          <a:p>
            <a:pPr marL="0" indent="0">
              <a:buNone/>
            </a:pPr>
            <a:r>
              <a:rPr lang="en-US" sz="1300" dirty="0">
                <a:solidFill>
                  <a:srgbClr val="374151"/>
                </a:solidFill>
              </a:rPr>
              <a:t>	</a:t>
            </a:r>
            <a:r>
              <a:rPr lang="en-US" sz="1300" b="1" dirty="0">
                <a:solidFill>
                  <a:srgbClr val="374151"/>
                </a:solidFill>
              </a:rPr>
              <a:t>Age</a:t>
            </a:r>
            <a:r>
              <a:rPr lang="en-US" sz="1300" dirty="0">
                <a:solidFill>
                  <a:srgbClr val="374151"/>
                </a:solidFill>
              </a:rPr>
              <a:t>: Older individuals may have higher insurance charges due to increased health risks.</a:t>
            </a:r>
          </a:p>
          <a:p>
            <a:pPr marL="0" indent="0">
              <a:buNone/>
            </a:pPr>
            <a:r>
              <a:rPr lang="en-US" sz="1300" dirty="0">
                <a:solidFill>
                  <a:srgbClr val="374151"/>
                </a:solidFill>
              </a:rPr>
              <a:t>	</a:t>
            </a:r>
          </a:p>
          <a:p>
            <a:pPr marL="0" indent="0">
              <a:buNone/>
            </a:pPr>
            <a:r>
              <a:rPr lang="en-US" sz="1300" dirty="0">
                <a:solidFill>
                  <a:srgbClr val="374151"/>
                </a:solidFill>
              </a:rPr>
              <a:t>	</a:t>
            </a:r>
            <a:r>
              <a:rPr lang="en-US" sz="1300" b="1" dirty="0">
                <a:solidFill>
                  <a:srgbClr val="374151"/>
                </a:solidFill>
              </a:rPr>
              <a:t>Gender</a:t>
            </a:r>
            <a:r>
              <a:rPr lang="en-US" sz="1300" dirty="0">
                <a:solidFill>
                  <a:srgbClr val="374151"/>
                </a:solidFill>
              </a:rPr>
              <a:t>: Gender can influence healthcare utilization and costs.</a:t>
            </a:r>
          </a:p>
          <a:p>
            <a:pPr marL="0" indent="0">
              <a:buNone/>
            </a:pPr>
            <a:endParaRPr lang="en-US" sz="1300" dirty="0">
              <a:solidFill>
                <a:srgbClr val="374151"/>
              </a:solidFill>
            </a:endParaRPr>
          </a:p>
          <a:p>
            <a:pPr marL="0" indent="0">
              <a:buNone/>
            </a:pPr>
            <a:r>
              <a:rPr lang="en-US" sz="1300" dirty="0">
                <a:solidFill>
                  <a:srgbClr val="374151"/>
                </a:solidFill>
              </a:rPr>
              <a:t>	</a:t>
            </a:r>
            <a:r>
              <a:rPr lang="en-US" sz="1300" b="1" dirty="0">
                <a:solidFill>
                  <a:srgbClr val="374151"/>
                </a:solidFill>
              </a:rPr>
              <a:t>BMI</a:t>
            </a:r>
            <a:r>
              <a:rPr lang="en-US" sz="1300" dirty="0">
                <a:solidFill>
                  <a:srgbClr val="374151"/>
                </a:solidFill>
              </a:rPr>
              <a:t>: Higher BMI values are associated with higher health risks and potential higher medical costs.</a:t>
            </a:r>
          </a:p>
          <a:p>
            <a:pPr marL="0" indent="0">
              <a:buNone/>
            </a:pPr>
            <a:r>
              <a:rPr lang="en-US" sz="1300" dirty="0">
                <a:solidFill>
                  <a:srgbClr val="374151"/>
                </a:solidFill>
              </a:rPr>
              <a:t>	</a:t>
            </a:r>
          </a:p>
          <a:p>
            <a:pPr marL="0" indent="0">
              <a:buNone/>
            </a:pPr>
            <a:r>
              <a:rPr lang="en-US" sz="1300" dirty="0">
                <a:solidFill>
                  <a:srgbClr val="374151"/>
                </a:solidFill>
              </a:rPr>
              <a:t>	</a:t>
            </a:r>
            <a:r>
              <a:rPr lang="en-US" sz="1300" b="1" dirty="0">
                <a:solidFill>
                  <a:srgbClr val="374151"/>
                </a:solidFill>
              </a:rPr>
              <a:t>Children</a:t>
            </a:r>
            <a:r>
              <a:rPr lang="en-US" sz="1300" dirty="0">
                <a:solidFill>
                  <a:srgbClr val="374151"/>
                </a:solidFill>
              </a:rPr>
              <a:t>: The number of dependents can impact insurance charges.</a:t>
            </a:r>
          </a:p>
          <a:p>
            <a:pPr marL="0" indent="0">
              <a:buNone/>
            </a:pPr>
            <a:r>
              <a:rPr lang="en-US" sz="1300" dirty="0">
                <a:solidFill>
                  <a:srgbClr val="374151"/>
                </a:solidFill>
              </a:rPr>
              <a:t>	</a:t>
            </a:r>
          </a:p>
          <a:p>
            <a:pPr marL="0" indent="0">
              <a:buNone/>
            </a:pPr>
            <a:r>
              <a:rPr lang="en-US" sz="1300" dirty="0">
                <a:solidFill>
                  <a:srgbClr val="374151"/>
                </a:solidFill>
              </a:rPr>
              <a:t>	</a:t>
            </a:r>
            <a:r>
              <a:rPr lang="en-US" sz="1300" b="1" dirty="0">
                <a:solidFill>
                  <a:srgbClr val="374151"/>
                </a:solidFill>
              </a:rPr>
              <a:t>Smoker</a:t>
            </a:r>
            <a:r>
              <a:rPr lang="en-US" sz="1300" dirty="0">
                <a:solidFill>
                  <a:srgbClr val="374151"/>
                </a:solidFill>
              </a:rPr>
              <a:t>: Smoking is a significant risk factor that may lead to higher health insurance costs.</a:t>
            </a:r>
          </a:p>
          <a:p>
            <a:pPr marL="0" indent="0">
              <a:buNone/>
            </a:pPr>
            <a:endParaRPr lang="en-US" sz="1300" dirty="0">
              <a:solidFill>
                <a:srgbClr val="374151"/>
              </a:solidFill>
            </a:endParaRPr>
          </a:p>
          <a:p>
            <a:pPr marL="0" indent="0">
              <a:buNone/>
            </a:pPr>
            <a:r>
              <a:rPr lang="en-US" sz="1300" dirty="0">
                <a:solidFill>
                  <a:srgbClr val="374151"/>
                </a:solidFill>
              </a:rPr>
              <a:t>	</a:t>
            </a:r>
            <a:r>
              <a:rPr lang="en-US" sz="1300" b="1" dirty="0">
                <a:solidFill>
                  <a:srgbClr val="374151"/>
                </a:solidFill>
              </a:rPr>
              <a:t>Region</a:t>
            </a:r>
            <a:r>
              <a:rPr lang="en-US" sz="1300" dirty="0">
                <a:solidFill>
                  <a:srgbClr val="374151"/>
                </a:solidFill>
              </a:rPr>
              <a:t>: Different regions may have varying healthcare costs and behaviors.</a:t>
            </a:r>
          </a:p>
          <a:p>
            <a:pPr marL="0" indent="0">
              <a:buNone/>
            </a:pPr>
            <a:endParaRPr lang="en-US" sz="1000" b="1" u="sng" dirty="0">
              <a:solidFill>
                <a:srgbClr val="374151"/>
              </a:solidFill>
            </a:endParaRPr>
          </a:p>
          <a:p>
            <a:pPr marL="0" indent="0">
              <a:buNone/>
            </a:pPr>
            <a:r>
              <a:rPr lang="en-US" sz="1000" b="1" u="sng" dirty="0">
                <a:solidFill>
                  <a:srgbClr val="374151"/>
                </a:solidFill>
              </a:rPr>
              <a:t>Methodology</a:t>
            </a:r>
          </a:p>
          <a:p>
            <a:pPr marL="0" indent="0">
              <a:buNone/>
            </a:pPr>
            <a:r>
              <a:rPr lang="en-US" sz="1000" dirty="0">
                <a:solidFill>
                  <a:srgbClr val="374151"/>
                </a:solidFill>
              </a:rPr>
              <a:t>We employ various models, including Linear Regressor, Gradient Boost, Decision Tree, and Random Forest. These models are trained and fine-tuned using cross-validation to achieve accurate predictions. By applying machine learning models, we can predict individual medical costs based on demographic and health factors with reasonable accuracy.</a:t>
            </a:r>
          </a:p>
          <a:p>
            <a:pPr marL="0" indent="0">
              <a:buNone/>
            </a:pPr>
            <a:endParaRPr lang="en-US" sz="1000" dirty="0">
              <a:solidFill>
                <a:srgbClr val="374151"/>
              </a:solidFill>
            </a:endParaRPr>
          </a:p>
          <a:p>
            <a:pPr marL="0" indent="0">
              <a:buNone/>
            </a:pPr>
            <a:r>
              <a:rPr lang="en-US" sz="1000" b="1" u="sng" dirty="0">
                <a:solidFill>
                  <a:srgbClr val="374151"/>
                </a:solidFill>
              </a:rPr>
              <a:t>Significance </a:t>
            </a:r>
          </a:p>
          <a:p>
            <a:pPr marL="0" indent="0">
              <a:buNone/>
            </a:pPr>
            <a:r>
              <a:rPr lang="en-US" sz="1000" dirty="0">
                <a:solidFill>
                  <a:srgbClr val="374151"/>
                </a:solidFill>
              </a:rPr>
              <a:t>This analysis provides valuable insights into the complex relationships between health-related variables and medical charges. Understanding these interactions can inform insurance policy design and improve healthcare outcomes. The predictive models developed can assist in cost estimation and support decision-making in the healthcare industry.</a:t>
            </a:r>
          </a:p>
        </p:txBody>
      </p:sp>
      <p:pic>
        <p:nvPicPr>
          <p:cNvPr id="3" name="Graphic 2">
            <a:extLst>
              <a:ext uri="{FF2B5EF4-FFF2-40B4-BE49-F238E27FC236}">
                <a16:creationId xmlns:a16="http://schemas.microsoft.com/office/drawing/2014/main" xmlns="" id="{5E9E99E2-D72D-DE0E-CD00-540949DB77B6}"/>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b="16129"/>
          <a:stretch/>
        </p:blipFill>
        <p:spPr>
          <a:xfrm>
            <a:off x="296423" y="1636782"/>
            <a:ext cx="296008" cy="307849"/>
          </a:xfrm>
          <a:prstGeom prst="rect">
            <a:avLst/>
          </a:prstGeom>
        </p:spPr>
      </p:pic>
      <p:pic>
        <p:nvPicPr>
          <p:cNvPr id="7" name="Picture 6" descr="A black background with a black square&#10;&#10;Description automatically generated">
            <a:extLst>
              <a:ext uri="{FF2B5EF4-FFF2-40B4-BE49-F238E27FC236}">
                <a16:creationId xmlns:a16="http://schemas.microsoft.com/office/drawing/2014/main" xmlns="" id="{2D9B9F0A-98DA-E5A1-D2EC-2EEB9503F3D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5926"/>
          <a:stretch/>
        </p:blipFill>
        <p:spPr>
          <a:xfrm>
            <a:off x="240855" y="1983641"/>
            <a:ext cx="376394" cy="316449"/>
          </a:xfrm>
          <a:prstGeom prst="rect">
            <a:avLst/>
          </a:prstGeom>
        </p:spPr>
      </p:pic>
      <p:pic>
        <p:nvPicPr>
          <p:cNvPr id="9" name="Picture 8" descr="A black background with a black square&#10;&#10;Description automatically generated">
            <a:extLst>
              <a:ext uri="{FF2B5EF4-FFF2-40B4-BE49-F238E27FC236}">
                <a16:creationId xmlns:a16="http://schemas.microsoft.com/office/drawing/2014/main" xmlns="" id="{117F57D1-A3B3-1BFF-12E1-DE4119E0024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3333"/>
          <a:stretch/>
        </p:blipFill>
        <p:spPr>
          <a:xfrm>
            <a:off x="227177" y="2343539"/>
            <a:ext cx="373001" cy="323267"/>
          </a:xfrm>
          <a:prstGeom prst="rect">
            <a:avLst/>
          </a:prstGeom>
        </p:spPr>
      </p:pic>
      <p:pic>
        <p:nvPicPr>
          <p:cNvPr id="13" name="Picture 12" descr="A black background with a black square&#10;&#10;Description automatically generated">
            <a:extLst>
              <a:ext uri="{FF2B5EF4-FFF2-40B4-BE49-F238E27FC236}">
                <a16:creationId xmlns:a16="http://schemas.microsoft.com/office/drawing/2014/main" xmlns="" id="{D9B0A505-F75D-F016-3F87-594E437211D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26296"/>
          <a:stretch/>
        </p:blipFill>
        <p:spPr>
          <a:xfrm>
            <a:off x="182554" y="2636679"/>
            <a:ext cx="462249" cy="340694"/>
          </a:xfrm>
          <a:prstGeom prst="rect">
            <a:avLst/>
          </a:prstGeom>
        </p:spPr>
      </p:pic>
      <p:pic>
        <p:nvPicPr>
          <p:cNvPr id="15" name="Picture 14" descr="A black background with a black square&#10;&#10;Description automatically generated">
            <a:extLst>
              <a:ext uri="{FF2B5EF4-FFF2-40B4-BE49-F238E27FC236}">
                <a16:creationId xmlns:a16="http://schemas.microsoft.com/office/drawing/2014/main" xmlns="" id="{52839849-79E3-6720-5999-332E693F832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3334" b="33703"/>
          <a:stretch/>
        </p:blipFill>
        <p:spPr>
          <a:xfrm>
            <a:off x="108668" y="2977373"/>
            <a:ext cx="575497" cy="304800"/>
          </a:xfrm>
          <a:prstGeom prst="rect">
            <a:avLst/>
          </a:prstGeom>
        </p:spPr>
      </p:pic>
      <p:pic>
        <p:nvPicPr>
          <p:cNvPr id="17" name="Picture 16" descr="A black background with a black square&#10;&#10;Description automatically generated">
            <a:extLst>
              <a:ext uri="{FF2B5EF4-FFF2-40B4-BE49-F238E27FC236}">
                <a16:creationId xmlns:a16="http://schemas.microsoft.com/office/drawing/2014/main" xmlns="" id="{316D5205-E40F-FAE1-5C18-72F72541555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8889"/>
          <a:stretch/>
        </p:blipFill>
        <p:spPr>
          <a:xfrm>
            <a:off x="182554" y="3275241"/>
            <a:ext cx="492997" cy="399876"/>
          </a:xfrm>
          <a:prstGeom prst="rect">
            <a:avLst/>
          </a:prstGeom>
        </p:spPr>
      </p:pic>
    </p:spTree>
    <p:extLst>
      <p:ext uri="{BB962C8B-B14F-4D97-AF65-F5344CB8AC3E}">
        <p14:creationId xmlns:p14="http://schemas.microsoft.com/office/powerpoint/2010/main" val="309987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517C4A8-B35C-F8BF-64CE-A765F73C8CD8}"/>
              </a:ext>
            </a:extLst>
          </p:cNvPr>
          <p:cNvPicPr>
            <a:picLocks noChangeAspect="1"/>
          </p:cNvPicPr>
          <p:nvPr/>
        </p:nvPicPr>
        <p:blipFill>
          <a:blip r:embed="rId2"/>
          <a:stretch>
            <a:fillRect/>
          </a:stretch>
        </p:blipFill>
        <p:spPr>
          <a:xfrm>
            <a:off x="180022" y="1028913"/>
            <a:ext cx="2485217" cy="1986004"/>
          </a:xfrm>
          <a:prstGeom prst="rect">
            <a:avLst/>
          </a:prstGeom>
          <a:ln>
            <a:solidFill>
              <a:schemeClr val="tx2">
                <a:lumMod val="10000"/>
              </a:schemeClr>
            </a:solidFill>
          </a:ln>
        </p:spPr>
      </p:pic>
      <p:pic>
        <p:nvPicPr>
          <p:cNvPr id="10" name="Picture 9">
            <a:extLst>
              <a:ext uri="{FF2B5EF4-FFF2-40B4-BE49-F238E27FC236}">
                <a16:creationId xmlns:a16="http://schemas.microsoft.com/office/drawing/2014/main" xmlns="" id="{12386D62-51E6-E0CD-B11F-3194786D09D5}"/>
              </a:ext>
            </a:extLst>
          </p:cNvPr>
          <p:cNvPicPr>
            <a:picLocks noChangeAspect="1"/>
          </p:cNvPicPr>
          <p:nvPr/>
        </p:nvPicPr>
        <p:blipFill>
          <a:blip r:embed="rId3"/>
          <a:stretch>
            <a:fillRect/>
          </a:stretch>
        </p:blipFill>
        <p:spPr>
          <a:xfrm>
            <a:off x="180022" y="3014918"/>
            <a:ext cx="2485216" cy="1972492"/>
          </a:xfrm>
          <a:prstGeom prst="rect">
            <a:avLst/>
          </a:prstGeom>
          <a:ln>
            <a:solidFill>
              <a:schemeClr val="tx2">
                <a:lumMod val="10000"/>
              </a:schemeClr>
            </a:solidFill>
          </a:ln>
        </p:spPr>
      </p:pic>
      <p:pic>
        <p:nvPicPr>
          <p:cNvPr id="12" name="Picture 11">
            <a:extLst>
              <a:ext uri="{FF2B5EF4-FFF2-40B4-BE49-F238E27FC236}">
                <a16:creationId xmlns:a16="http://schemas.microsoft.com/office/drawing/2014/main" xmlns="" id="{4D5FD587-5093-B6D0-0952-EE007608CA4A}"/>
              </a:ext>
            </a:extLst>
          </p:cNvPr>
          <p:cNvPicPr>
            <a:picLocks noChangeAspect="1"/>
          </p:cNvPicPr>
          <p:nvPr/>
        </p:nvPicPr>
        <p:blipFill>
          <a:blip r:embed="rId4"/>
          <a:stretch>
            <a:fillRect/>
          </a:stretch>
        </p:blipFill>
        <p:spPr>
          <a:xfrm>
            <a:off x="2819400" y="894948"/>
            <a:ext cx="2554588" cy="2222012"/>
          </a:xfrm>
          <a:prstGeom prst="rect">
            <a:avLst/>
          </a:prstGeom>
          <a:ln>
            <a:solidFill>
              <a:schemeClr val="tx2">
                <a:lumMod val="10000"/>
              </a:schemeClr>
            </a:solidFill>
          </a:ln>
        </p:spPr>
      </p:pic>
      <p:pic>
        <p:nvPicPr>
          <p:cNvPr id="14" name="Picture 13">
            <a:extLst>
              <a:ext uri="{FF2B5EF4-FFF2-40B4-BE49-F238E27FC236}">
                <a16:creationId xmlns:a16="http://schemas.microsoft.com/office/drawing/2014/main" xmlns="" id="{FB57A5A7-AD93-1B3F-80F4-7F630E553BF8}"/>
              </a:ext>
            </a:extLst>
          </p:cNvPr>
          <p:cNvPicPr>
            <a:picLocks noChangeAspect="1"/>
          </p:cNvPicPr>
          <p:nvPr/>
        </p:nvPicPr>
        <p:blipFill rotWithShape="1">
          <a:blip r:embed="rId5"/>
          <a:srcRect b="9275"/>
          <a:stretch/>
        </p:blipFill>
        <p:spPr>
          <a:xfrm>
            <a:off x="2819400" y="3116960"/>
            <a:ext cx="2554588" cy="1962363"/>
          </a:xfrm>
          <a:prstGeom prst="rect">
            <a:avLst/>
          </a:prstGeom>
          <a:ln>
            <a:solidFill>
              <a:schemeClr val="tx2">
                <a:lumMod val="10000"/>
              </a:schemeClr>
            </a:solidFill>
          </a:ln>
        </p:spPr>
      </p:pic>
      <p:pic>
        <p:nvPicPr>
          <p:cNvPr id="16" name="Picture 15">
            <a:extLst>
              <a:ext uri="{FF2B5EF4-FFF2-40B4-BE49-F238E27FC236}">
                <a16:creationId xmlns:a16="http://schemas.microsoft.com/office/drawing/2014/main" xmlns="" id="{E3656100-5E04-7DEB-D983-21973BD926EF}"/>
              </a:ext>
            </a:extLst>
          </p:cNvPr>
          <p:cNvPicPr>
            <a:picLocks noChangeAspect="1"/>
          </p:cNvPicPr>
          <p:nvPr/>
        </p:nvPicPr>
        <p:blipFill>
          <a:blip r:embed="rId6"/>
          <a:stretch>
            <a:fillRect/>
          </a:stretch>
        </p:blipFill>
        <p:spPr>
          <a:xfrm>
            <a:off x="5715000" y="1383044"/>
            <a:ext cx="3327561" cy="3467832"/>
          </a:xfrm>
          <a:prstGeom prst="rect">
            <a:avLst/>
          </a:prstGeom>
          <a:ln>
            <a:solidFill>
              <a:schemeClr val="tx2">
                <a:lumMod val="10000"/>
              </a:schemeClr>
            </a:solidFill>
          </a:ln>
        </p:spPr>
      </p:pic>
      <p:sp>
        <p:nvSpPr>
          <p:cNvPr id="2" name="Title 3">
            <a:extLst>
              <a:ext uri="{FF2B5EF4-FFF2-40B4-BE49-F238E27FC236}">
                <a16:creationId xmlns:a16="http://schemas.microsoft.com/office/drawing/2014/main" xmlns="" id="{0DBBBF97-6351-AD80-6D53-2C2442FA6FCE}"/>
              </a:ext>
            </a:extLst>
          </p:cNvPr>
          <p:cNvSpPr>
            <a:spLocks noGrp="1"/>
          </p:cNvSpPr>
          <p:nvPr>
            <p:ph type="title"/>
          </p:nvPr>
        </p:nvSpPr>
        <p:spPr>
          <a:xfrm>
            <a:off x="457200" y="425169"/>
            <a:ext cx="4724400" cy="514350"/>
          </a:xfrm>
        </p:spPr>
        <p:txBody>
          <a:bodyPr>
            <a:normAutofit/>
          </a:bodyPr>
          <a:lstStyle/>
          <a:p>
            <a:r>
              <a:rPr lang="en-US" sz="2400" b="1" dirty="0"/>
              <a:t>Feature Distributions</a:t>
            </a:r>
          </a:p>
        </p:txBody>
      </p:sp>
      <p:sp>
        <p:nvSpPr>
          <p:cNvPr id="3" name="Content Placeholder 4">
            <a:extLst>
              <a:ext uri="{FF2B5EF4-FFF2-40B4-BE49-F238E27FC236}">
                <a16:creationId xmlns:a16="http://schemas.microsoft.com/office/drawing/2014/main" xmlns="" id="{4A8AFE37-7056-2AC8-80B6-7563B8B88F9B}"/>
              </a:ext>
            </a:extLst>
          </p:cNvPr>
          <p:cNvSpPr txBox="1">
            <a:spLocks/>
          </p:cNvSpPr>
          <p:nvPr/>
        </p:nvSpPr>
        <p:spPr>
          <a:xfrm>
            <a:off x="5717650" y="894948"/>
            <a:ext cx="2359550"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Target Variable</a:t>
            </a:r>
          </a:p>
          <a:p>
            <a:pPr marL="0" indent="0" fontAlgn="auto">
              <a:spcAft>
                <a:spcPts val="0"/>
              </a:spcAft>
              <a:buFont typeface="Arial"/>
              <a:buNone/>
            </a:pPr>
            <a:endParaRPr lang="en-US" sz="1600" dirty="0"/>
          </a:p>
        </p:txBody>
      </p:sp>
    </p:spTree>
    <p:extLst>
      <p:ext uri="{BB962C8B-B14F-4D97-AF65-F5344CB8AC3E}">
        <p14:creationId xmlns:p14="http://schemas.microsoft.com/office/powerpoint/2010/main" val="209954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xmlns="" id="{D52E8F2E-5F93-D481-4E32-C58C3A86A327}"/>
              </a:ext>
            </a:extLst>
          </p:cNvPr>
          <p:cNvSpPr>
            <a:spLocks noChangeAspect="1" noChangeArrowheads="1"/>
          </p:cNvSpPr>
          <p:nvPr/>
        </p:nvSpPr>
        <p:spPr bwMode="auto">
          <a:xfrm>
            <a:off x="4419600" y="2419350"/>
            <a:ext cx="2819400" cy="281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84522B9A-FA80-E9D3-315D-20A50B7201F3}"/>
              </a:ext>
            </a:extLst>
          </p:cNvPr>
          <p:cNvPicPr>
            <a:picLocks noChangeAspect="1"/>
          </p:cNvPicPr>
          <p:nvPr/>
        </p:nvPicPr>
        <p:blipFill>
          <a:blip r:embed="rId3"/>
          <a:stretch>
            <a:fillRect/>
          </a:stretch>
        </p:blipFill>
        <p:spPr>
          <a:xfrm>
            <a:off x="228600" y="835022"/>
            <a:ext cx="5181600" cy="3473455"/>
          </a:xfrm>
          <a:prstGeom prst="rect">
            <a:avLst/>
          </a:prstGeom>
          <a:ln>
            <a:solidFill>
              <a:schemeClr val="tx2">
                <a:lumMod val="10000"/>
              </a:schemeClr>
            </a:solidFill>
          </a:ln>
        </p:spPr>
      </p:pic>
      <p:sp>
        <p:nvSpPr>
          <p:cNvPr id="9" name="TextBox 8">
            <a:extLst>
              <a:ext uri="{FF2B5EF4-FFF2-40B4-BE49-F238E27FC236}">
                <a16:creationId xmlns:a16="http://schemas.microsoft.com/office/drawing/2014/main" xmlns="" id="{FB878B34-957E-E8B5-EE8F-95FC33AD82F4}"/>
              </a:ext>
            </a:extLst>
          </p:cNvPr>
          <p:cNvSpPr txBox="1"/>
          <p:nvPr/>
        </p:nvSpPr>
        <p:spPr>
          <a:xfrm>
            <a:off x="5715000" y="1472937"/>
            <a:ext cx="3200400" cy="1892826"/>
          </a:xfrm>
          <a:prstGeom prst="rect">
            <a:avLst/>
          </a:prstGeom>
          <a:noFill/>
        </p:spPr>
        <p:txBody>
          <a:bodyPr wrap="square" rtlCol="0">
            <a:spAutoFit/>
          </a:bodyPr>
          <a:lstStyle/>
          <a:p>
            <a:r>
              <a:rPr lang="en-IN" sz="1300" dirty="0">
                <a:solidFill>
                  <a:schemeClr val="tx2">
                    <a:lumMod val="10000"/>
                  </a:schemeClr>
                </a:solidFill>
                <a:latin typeface="Arial" panose="020B0604020202020204" pitchFamily="34" charset="0"/>
                <a:cs typeface="Arial" panose="020B0604020202020204" pitchFamily="34" charset="0"/>
              </a:rPr>
              <a:t>Smoking status shows the highest correlation(0.79) with insurance charges </a:t>
            </a:r>
          </a:p>
          <a:p>
            <a:pPr marL="342900" indent="-342900">
              <a:buFont typeface="Arial" panose="020B0604020202020204" pitchFamily="34" charset="0"/>
              <a:buChar char="•"/>
            </a:pPr>
            <a:endParaRPr lang="en-IN" sz="1300" dirty="0">
              <a:solidFill>
                <a:schemeClr val="tx2">
                  <a:lumMod val="10000"/>
                </a:schemeClr>
              </a:solidFill>
              <a:latin typeface="Arial" panose="020B0604020202020204" pitchFamily="34" charset="0"/>
              <a:cs typeface="Arial" panose="020B0604020202020204" pitchFamily="34" charset="0"/>
            </a:endParaRPr>
          </a:p>
          <a:p>
            <a:r>
              <a:rPr lang="en-IN" sz="1300" dirty="0">
                <a:solidFill>
                  <a:schemeClr val="tx2">
                    <a:lumMod val="10000"/>
                  </a:schemeClr>
                </a:solidFill>
                <a:latin typeface="Arial" panose="020B0604020202020204" pitchFamily="34" charset="0"/>
                <a:cs typeface="Arial" panose="020B0604020202020204" pitchFamily="34" charset="0"/>
              </a:rPr>
              <a:t>Age and BMI also depict a significant positive correlation</a:t>
            </a:r>
          </a:p>
          <a:p>
            <a:endParaRPr lang="en-IN" sz="1300" dirty="0">
              <a:solidFill>
                <a:schemeClr val="tx2">
                  <a:lumMod val="10000"/>
                </a:schemeClr>
              </a:solidFill>
              <a:latin typeface="Arial" panose="020B0604020202020204" pitchFamily="34" charset="0"/>
              <a:cs typeface="Arial" panose="020B0604020202020204" pitchFamily="34" charset="0"/>
            </a:endParaRPr>
          </a:p>
          <a:p>
            <a:r>
              <a:rPr lang="en-IN" sz="1300" dirty="0">
                <a:solidFill>
                  <a:schemeClr val="tx2">
                    <a:lumMod val="10000"/>
                  </a:schemeClr>
                </a:solidFill>
                <a:latin typeface="Arial" panose="020B0604020202020204" pitchFamily="34" charset="0"/>
                <a:cs typeface="Arial" panose="020B0604020202020204" pitchFamily="34" charset="0"/>
              </a:rPr>
              <a:t>Let’s look at the relation between (Smoking status, age, BMI) vs Insurance charges more closely……</a:t>
            </a:r>
          </a:p>
        </p:txBody>
      </p:sp>
      <p:sp>
        <p:nvSpPr>
          <p:cNvPr id="2" name="Content Placeholder 4">
            <a:extLst>
              <a:ext uri="{FF2B5EF4-FFF2-40B4-BE49-F238E27FC236}">
                <a16:creationId xmlns:a16="http://schemas.microsoft.com/office/drawing/2014/main" xmlns="" id="{6162B54C-8005-7752-0646-C9E537567C09}"/>
              </a:ext>
            </a:extLst>
          </p:cNvPr>
          <p:cNvSpPr txBox="1">
            <a:spLocks/>
          </p:cNvSpPr>
          <p:nvPr/>
        </p:nvSpPr>
        <p:spPr>
          <a:xfrm>
            <a:off x="5829300" y="1081114"/>
            <a:ext cx="2359550"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Observations</a:t>
            </a:r>
          </a:p>
          <a:p>
            <a:pPr marL="0" indent="0" fontAlgn="auto">
              <a:spcAft>
                <a:spcPts val="0"/>
              </a:spcAft>
              <a:buFont typeface="Arial"/>
              <a:buNone/>
            </a:pPr>
            <a:endParaRPr lang="en-US" sz="1600" dirty="0"/>
          </a:p>
        </p:txBody>
      </p:sp>
    </p:spTree>
    <p:extLst>
      <p:ext uri="{BB962C8B-B14F-4D97-AF65-F5344CB8AC3E}">
        <p14:creationId xmlns:p14="http://schemas.microsoft.com/office/powerpoint/2010/main" val="394483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3134624-C8E1-3D99-4169-4A3B4E91EAE8}"/>
              </a:ext>
            </a:extLst>
          </p:cNvPr>
          <p:cNvPicPr>
            <a:picLocks noChangeAspect="1"/>
          </p:cNvPicPr>
          <p:nvPr/>
        </p:nvPicPr>
        <p:blipFill>
          <a:blip r:embed="rId2"/>
          <a:stretch>
            <a:fillRect/>
          </a:stretch>
        </p:blipFill>
        <p:spPr>
          <a:xfrm>
            <a:off x="152400" y="548025"/>
            <a:ext cx="2895600" cy="2045757"/>
          </a:xfrm>
          <a:prstGeom prst="rect">
            <a:avLst/>
          </a:prstGeom>
          <a:ln>
            <a:solidFill>
              <a:schemeClr val="tx2">
                <a:lumMod val="10000"/>
              </a:schemeClr>
            </a:solidFill>
          </a:ln>
        </p:spPr>
      </p:pic>
      <p:pic>
        <p:nvPicPr>
          <p:cNvPr id="7" name="Picture 6">
            <a:extLst>
              <a:ext uri="{FF2B5EF4-FFF2-40B4-BE49-F238E27FC236}">
                <a16:creationId xmlns:a16="http://schemas.microsoft.com/office/drawing/2014/main" xmlns="" id="{EB010268-5D05-BB85-4982-CC3E1B63ADEF}"/>
              </a:ext>
            </a:extLst>
          </p:cNvPr>
          <p:cNvPicPr>
            <a:picLocks noChangeAspect="1"/>
          </p:cNvPicPr>
          <p:nvPr/>
        </p:nvPicPr>
        <p:blipFill>
          <a:blip r:embed="rId3"/>
          <a:stretch>
            <a:fillRect/>
          </a:stretch>
        </p:blipFill>
        <p:spPr>
          <a:xfrm>
            <a:off x="152400" y="2594661"/>
            <a:ext cx="2895600" cy="2439315"/>
          </a:xfrm>
          <a:prstGeom prst="rect">
            <a:avLst/>
          </a:prstGeom>
          <a:ln>
            <a:solidFill>
              <a:schemeClr val="tx2">
                <a:lumMod val="10000"/>
              </a:schemeClr>
            </a:solidFill>
          </a:ln>
        </p:spPr>
      </p:pic>
      <p:pic>
        <p:nvPicPr>
          <p:cNvPr id="9" name="Picture 8">
            <a:extLst>
              <a:ext uri="{FF2B5EF4-FFF2-40B4-BE49-F238E27FC236}">
                <a16:creationId xmlns:a16="http://schemas.microsoft.com/office/drawing/2014/main" xmlns="" id="{F13ACEE8-0080-062A-DE35-3A37DC8C788A}"/>
              </a:ext>
            </a:extLst>
          </p:cNvPr>
          <p:cNvPicPr>
            <a:picLocks noChangeAspect="1"/>
          </p:cNvPicPr>
          <p:nvPr/>
        </p:nvPicPr>
        <p:blipFill>
          <a:blip r:embed="rId4"/>
          <a:stretch>
            <a:fillRect/>
          </a:stretch>
        </p:blipFill>
        <p:spPr>
          <a:xfrm>
            <a:off x="3216966" y="1428750"/>
            <a:ext cx="3031433" cy="2820315"/>
          </a:xfrm>
          <a:prstGeom prst="rect">
            <a:avLst/>
          </a:prstGeom>
          <a:ln>
            <a:solidFill>
              <a:schemeClr val="tx2">
                <a:lumMod val="10000"/>
              </a:schemeClr>
            </a:solidFill>
          </a:ln>
        </p:spPr>
      </p:pic>
      <p:sp>
        <p:nvSpPr>
          <p:cNvPr id="20" name="Rectangle 19">
            <a:extLst>
              <a:ext uri="{FF2B5EF4-FFF2-40B4-BE49-F238E27FC236}">
                <a16:creationId xmlns:a16="http://schemas.microsoft.com/office/drawing/2014/main" xmlns="" id="{95DF81AE-DA35-E9D5-26A5-F36D7E8E9A2B}"/>
              </a:ext>
            </a:extLst>
          </p:cNvPr>
          <p:cNvSpPr/>
          <p:nvPr/>
        </p:nvSpPr>
        <p:spPr>
          <a:xfrm>
            <a:off x="4495800" y="1962150"/>
            <a:ext cx="1523999" cy="1066800"/>
          </a:xfrm>
          <a:prstGeom prst="rect">
            <a:avLst/>
          </a:prstGeom>
          <a:noFill/>
          <a:ln w="2857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8C723C24-2B4E-C58E-11A9-098CB6A782FF}"/>
              </a:ext>
            </a:extLst>
          </p:cNvPr>
          <p:cNvSpPr txBox="1"/>
          <p:nvPr/>
        </p:nvSpPr>
        <p:spPr>
          <a:xfrm>
            <a:off x="6592623" y="1289794"/>
            <a:ext cx="2507978" cy="1892826"/>
          </a:xfrm>
          <a:prstGeom prst="rect">
            <a:avLst/>
          </a:prstGeom>
          <a:noFill/>
        </p:spPr>
        <p:txBody>
          <a:bodyPr wrap="square" rtlCol="0">
            <a:spAutoFit/>
          </a:bodyPr>
          <a:lstStyle/>
          <a:p>
            <a:r>
              <a:rPr lang="en-IN" sz="1300" dirty="0">
                <a:solidFill>
                  <a:schemeClr val="tx2">
                    <a:lumMod val="10000"/>
                  </a:schemeClr>
                </a:solidFill>
              </a:rPr>
              <a:t>Smokers usually get charged more than double the premium on average than non-smokers</a:t>
            </a:r>
          </a:p>
          <a:p>
            <a:endParaRPr lang="en-IN" sz="1300" dirty="0">
              <a:solidFill>
                <a:schemeClr val="tx2">
                  <a:lumMod val="10000"/>
                </a:schemeClr>
              </a:solidFill>
            </a:endParaRPr>
          </a:p>
          <a:p>
            <a:r>
              <a:rPr lang="en-IN" sz="1300" dirty="0">
                <a:solidFill>
                  <a:schemeClr val="tx2">
                    <a:lumMod val="10000"/>
                  </a:schemeClr>
                </a:solidFill>
              </a:rPr>
              <a:t>Charges increase with the age of a person</a:t>
            </a:r>
          </a:p>
          <a:p>
            <a:endParaRPr lang="en-IN" sz="1300" dirty="0">
              <a:solidFill>
                <a:schemeClr val="tx2">
                  <a:lumMod val="10000"/>
                </a:schemeClr>
              </a:solidFill>
            </a:endParaRPr>
          </a:p>
          <a:p>
            <a:r>
              <a:rPr lang="en-IN" sz="1300" dirty="0">
                <a:solidFill>
                  <a:schemeClr val="tx2">
                    <a:lumMod val="10000"/>
                  </a:schemeClr>
                </a:solidFill>
              </a:rPr>
              <a:t>Charges increase dramatically for a person having BMI &gt; 30</a:t>
            </a:r>
          </a:p>
        </p:txBody>
      </p:sp>
      <p:sp>
        <p:nvSpPr>
          <p:cNvPr id="2" name="Content Placeholder 4">
            <a:extLst>
              <a:ext uri="{FF2B5EF4-FFF2-40B4-BE49-F238E27FC236}">
                <a16:creationId xmlns:a16="http://schemas.microsoft.com/office/drawing/2014/main" xmlns="" id="{E6CD94F5-C20A-1B2D-4AC1-AD18F3C29156}"/>
              </a:ext>
            </a:extLst>
          </p:cNvPr>
          <p:cNvSpPr txBox="1">
            <a:spLocks/>
          </p:cNvSpPr>
          <p:nvPr/>
        </p:nvSpPr>
        <p:spPr>
          <a:xfrm>
            <a:off x="6592623" y="925619"/>
            <a:ext cx="2359550"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Observations</a:t>
            </a:r>
          </a:p>
          <a:p>
            <a:pPr marL="0" indent="0" fontAlgn="auto">
              <a:spcAft>
                <a:spcPts val="0"/>
              </a:spcAft>
              <a:buFont typeface="Arial"/>
              <a:buNone/>
            </a:pPr>
            <a:endParaRPr lang="en-US" sz="1600" dirty="0"/>
          </a:p>
        </p:txBody>
      </p:sp>
      <p:cxnSp>
        <p:nvCxnSpPr>
          <p:cNvPr id="4" name="Straight Connector 3">
            <a:extLst>
              <a:ext uri="{FF2B5EF4-FFF2-40B4-BE49-F238E27FC236}">
                <a16:creationId xmlns:a16="http://schemas.microsoft.com/office/drawing/2014/main" xmlns="" id="{972864CC-EF68-1EAB-D8F4-745A65350881}"/>
              </a:ext>
            </a:extLst>
          </p:cNvPr>
          <p:cNvCxnSpPr>
            <a:cxnSpLocks/>
          </p:cNvCxnSpPr>
          <p:nvPr/>
        </p:nvCxnSpPr>
        <p:spPr>
          <a:xfrm>
            <a:off x="6019799" y="1962150"/>
            <a:ext cx="609601" cy="8382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xmlns="" id="{7A992EC0-B8E7-2ADB-C76B-9CCB19B2D6CF}"/>
              </a:ext>
            </a:extLst>
          </p:cNvPr>
          <p:cNvCxnSpPr>
            <a:cxnSpLocks/>
          </p:cNvCxnSpPr>
          <p:nvPr/>
        </p:nvCxnSpPr>
        <p:spPr>
          <a:xfrm flipV="1">
            <a:off x="6019799" y="2800350"/>
            <a:ext cx="609601" cy="228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140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8D10145-D5A2-9261-1E60-4FE30BCA953E}"/>
              </a:ext>
            </a:extLst>
          </p:cNvPr>
          <p:cNvPicPr>
            <a:picLocks noChangeAspect="1"/>
          </p:cNvPicPr>
          <p:nvPr/>
        </p:nvPicPr>
        <p:blipFill>
          <a:blip r:embed="rId2"/>
          <a:stretch>
            <a:fillRect/>
          </a:stretch>
        </p:blipFill>
        <p:spPr>
          <a:xfrm>
            <a:off x="170732" y="590548"/>
            <a:ext cx="2844801" cy="2133601"/>
          </a:xfrm>
          <a:prstGeom prst="rect">
            <a:avLst/>
          </a:prstGeom>
          <a:ln>
            <a:solidFill>
              <a:schemeClr val="tx2">
                <a:lumMod val="10000"/>
              </a:schemeClr>
            </a:solidFill>
          </a:ln>
        </p:spPr>
      </p:pic>
      <p:pic>
        <p:nvPicPr>
          <p:cNvPr id="7" name="Picture 6">
            <a:extLst>
              <a:ext uri="{FF2B5EF4-FFF2-40B4-BE49-F238E27FC236}">
                <a16:creationId xmlns:a16="http://schemas.microsoft.com/office/drawing/2014/main" xmlns="" id="{F1BE118A-5F16-E9D4-8B98-21BDDD150704}"/>
              </a:ext>
            </a:extLst>
          </p:cNvPr>
          <p:cNvPicPr>
            <a:picLocks noChangeAspect="1"/>
          </p:cNvPicPr>
          <p:nvPr/>
        </p:nvPicPr>
        <p:blipFill>
          <a:blip r:embed="rId3"/>
          <a:stretch>
            <a:fillRect/>
          </a:stretch>
        </p:blipFill>
        <p:spPr>
          <a:xfrm>
            <a:off x="170732" y="2724150"/>
            <a:ext cx="2844801" cy="2243667"/>
          </a:xfrm>
          <a:prstGeom prst="rect">
            <a:avLst/>
          </a:prstGeom>
          <a:ln>
            <a:solidFill>
              <a:schemeClr val="tx2">
                <a:lumMod val="10000"/>
              </a:schemeClr>
            </a:solidFill>
          </a:ln>
        </p:spPr>
      </p:pic>
      <p:pic>
        <p:nvPicPr>
          <p:cNvPr id="9" name="Picture 8">
            <a:extLst>
              <a:ext uri="{FF2B5EF4-FFF2-40B4-BE49-F238E27FC236}">
                <a16:creationId xmlns:a16="http://schemas.microsoft.com/office/drawing/2014/main" xmlns="" id="{E95D95D6-0A0A-1724-B263-46B08F0CF266}"/>
              </a:ext>
            </a:extLst>
          </p:cNvPr>
          <p:cNvPicPr>
            <a:picLocks noChangeAspect="1"/>
          </p:cNvPicPr>
          <p:nvPr/>
        </p:nvPicPr>
        <p:blipFill>
          <a:blip r:embed="rId4"/>
          <a:stretch>
            <a:fillRect/>
          </a:stretch>
        </p:blipFill>
        <p:spPr>
          <a:xfrm>
            <a:off x="3110505" y="1200150"/>
            <a:ext cx="3048000" cy="3158067"/>
          </a:xfrm>
          <a:prstGeom prst="rect">
            <a:avLst/>
          </a:prstGeom>
          <a:ln>
            <a:solidFill>
              <a:schemeClr val="tx2">
                <a:lumMod val="10000"/>
              </a:schemeClr>
            </a:solidFill>
          </a:ln>
        </p:spPr>
      </p:pic>
      <p:sp>
        <p:nvSpPr>
          <p:cNvPr id="11" name="TextBox 10">
            <a:extLst>
              <a:ext uri="{FF2B5EF4-FFF2-40B4-BE49-F238E27FC236}">
                <a16:creationId xmlns:a16="http://schemas.microsoft.com/office/drawing/2014/main" xmlns="" id="{D32CD9FA-4F95-F631-12C5-68D114BD9421}"/>
              </a:ext>
            </a:extLst>
          </p:cNvPr>
          <p:cNvSpPr txBox="1"/>
          <p:nvPr/>
        </p:nvSpPr>
        <p:spPr>
          <a:xfrm>
            <a:off x="6464630" y="1279088"/>
            <a:ext cx="2359550" cy="2292935"/>
          </a:xfrm>
          <a:prstGeom prst="rect">
            <a:avLst/>
          </a:prstGeom>
          <a:noFill/>
        </p:spPr>
        <p:txBody>
          <a:bodyPr wrap="square" rtlCol="0">
            <a:spAutoFit/>
          </a:bodyPr>
          <a:lstStyle/>
          <a:p>
            <a:r>
              <a:rPr lang="en-IN" sz="1300" dirty="0">
                <a:solidFill>
                  <a:schemeClr val="tx2">
                    <a:lumMod val="10000"/>
                  </a:schemeClr>
                </a:solidFill>
              </a:rPr>
              <a:t>Males tend to pay a little higher charges than women</a:t>
            </a:r>
          </a:p>
          <a:p>
            <a:endParaRPr lang="en-IN" sz="1300" dirty="0">
              <a:solidFill>
                <a:schemeClr val="tx2">
                  <a:lumMod val="10000"/>
                </a:schemeClr>
              </a:solidFill>
            </a:endParaRPr>
          </a:p>
          <a:p>
            <a:r>
              <a:rPr lang="en-IN" sz="1300" dirty="0">
                <a:solidFill>
                  <a:schemeClr val="tx2">
                    <a:lumMod val="10000"/>
                  </a:schemeClr>
                </a:solidFill>
              </a:rPr>
              <a:t>Interestingly, a person with 5 children pays the least charges</a:t>
            </a:r>
          </a:p>
          <a:p>
            <a:endParaRPr lang="en-IN" sz="1300" dirty="0">
              <a:solidFill>
                <a:schemeClr val="tx2">
                  <a:lumMod val="10000"/>
                </a:schemeClr>
              </a:solidFill>
            </a:endParaRPr>
          </a:p>
          <a:p>
            <a:r>
              <a:rPr lang="en-IN" sz="1300" dirty="0">
                <a:solidFill>
                  <a:schemeClr val="tx2">
                    <a:lumMod val="10000"/>
                  </a:schemeClr>
                </a:solidFill>
              </a:rPr>
              <a:t>The Southeast appears to incur more charges than the other regions, followed by the Northeast</a:t>
            </a:r>
          </a:p>
        </p:txBody>
      </p:sp>
      <p:sp>
        <p:nvSpPr>
          <p:cNvPr id="2" name="Content Placeholder 4">
            <a:extLst>
              <a:ext uri="{FF2B5EF4-FFF2-40B4-BE49-F238E27FC236}">
                <a16:creationId xmlns:a16="http://schemas.microsoft.com/office/drawing/2014/main" xmlns="" id="{1BBB781B-2406-3DFC-7CFC-691D2B23EF2C}"/>
              </a:ext>
            </a:extLst>
          </p:cNvPr>
          <p:cNvSpPr txBox="1">
            <a:spLocks/>
          </p:cNvSpPr>
          <p:nvPr/>
        </p:nvSpPr>
        <p:spPr>
          <a:xfrm>
            <a:off x="6464630" y="895350"/>
            <a:ext cx="2359550"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Observations</a:t>
            </a:r>
          </a:p>
          <a:p>
            <a:pPr marL="0" indent="0" fontAlgn="auto">
              <a:spcAft>
                <a:spcPts val="0"/>
              </a:spcAft>
              <a:buFont typeface="Arial"/>
              <a:buNone/>
            </a:pPr>
            <a:endParaRPr lang="en-US" sz="1600" dirty="0"/>
          </a:p>
        </p:txBody>
      </p:sp>
    </p:spTree>
    <p:extLst>
      <p:ext uri="{BB962C8B-B14F-4D97-AF65-F5344CB8AC3E}">
        <p14:creationId xmlns:p14="http://schemas.microsoft.com/office/powerpoint/2010/main" val="424029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5169"/>
            <a:ext cx="4724400" cy="514350"/>
          </a:xfrm>
        </p:spPr>
        <p:txBody>
          <a:bodyPr>
            <a:normAutofit/>
          </a:bodyPr>
          <a:lstStyle/>
          <a:p>
            <a:r>
              <a:rPr lang="en-US" sz="2400" b="1" dirty="0"/>
              <a:t>Linear Regression</a:t>
            </a:r>
          </a:p>
        </p:txBody>
      </p:sp>
      <p:sp>
        <p:nvSpPr>
          <p:cNvPr id="5" name="Content Placeholder 4"/>
          <p:cNvSpPr>
            <a:spLocks noGrp="1"/>
          </p:cNvSpPr>
          <p:nvPr>
            <p:ph idx="1"/>
          </p:nvPr>
        </p:nvSpPr>
        <p:spPr>
          <a:xfrm>
            <a:off x="450974" y="895350"/>
            <a:ext cx="4724401" cy="3276600"/>
          </a:xfrm>
        </p:spPr>
        <p:txBody>
          <a:bodyPr>
            <a:normAutofit/>
          </a:bodyPr>
          <a:lstStyle/>
          <a:p>
            <a:pPr>
              <a:buClr>
                <a:schemeClr val="tx1"/>
              </a:buClr>
              <a:buFont typeface="System Font Regular"/>
              <a:buChar char="◎"/>
            </a:pPr>
            <a:r>
              <a:rPr lang="en-US" sz="1600" dirty="0"/>
              <a:t>Algorithm</a:t>
            </a:r>
          </a:p>
          <a:p>
            <a:pPr marL="0" indent="0">
              <a:buNone/>
            </a:pPr>
            <a:r>
              <a:rPr lang="en-US" sz="1000" dirty="0">
                <a:solidFill>
                  <a:schemeClr val="tx2">
                    <a:lumMod val="10000"/>
                  </a:schemeClr>
                </a:solidFill>
              </a:rPr>
              <a:t>Suspecting a non-linear relationship between ‘age’ and ‘charges’ a higher order term ‘age2’ = age</a:t>
            </a:r>
            <a:r>
              <a:rPr lang="en-US" sz="1000" baseline="30000" dirty="0">
                <a:solidFill>
                  <a:schemeClr val="tx2">
                    <a:lumMod val="10000"/>
                  </a:schemeClr>
                </a:solidFill>
              </a:rPr>
              <a:t>2</a:t>
            </a:r>
            <a:r>
              <a:rPr lang="en-US" sz="1000" dirty="0">
                <a:solidFill>
                  <a:schemeClr val="tx2">
                    <a:lumMod val="10000"/>
                  </a:schemeClr>
                </a:solidFill>
              </a:rPr>
              <a:t> is added. Considering smoking and obesity may have detrimental effect an interaction term is added. Having a hunch that effect of ‘</a:t>
            </a:r>
            <a:r>
              <a:rPr lang="en-US" sz="1000" dirty="0" err="1">
                <a:solidFill>
                  <a:schemeClr val="tx2">
                    <a:lumMod val="10000"/>
                  </a:schemeClr>
                </a:solidFill>
              </a:rPr>
              <a:t>bmi</a:t>
            </a:r>
            <a:r>
              <a:rPr lang="en-US" sz="1000" dirty="0">
                <a:solidFill>
                  <a:schemeClr val="tx2">
                    <a:lumMod val="10000"/>
                  </a:schemeClr>
                </a:solidFill>
              </a:rPr>
              <a:t>’ is non-cumulative; added an additional binary term ‘bmi30’ encoding it via threshold &gt;30. </a:t>
            </a:r>
            <a:r>
              <a:rPr lang="en-US" sz="1000" dirty="0">
                <a:solidFill>
                  <a:schemeClr val="tx2">
                    <a:lumMod val="10000"/>
                  </a:schemeClr>
                </a:solidFill>
                <a:effectLst/>
                <a:ea typeface="Calibri" panose="020F0502020204030204" pitchFamily="34" charset="0"/>
              </a:rPr>
              <a:t>Independent variables considered: age, age</a:t>
            </a:r>
            <a:r>
              <a:rPr lang="en-US" sz="1000" baseline="30000" dirty="0">
                <a:solidFill>
                  <a:schemeClr val="tx2">
                    <a:lumMod val="10000"/>
                  </a:schemeClr>
                </a:solidFill>
                <a:effectLst/>
                <a:ea typeface="Calibri" panose="020F0502020204030204" pitchFamily="34" charset="0"/>
              </a:rPr>
              <a:t>2</a:t>
            </a:r>
            <a:r>
              <a:rPr lang="en-US" sz="1000" dirty="0">
                <a:solidFill>
                  <a:schemeClr val="tx2">
                    <a:lumMod val="10000"/>
                  </a:schemeClr>
                </a:solidFill>
                <a:effectLst/>
                <a:ea typeface="Calibri" panose="020F0502020204030204" pitchFamily="34" charset="0"/>
              </a:rPr>
              <a:t>, sex, </a:t>
            </a:r>
            <a:r>
              <a:rPr lang="en-US" sz="1000" dirty="0" err="1">
                <a:solidFill>
                  <a:schemeClr val="tx2">
                    <a:lumMod val="10000"/>
                  </a:schemeClr>
                </a:solidFill>
                <a:effectLst/>
                <a:ea typeface="Calibri" panose="020F0502020204030204" pitchFamily="34" charset="0"/>
              </a:rPr>
              <a:t>bmi</a:t>
            </a:r>
            <a:r>
              <a:rPr lang="en-US" sz="1000" dirty="0">
                <a:solidFill>
                  <a:schemeClr val="tx2">
                    <a:lumMod val="10000"/>
                  </a:schemeClr>
                </a:solidFill>
                <a:effectLst/>
                <a:ea typeface="Calibri" panose="020F0502020204030204" pitchFamily="34" charset="0"/>
              </a:rPr>
              <a:t>, children, bmi30 (0 and 1 for &gt;30), region, bmi30:smoker. </a:t>
            </a:r>
          </a:p>
          <a:p>
            <a:pPr marL="0" marR="0" indent="0">
              <a:spcBef>
                <a:spcPts val="240"/>
              </a:spcBef>
              <a:spcAft>
                <a:spcPts val="0"/>
              </a:spcAft>
              <a:buNone/>
            </a:pPr>
            <a:r>
              <a:rPr lang="en-US" sz="1000" dirty="0">
                <a:solidFill>
                  <a:schemeClr val="tx2">
                    <a:lumMod val="10000"/>
                  </a:schemeClr>
                </a:solidFill>
                <a:effectLst/>
                <a:ea typeface="Calibri" panose="020F0502020204030204" pitchFamily="34" charset="0"/>
              </a:rPr>
              <a:t>In sample and out of sample split: 80:20 respectively</a:t>
            </a:r>
          </a:p>
          <a:p>
            <a:pPr marL="0" marR="0" indent="0">
              <a:spcBef>
                <a:spcPts val="240"/>
              </a:spcBef>
              <a:spcAft>
                <a:spcPts val="0"/>
              </a:spcAft>
              <a:buNone/>
            </a:pPr>
            <a:r>
              <a:rPr lang="en-US" sz="1000" dirty="0">
                <a:solidFill>
                  <a:schemeClr val="tx2">
                    <a:lumMod val="10000"/>
                  </a:schemeClr>
                </a:solidFill>
                <a:effectLst/>
                <a:ea typeface="Calibri" panose="020F0502020204030204" pitchFamily="34" charset="0"/>
              </a:rPr>
              <a:t>Stepwise regression - Backward Elimination process</a:t>
            </a:r>
          </a:p>
          <a:p>
            <a:pPr marL="0" marR="0" indent="0">
              <a:spcBef>
                <a:spcPts val="240"/>
              </a:spcBef>
              <a:spcAft>
                <a:spcPts val="0"/>
              </a:spcAft>
              <a:buNone/>
            </a:pPr>
            <a:r>
              <a:rPr lang="en-US" sz="1000" dirty="0">
                <a:solidFill>
                  <a:schemeClr val="tx2">
                    <a:lumMod val="10000"/>
                  </a:schemeClr>
                </a:solidFill>
                <a:effectLst/>
                <a:ea typeface="Calibri" panose="020F0502020204030204" pitchFamily="34" charset="0"/>
              </a:rPr>
              <a:t>Most significant variables: sex, </a:t>
            </a:r>
            <a:r>
              <a:rPr lang="en-US" sz="1000" dirty="0" err="1">
                <a:solidFill>
                  <a:schemeClr val="tx2">
                    <a:lumMod val="10000"/>
                  </a:schemeClr>
                </a:solidFill>
                <a:effectLst/>
                <a:ea typeface="Calibri" panose="020F0502020204030204" pitchFamily="34" charset="0"/>
              </a:rPr>
              <a:t>bmi</a:t>
            </a:r>
            <a:r>
              <a:rPr lang="en-US" sz="1000" dirty="0">
                <a:solidFill>
                  <a:schemeClr val="tx2">
                    <a:lumMod val="10000"/>
                  </a:schemeClr>
                </a:solidFill>
                <a:effectLst/>
                <a:ea typeface="Calibri" panose="020F0502020204030204" pitchFamily="34" charset="0"/>
              </a:rPr>
              <a:t>, children, smoker, region, age</a:t>
            </a:r>
            <a:r>
              <a:rPr lang="en-US" sz="1000" baseline="30000" dirty="0">
                <a:solidFill>
                  <a:schemeClr val="tx2">
                    <a:lumMod val="10000"/>
                  </a:schemeClr>
                </a:solidFill>
                <a:effectLst/>
                <a:ea typeface="Calibri" panose="020F0502020204030204" pitchFamily="34" charset="0"/>
              </a:rPr>
              <a:t>2</a:t>
            </a:r>
            <a:r>
              <a:rPr lang="en-US" sz="1000" dirty="0">
                <a:solidFill>
                  <a:schemeClr val="tx2">
                    <a:lumMod val="10000"/>
                  </a:schemeClr>
                </a:solidFill>
                <a:effectLst/>
                <a:ea typeface="Calibri" panose="020F0502020204030204" pitchFamily="34" charset="0"/>
              </a:rPr>
              <a:t>, bmi30 and smoker: bmi30</a:t>
            </a:r>
          </a:p>
          <a:p>
            <a:pPr marL="0" indent="0">
              <a:spcBef>
                <a:spcPts val="240"/>
              </a:spcBef>
              <a:buNone/>
            </a:pPr>
            <a:r>
              <a:rPr lang="en-US" sz="1000" dirty="0">
                <a:solidFill>
                  <a:schemeClr val="tx2">
                    <a:lumMod val="10000"/>
                  </a:schemeClr>
                </a:solidFill>
                <a:ea typeface="Calibri" panose="020F0502020204030204" pitchFamily="34" charset="0"/>
              </a:rPr>
              <a:t>Adjusted R-squared</a:t>
            </a:r>
            <a:r>
              <a:rPr lang="en-US" sz="1000" dirty="0" smtClean="0">
                <a:solidFill>
                  <a:schemeClr val="tx2">
                    <a:lumMod val="10000"/>
                  </a:schemeClr>
                </a:solidFill>
                <a:ea typeface="Calibri" panose="020F0502020204030204" pitchFamily="34" charset="0"/>
              </a:rPr>
              <a:t>: </a:t>
            </a:r>
            <a:endParaRPr lang="en-US" sz="1000" dirty="0">
              <a:solidFill>
                <a:schemeClr val="tx2">
                  <a:lumMod val="10000"/>
                </a:schemeClr>
              </a:solidFill>
              <a:ea typeface="Calibri" panose="020F0502020204030204" pitchFamily="34" charset="0"/>
            </a:endParaRPr>
          </a:p>
          <a:p>
            <a:pPr marL="0" indent="0">
              <a:spcBef>
                <a:spcPts val="240"/>
              </a:spcBef>
              <a:buNone/>
            </a:pPr>
            <a:r>
              <a:rPr lang="en-US" sz="1000" dirty="0">
                <a:solidFill>
                  <a:schemeClr val="tx2">
                    <a:lumMod val="10000"/>
                  </a:schemeClr>
                </a:solidFill>
                <a:ea typeface="Calibri" panose="020F0502020204030204" pitchFamily="34" charset="0"/>
              </a:rPr>
              <a:t>RMSE: </a:t>
            </a:r>
            <a:r>
              <a:rPr lang="en-US" sz="1000" dirty="0" smtClean="0">
                <a:solidFill>
                  <a:schemeClr val="tx2">
                    <a:lumMod val="10000"/>
                  </a:schemeClr>
                </a:solidFill>
                <a:ea typeface="Calibri" panose="020F0502020204030204" pitchFamily="34" charset="0"/>
              </a:rPr>
              <a:t>4194.57</a:t>
            </a:r>
            <a:endParaRPr lang="en-US" sz="1000" dirty="0">
              <a:solidFill>
                <a:schemeClr val="tx2">
                  <a:lumMod val="10000"/>
                </a:schemeClr>
              </a:solidFill>
              <a:ea typeface="Calibri" panose="020F0502020204030204" pitchFamily="34" charset="0"/>
            </a:endParaRPr>
          </a:p>
        </p:txBody>
      </p:sp>
      <p:sp>
        <p:nvSpPr>
          <p:cNvPr id="9" name="Content Placeholder 4">
            <a:extLst>
              <a:ext uri="{FF2B5EF4-FFF2-40B4-BE49-F238E27FC236}">
                <a16:creationId xmlns:a16="http://schemas.microsoft.com/office/drawing/2014/main" xmlns="" id="{5392BBD4-21FE-DE4A-5DAE-B88700867DA6}"/>
              </a:ext>
            </a:extLst>
          </p:cNvPr>
          <p:cNvSpPr txBox="1">
            <a:spLocks/>
          </p:cNvSpPr>
          <p:nvPr/>
        </p:nvSpPr>
        <p:spPr>
          <a:xfrm>
            <a:off x="5407724" y="895350"/>
            <a:ext cx="1301625" cy="361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buClr>
                <a:schemeClr val="tx1"/>
              </a:buClr>
              <a:buFont typeface="System Font Regular"/>
              <a:buChar char="◎"/>
            </a:pPr>
            <a:r>
              <a:rPr lang="en-US" sz="1600" dirty="0"/>
              <a:t>Results</a:t>
            </a:r>
          </a:p>
          <a:p>
            <a:pPr marL="0" indent="0" fontAlgn="auto">
              <a:spcAft>
                <a:spcPts val="0"/>
              </a:spcAft>
              <a:buFont typeface="Arial"/>
              <a:buNone/>
            </a:pPr>
            <a:endParaRPr lang="en-US" sz="1600" dirty="0"/>
          </a:p>
        </p:txBody>
      </p:sp>
      <p:pic>
        <p:nvPicPr>
          <p:cNvPr id="6" name="Picture 5">
            <a:extLst>
              <a:ext uri="{FF2B5EF4-FFF2-40B4-BE49-F238E27FC236}">
                <a16:creationId xmlns:a16="http://schemas.microsoft.com/office/drawing/2014/main" xmlns="" id="{C15B28AC-BF51-B807-26A2-1114AAC6AC0A}"/>
              </a:ext>
            </a:extLst>
          </p:cNvPr>
          <p:cNvPicPr>
            <a:picLocks noChangeAspect="1"/>
          </p:cNvPicPr>
          <p:nvPr/>
        </p:nvPicPr>
        <p:blipFill>
          <a:blip r:embed="rId3"/>
          <a:stretch>
            <a:fillRect/>
          </a:stretch>
        </p:blipFill>
        <p:spPr>
          <a:xfrm>
            <a:off x="124741" y="3320833"/>
            <a:ext cx="2763798" cy="1586298"/>
          </a:xfrm>
          <a:prstGeom prst="rect">
            <a:avLst/>
          </a:prstGeom>
          <a:ln>
            <a:solidFill>
              <a:schemeClr val="tx2">
                <a:lumMod val="10000"/>
              </a:schemeClr>
            </a:solidFill>
          </a:ln>
        </p:spPr>
      </p:pic>
      <p:pic>
        <p:nvPicPr>
          <p:cNvPr id="3" name="Picture 2">
            <a:extLst>
              <a:ext uri="{FF2B5EF4-FFF2-40B4-BE49-F238E27FC236}">
                <a16:creationId xmlns:a16="http://schemas.microsoft.com/office/drawing/2014/main" xmlns="" id="{17192123-E017-E5E4-5C83-730A5E795703}"/>
              </a:ext>
            </a:extLst>
          </p:cNvPr>
          <p:cNvPicPr>
            <a:picLocks noChangeAspect="1"/>
          </p:cNvPicPr>
          <p:nvPr/>
        </p:nvPicPr>
        <p:blipFill>
          <a:blip r:embed="rId4"/>
          <a:stretch>
            <a:fillRect/>
          </a:stretch>
        </p:blipFill>
        <p:spPr>
          <a:xfrm>
            <a:off x="2976101" y="2960716"/>
            <a:ext cx="2344060" cy="1937967"/>
          </a:xfrm>
          <a:prstGeom prst="rect">
            <a:avLst/>
          </a:prstGeom>
          <a:ln>
            <a:solidFill>
              <a:schemeClr val="tx2">
                <a:lumMod val="10000"/>
              </a:schemeClr>
            </a:solidFill>
          </a:ln>
        </p:spPr>
      </p:pic>
      <p:pic>
        <p:nvPicPr>
          <p:cNvPr id="8" name="Picture 7" descr="A screenshot of a computer&#10;&#10;Description automatically generated">
            <a:extLst>
              <a:ext uri="{FF2B5EF4-FFF2-40B4-BE49-F238E27FC236}">
                <a16:creationId xmlns:a16="http://schemas.microsoft.com/office/drawing/2014/main" xmlns="" id="{9A84FE63-3300-D10F-7D61-4F3373DDA19D}"/>
              </a:ext>
            </a:extLst>
          </p:cNvPr>
          <p:cNvPicPr>
            <a:picLocks noChangeAspect="1"/>
          </p:cNvPicPr>
          <p:nvPr/>
        </p:nvPicPr>
        <p:blipFill rotWithShape="1">
          <a:blip r:embed="rId5">
            <a:extLst>
              <a:ext uri="{28A0092B-C50C-407E-A947-70E740481C1C}">
                <a14:useLocalDpi xmlns:a14="http://schemas.microsoft.com/office/drawing/2010/main" val="0"/>
              </a:ext>
            </a:extLst>
          </a:blip>
          <a:srcRect r="8882"/>
          <a:stretch/>
        </p:blipFill>
        <p:spPr>
          <a:xfrm>
            <a:off x="5407724" y="1257300"/>
            <a:ext cx="3611535" cy="3352800"/>
          </a:xfrm>
          <a:prstGeom prst="rect">
            <a:avLst/>
          </a:prstGeom>
          <a:ln>
            <a:solidFill>
              <a:schemeClr val="tx2">
                <a:lumMod val="10000"/>
              </a:schemeClr>
            </a:solidFill>
          </a:ln>
        </p:spPr>
      </p:pic>
    </p:spTree>
    <p:extLst>
      <p:ext uri="{BB962C8B-B14F-4D97-AF65-F5344CB8AC3E}">
        <p14:creationId xmlns:p14="http://schemas.microsoft.com/office/powerpoint/2010/main" val="2883551905"/>
      </p:ext>
    </p:extLst>
  </p:cSld>
  <p:clrMapOvr>
    <a:masterClrMapping/>
  </p:clrMapOvr>
</p:sld>
</file>

<file path=ppt/theme/theme1.xml><?xml version="1.0" encoding="utf-8"?>
<a:theme xmlns:a="http://schemas.openxmlformats.org/drawingml/2006/main" name="16-9 Cover">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9197</TotalTime>
  <Words>1408</Words>
  <Application>Microsoft Office PowerPoint</Application>
  <PresentationFormat>On-screen Show (16:9)</PresentationFormat>
  <Paragraphs>154</Paragraphs>
  <Slides>18</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Arial Black</vt:lpstr>
      <vt:lpstr>Calibri</vt:lpstr>
      <vt:lpstr>Slack-Lato</vt:lpstr>
      <vt:lpstr>System Font Regular</vt:lpstr>
      <vt:lpstr>ヒラギノ角ゴ Pro W3</vt:lpstr>
      <vt:lpstr>16-9 Cover</vt:lpstr>
      <vt:lpstr>16-9 Light Background</vt:lpstr>
      <vt:lpstr>16-9 White Backgroud</vt:lpstr>
      <vt:lpstr>1_16-9 White Backgroud</vt:lpstr>
      <vt:lpstr>PowerPoint Presentation</vt:lpstr>
      <vt:lpstr>Outline</vt:lpstr>
      <vt:lpstr>State of U.S. Health Care</vt:lpstr>
      <vt:lpstr> </vt:lpstr>
      <vt:lpstr>Feature Distributions</vt:lpstr>
      <vt:lpstr>PowerPoint Presentation</vt:lpstr>
      <vt:lpstr>PowerPoint Presentation</vt:lpstr>
      <vt:lpstr>PowerPoint Presentation</vt:lpstr>
      <vt:lpstr>Linear Regression</vt:lpstr>
      <vt:lpstr>Log Transformation</vt:lpstr>
      <vt:lpstr>Random Forest</vt:lpstr>
      <vt:lpstr>Gradient Boosting</vt:lpstr>
      <vt:lpstr>Comparison of Models</vt:lpstr>
      <vt:lpstr>Appendix</vt:lpstr>
      <vt:lpstr>KNN Algorithm</vt:lpstr>
      <vt:lpstr>Boosting</vt:lpstr>
      <vt:lpstr>Conclusion</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Microsoft account</cp:lastModifiedBy>
  <cp:revision>467</cp:revision>
  <cp:lastPrinted>2011-01-24T02:49:42Z</cp:lastPrinted>
  <dcterms:created xsi:type="dcterms:W3CDTF">2011-06-30T15:04:08Z</dcterms:created>
  <dcterms:modified xsi:type="dcterms:W3CDTF">2023-07-25T17:18:55Z</dcterms:modified>
  <cp:category/>
</cp:coreProperties>
</file>