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rimson Text" panose="02010600030101010101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ExtraBold" panose="020B0906030804020204" pitchFamily="34" charset="0"/>
      <p:bold r:id="rId22"/>
      <p:boldItalic r:id="rId23"/>
    </p:embeddedFont>
    <p:embeddedFont>
      <p:font typeface="Open Sans Light" panose="020B0306030504020204" pitchFamily="34" charset="0"/>
      <p:regular r:id="rId24"/>
    </p:embeddedFont>
  </p:embeddedFontLst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1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9d455ea1_1_1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899d455ea1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99d455ea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99d455ea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99d455ea1_5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99d455ea1_5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99d455ea1_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99d455ea1_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9f0288c2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9f0288c2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9f0288c2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9f0288c2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99d455ea1_5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99d455ea1_5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99d455ea1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99d455ea1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99d455ea1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99d455ea1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3729625" y="0"/>
            <a:ext cx="54144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4332173" y="2808962"/>
            <a:ext cx="42654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299347" y="1713310"/>
            <a:ext cx="42981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4341019" y="3020102"/>
            <a:ext cx="2452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 b="1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53407" y="1917166"/>
            <a:ext cx="1558578" cy="989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4336418" y="3336808"/>
            <a:ext cx="4444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 and Photo">
  <p:cSld name="Column and Phot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7" name="Google Shape;97;p11"/>
          <p:cNvCxnSpPr/>
          <p:nvPr/>
        </p:nvCxnSpPr>
        <p:spPr>
          <a:xfrm>
            <a:off x="609803" y="1501329"/>
            <a:ext cx="24717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/>
          <p:nvPr/>
        </p:nvSpPr>
        <p:spPr>
          <a:xfrm>
            <a:off x="3663175" y="0"/>
            <a:ext cx="54807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p11"/>
          <p:cNvSpPr>
            <a:spLocks noGrp="1"/>
          </p:cNvSpPr>
          <p:nvPr>
            <p:ph type="pic" idx="2"/>
          </p:nvPr>
        </p:nvSpPr>
        <p:spPr>
          <a:xfrm>
            <a:off x="3663554" y="0"/>
            <a:ext cx="5480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1"/>
          <p:cNvSpPr txBox="1">
            <a:spLocks noGrp="1"/>
          </p:cNvSpPr>
          <p:nvPr>
            <p:ph type="body" idx="1"/>
          </p:nvPr>
        </p:nvSpPr>
        <p:spPr>
          <a:xfrm>
            <a:off x="609600" y="450056"/>
            <a:ext cx="247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3"/>
          </p:nvPr>
        </p:nvSpPr>
        <p:spPr>
          <a:xfrm>
            <a:off x="582216" y="1901429"/>
            <a:ext cx="24993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609600" y="474971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 and Image">
  <p:cSld name="Column and Imag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2"/>
          <p:cNvCxnSpPr/>
          <p:nvPr/>
        </p:nvCxnSpPr>
        <p:spPr>
          <a:xfrm>
            <a:off x="609803" y="1501329"/>
            <a:ext cx="24717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609600" y="450056"/>
            <a:ext cx="247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2"/>
          </p:nvPr>
        </p:nvSpPr>
        <p:spPr>
          <a:xfrm>
            <a:off x="582216" y="1901428"/>
            <a:ext cx="2499300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>
            <a:spLocks noGrp="1"/>
          </p:cNvSpPr>
          <p:nvPr>
            <p:ph type="pic" idx="3"/>
          </p:nvPr>
        </p:nvSpPr>
        <p:spPr>
          <a:xfrm>
            <a:off x="3663554" y="892969"/>
            <a:ext cx="52332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607591" y="474971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Slide Photo">
  <p:cSld name="Full-Slide Phot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Column Photo &amp; Text">
  <p:cSld name="3-Column Photo &amp;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3139859" y="101203"/>
            <a:ext cx="2897100" cy="4946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138143" y="101203"/>
            <a:ext cx="2897100" cy="4946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24848" y="101203"/>
            <a:ext cx="2913900" cy="4946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125016" y="101203"/>
            <a:ext cx="2913600" cy="4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None/>
              <a:defRPr>
                <a:solidFill>
                  <a:srgbClr val="82828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3139859" y="101203"/>
            <a:ext cx="2897100" cy="4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None/>
              <a:defRPr>
                <a:solidFill>
                  <a:srgbClr val="82828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6138143" y="101203"/>
            <a:ext cx="2897100" cy="4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None/>
              <a:defRPr>
                <a:solidFill>
                  <a:srgbClr val="82828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23850" rtl="0"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1pPr>
            <a:lvl2pPr marL="914400" lvl="1" indent="-323850" rtl="0"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23850" rtl="0"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rtl="0"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rtl="0"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079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">
  <p:cSld name="Agenda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441542" y="441543"/>
            <a:ext cx="8260800" cy="426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" name="Google Shape;20;p3"/>
          <p:cNvCxnSpPr/>
          <p:nvPr/>
        </p:nvCxnSpPr>
        <p:spPr>
          <a:xfrm>
            <a:off x="1318364" y="1526845"/>
            <a:ext cx="64038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290638" y="1828800"/>
            <a:ext cx="6431700" cy="2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Open Sans ExtraBold"/>
              <a:buAutoNum type="arabicPeriod"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1365338" y="915710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Font typeface="Open Sans Light"/>
              <a:buNone/>
            </a:pPr>
            <a:r>
              <a:rPr lang="en-GB" sz="27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sz="2700" b="0" i="0" u="none" strike="noStrike" cap="non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365772" y="2283619"/>
            <a:ext cx="4412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marL="914400" lvl="1" indent="-438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2pPr>
            <a:lvl3pPr marL="1371600" lvl="2" indent="-438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3pPr>
            <a:lvl4pPr marL="1828800" lvl="3" indent="-438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4pPr>
            <a:lvl5pPr marL="2286000" lvl="4" indent="-438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Headline">
  <p:cSld name="Text with Headlin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864296" y="0"/>
            <a:ext cx="8279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0" name="Google Shape;30;p5"/>
          <p:cNvCxnSpPr/>
          <p:nvPr/>
        </p:nvCxnSpPr>
        <p:spPr>
          <a:xfrm>
            <a:off x="1788091" y="1501329"/>
            <a:ext cx="68832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" name="Google Shape;31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1759744" y="2311003"/>
            <a:ext cx="50601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1759744" y="1901429"/>
            <a:ext cx="4979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Column">
  <p:cSld name="Two-Colum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864296" y="0"/>
            <a:ext cx="8279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759744" y="2233613"/>
            <a:ext cx="32172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1788091" y="1501329"/>
            <a:ext cx="68832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6"/>
          <p:cNvCxnSpPr/>
          <p:nvPr/>
        </p:nvCxnSpPr>
        <p:spPr>
          <a:xfrm flipH="1">
            <a:off x="5146249" y="1968332"/>
            <a:ext cx="27000" cy="1950000"/>
          </a:xfrm>
          <a:prstGeom prst="straightConnector1">
            <a:avLst/>
          </a:prstGeom>
          <a:noFill/>
          <a:ln w="19050" cap="flat" cmpd="sng">
            <a:solidFill>
              <a:srgbClr val="7F7F7F">
                <a:alpha val="2000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759743" y="1901429"/>
            <a:ext cx="321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451790" y="1901429"/>
            <a:ext cx="321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5"/>
          </p:nvPr>
        </p:nvSpPr>
        <p:spPr>
          <a:xfrm>
            <a:off x="5454074" y="2231231"/>
            <a:ext cx="32172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760374" y="4738688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864296" y="0"/>
            <a:ext cx="8279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1" name="Google Shape;51;p7"/>
          <p:cNvCxnSpPr/>
          <p:nvPr/>
        </p:nvCxnSpPr>
        <p:spPr>
          <a:xfrm>
            <a:off x="1788091" y="1501329"/>
            <a:ext cx="68832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1759908" y="1947715"/>
            <a:ext cx="2949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100"/>
              <a:buFont typeface="Crimson Text"/>
              <a:buNone/>
            </a:pPr>
            <a:r>
              <a:rPr lang="en-GB" sz="4100" b="0" i="0" u="none" strike="noStrike" cap="non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sz="4100" b="0" i="0" u="none" strike="noStrike" cap="non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 rot="429228">
            <a:off x="6536402" y="1187067"/>
            <a:ext cx="1999465" cy="3131443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2007075" y="4025561"/>
            <a:ext cx="3309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cap="none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2007394" y="2084785"/>
            <a:ext cx="3964800" cy="1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744264" y="474971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864296" y="0"/>
            <a:ext cx="8279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63" name="Google Shape;63;p8"/>
          <p:cNvCxnSpPr/>
          <p:nvPr/>
        </p:nvCxnSpPr>
        <p:spPr>
          <a:xfrm>
            <a:off x="1788091" y="1501329"/>
            <a:ext cx="68832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4" name="Google Shape;64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1795463" y="1901428"/>
            <a:ext cx="51126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3"/>
          </p:nvPr>
        </p:nvSpPr>
        <p:spPr>
          <a:xfrm>
            <a:off x="2031206" y="4756547"/>
            <a:ext cx="43260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i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-Out">
  <p:cSld name="Call-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864296" y="0"/>
            <a:ext cx="8279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1" name="Google Shape;71;p9"/>
          <p:cNvCxnSpPr/>
          <p:nvPr/>
        </p:nvCxnSpPr>
        <p:spPr>
          <a:xfrm>
            <a:off x="1788091" y="1501329"/>
            <a:ext cx="68832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2" name="Google Shape;7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9"/>
          <p:cNvCxnSpPr/>
          <p:nvPr/>
        </p:nvCxnSpPr>
        <p:spPr>
          <a:xfrm>
            <a:off x="1787014" y="2542278"/>
            <a:ext cx="6902100" cy="0"/>
          </a:xfrm>
          <a:prstGeom prst="straightConnector1">
            <a:avLst/>
          </a:prstGeom>
          <a:noFill/>
          <a:ln w="19050" cap="flat" cmpd="sng">
            <a:solidFill>
              <a:srgbClr val="7F7F7F">
                <a:alpha val="2000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74" name="Google Shape;74;p9"/>
          <p:cNvCxnSpPr/>
          <p:nvPr/>
        </p:nvCxnSpPr>
        <p:spPr>
          <a:xfrm>
            <a:off x="1787014" y="3506801"/>
            <a:ext cx="6902100" cy="0"/>
          </a:xfrm>
          <a:prstGeom prst="straightConnector1">
            <a:avLst/>
          </a:prstGeom>
          <a:noFill/>
          <a:ln w="19050" cap="flat" cmpd="sng">
            <a:solidFill>
              <a:srgbClr val="7F7F7F">
                <a:alpha val="2000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75" name="Google Shape;75;p9"/>
          <p:cNvCxnSpPr/>
          <p:nvPr/>
        </p:nvCxnSpPr>
        <p:spPr>
          <a:xfrm>
            <a:off x="1787014" y="4513141"/>
            <a:ext cx="6902100" cy="0"/>
          </a:xfrm>
          <a:prstGeom prst="straightConnector1">
            <a:avLst/>
          </a:prstGeom>
          <a:noFill/>
          <a:ln w="19050" cap="flat" cmpd="sng">
            <a:solidFill>
              <a:srgbClr val="7F7F7F">
                <a:alpha val="2000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1843088" y="1784003"/>
            <a:ext cx="1127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sp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sz="4100"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3"/>
          </p:nvPr>
        </p:nvSpPr>
        <p:spPr>
          <a:xfrm>
            <a:off x="3226594" y="1836019"/>
            <a:ext cx="512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4"/>
          </p:nvPr>
        </p:nvSpPr>
        <p:spPr>
          <a:xfrm>
            <a:off x="1843088" y="2700878"/>
            <a:ext cx="1127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sp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sz="4100"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5"/>
          </p:nvPr>
        </p:nvSpPr>
        <p:spPr>
          <a:xfrm>
            <a:off x="3226594" y="2752894"/>
            <a:ext cx="512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6"/>
          </p:nvPr>
        </p:nvSpPr>
        <p:spPr>
          <a:xfrm>
            <a:off x="1843088" y="3663019"/>
            <a:ext cx="1127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sp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sz="4100"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7"/>
          </p:nvPr>
        </p:nvSpPr>
        <p:spPr>
          <a:xfrm>
            <a:off x="3226594" y="3715035"/>
            <a:ext cx="512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1756273" y="4737354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0" descr="Picture 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/>
          <p:nvPr/>
        </p:nvSpPr>
        <p:spPr>
          <a:xfrm>
            <a:off x="864296" y="0"/>
            <a:ext cx="8279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731169" y="4740695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38588" y="4781811"/>
            <a:ext cx="2158020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>
            <a:spLocks noGrp="1"/>
          </p:cNvSpPr>
          <p:nvPr>
            <p:ph type="chart" idx="2"/>
          </p:nvPr>
        </p:nvSpPr>
        <p:spPr>
          <a:xfrm>
            <a:off x="1731169" y="2012156"/>
            <a:ext cx="53268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Char char="•"/>
              <a:defRPr sz="21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Char char="•"/>
              <a:defRPr sz="21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Char char="•"/>
              <a:defRPr sz="21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Char char="•"/>
              <a:defRPr sz="21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>
            <a:off x="1788091" y="1211792"/>
            <a:ext cx="68832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778479" y="2012440"/>
            <a:ext cx="3587100" cy="23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1788319" y="617935"/>
            <a:ext cx="441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3"/>
          </p:nvPr>
        </p:nvSpPr>
        <p:spPr>
          <a:xfrm>
            <a:off x="1731169" y="1634729"/>
            <a:ext cx="50073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Font typeface="Open Sans Light"/>
              <a:buNone/>
              <a:defRPr sz="27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Char char="•"/>
              <a:defRPr sz="21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Char char="•"/>
              <a:defRPr sz="21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Char char="•"/>
              <a:defRPr sz="21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Char char="•"/>
              <a:defRPr sz="21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05439" y="4800310"/>
            <a:ext cx="210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4299347" y="1713310"/>
            <a:ext cx="42981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</a:pPr>
            <a:r>
              <a:rPr lang="en-GB"/>
              <a:t>Twitter Sentiment Analysis Using Language Network</a:t>
            </a:r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4341019" y="3020102"/>
            <a:ext cx="2452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GB" sz="840">
                <a:solidFill>
                  <a:srgbClr val="5D5D5D"/>
                </a:solidFill>
              </a:rPr>
              <a:t>Oct 9</a:t>
            </a:r>
            <a:r>
              <a:rPr lang="en-GB" sz="1280" baseline="30000">
                <a:solidFill>
                  <a:srgbClr val="5D5D5D"/>
                </a:solidFill>
              </a:rPr>
              <a:t>th</a:t>
            </a:r>
            <a:r>
              <a:rPr lang="en-GB" sz="840">
                <a:solidFill>
                  <a:srgbClr val="5D5D5D"/>
                </a:solidFill>
              </a:rPr>
              <a:t>, 2023</a:t>
            </a:r>
            <a:endParaRPr sz="840">
              <a:solidFill>
                <a:srgbClr val="5D5D5D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480"/>
              <a:buNone/>
            </a:pPr>
            <a:endParaRPr sz="48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3"/>
          </p:nvPr>
        </p:nvSpPr>
        <p:spPr>
          <a:xfrm>
            <a:off x="4336425" y="3336795"/>
            <a:ext cx="4444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r>
              <a:rPr lang="en-GB"/>
              <a:t>Zhonghui Cui (zhonghuc)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r>
              <a:rPr lang="en-GB"/>
              <a:t>Yudi Chen(yudichen)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r>
              <a:rPr lang="en-GB"/>
              <a:t>Weigen Chen(weigenc)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0DC8F4-1D3D-F5EB-A8AD-0E056EBC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408" y="2283600"/>
            <a:ext cx="4877183" cy="576300"/>
          </a:xfrm>
        </p:spPr>
        <p:txBody>
          <a:bodyPr/>
          <a:lstStyle/>
          <a:p>
            <a:r>
              <a:rPr lang="en-US" altLang="zh-CN" dirty="0"/>
              <a:t>Thank You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altLang="zh-CN" dirty="0"/>
              <a:t>P</a:t>
            </a:r>
            <a:r>
              <a:rPr lang="en-US" altLang="zh-CN" dirty="0" err="1"/>
              <a:t>roject</a:t>
            </a:r>
            <a:r>
              <a:rPr lang="en-US" altLang="zh-CN" dirty="0"/>
              <a:t> Overview</a:t>
            </a:r>
            <a:endParaRPr lang="en-GB"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3"/>
          </p:nvPr>
        </p:nvSpPr>
        <p:spPr>
          <a:xfrm>
            <a:off x="1526100" y="1661301"/>
            <a:ext cx="4041300" cy="1017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 dirty="0"/>
              <a:t>In the age of social media, understanding the sentiment behind posts on platforms like Twitter comments can provide valuable insights for various applications.</a:t>
            </a:r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1526100" y="2588920"/>
            <a:ext cx="4041300" cy="84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dirty="0"/>
              <a:t>This project aims to investigate and </a:t>
            </a:r>
            <a:r>
              <a:rPr lang="en-GB" sz="1300" dirty="0" err="1"/>
              <a:t>analyze</a:t>
            </a:r>
            <a:r>
              <a:rPr lang="en-GB" sz="1300" dirty="0"/>
              <a:t> the language network consisting of sentiment expressing words, and then use it to categorize the sentiments expressed in Twitter posts.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190" dirty="0"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3"/>
          </p:nvPr>
        </p:nvSpPr>
        <p:spPr>
          <a:xfrm>
            <a:off x="1526100" y="3529605"/>
            <a:ext cx="4041300" cy="1217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 fontScale="85000" lnSpcReduction="10000"/>
          </a:bodyPr>
          <a:lstStyle/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700" dirty="0"/>
              <a:t>We will explore the connections between words when it comes to expressing positive, neutral or negative sentiments and </a:t>
            </a:r>
            <a:r>
              <a:rPr lang="en-GB" sz="1700" dirty="0" err="1"/>
              <a:t>analyze</a:t>
            </a:r>
            <a:r>
              <a:rPr lang="en-GB" sz="1700" dirty="0"/>
              <a:t> sentiments in Twitter comments on a large scale.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5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5" dirty="0"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90150" y="1641953"/>
            <a:ext cx="3348576" cy="207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6156338" y="3900025"/>
            <a:ext cx="2416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Dataset of Twitter Posts to Be Analyzed</a:t>
            </a:r>
            <a:endParaRPr sz="1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2"/>
          </p:nvPr>
        </p:nvSpPr>
        <p:spPr>
          <a:xfrm>
            <a:off x="1212475" y="1496625"/>
            <a:ext cx="7701000" cy="3334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 lnSpcReduction="10000"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●"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node is a single word, including emotive words, noun words and adjective words. And we give each emotive word a score. (happy(5) sad(-5) excited(7)). The score shows whether sentiment of the words are positive or negative. The edge is the relationship between words.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●"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Deconstruct each comment into a list of words. Match the list with the network, and generate a final score for the comment.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●"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For example,  A comment “I watched tragedy movie with my boyfriend last week. I am happy.”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network include words “tragedy(-5)”, ”movie(do not have score)”, “happy(5)”, and the edge between “tragedy” and “movie” is “Common phrase”. So the “tragedy movie” is neutral phrase, and the whole comment is positive.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●"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input data include 16,000 posts extracted using twitter API.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1733444" y="905866"/>
            <a:ext cx="4412400" cy="48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/>
              <a:t>Main Steps of  </a:t>
            </a:r>
            <a:r>
              <a:rPr lang="en-US" altLang="zh-CN" dirty="0"/>
              <a:t>the </a:t>
            </a:r>
            <a:r>
              <a:rPr lang="en-GB" dirty="0"/>
              <a:t>Approach</a:t>
            </a:r>
          </a:p>
        </p:txBody>
      </p:sp>
      <p:sp>
        <p:nvSpPr>
          <p:cNvPr id="152" name="Google Shape;152;p19"/>
          <p:cNvSpPr txBox="1"/>
          <p:nvPr/>
        </p:nvSpPr>
        <p:spPr>
          <a:xfrm>
            <a:off x="1809225" y="1534525"/>
            <a:ext cx="6895800" cy="30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●"/>
            </a:pPr>
            <a:r>
              <a:rPr lang="en-GB" sz="1900">
                <a:latin typeface="Open Sans Light"/>
                <a:ea typeface="Open Sans Light"/>
                <a:cs typeface="Open Sans Light"/>
                <a:sym typeface="Open Sans Light"/>
              </a:rPr>
              <a:t>Find words and score them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●"/>
            </a:pPr>
            <a:r>
              <a:rPr lang="en-GB" sz="1900">
                <a:latin typeface="Open Sans Light"/>
                <a:ea typeface="Open Sans Light"/>
                <a:cs typeface="Open Sans Light"/>
                <a:sym typeface="Open Sans Light"/>
              </a:rPr>
              <a:t>Build the network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●"/>
            </a:pPr>
            <a:r>
              <a:rPr lang="en-GB" sz="1900">
                <a:latin typeface="Open Sans Light"/>
                <a:ea typeface="Open Sans Light"/>
                <a:cs typeface="Open Sans Light"/>
                <a:sym typeface="Open Sans Light"/>
              </a:rPr>
              <a:t>Extract twitter posts using twitter API.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●"/>
            </a:pPr>
            <a:r>
              <a:rPr lang="en-GB" sz="1900">
                <a:latin typeface="Open Sans Light"/>
                <a:ea typeface="Open Sans Light"/>
                <a:cs typeface="Open Sans Light"/>
                <a:sym typeface="Open Sans Light"/>
              </a:rPr>
              <a:t>Preprocess and Clean the dataset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-"/>
            </a:pPr>
            <a:r>
              <a:rPr lang="en-GB" sz="1900">
                <a:latin typeface="Open Sans Light"/>
                <a:ea typeface="Open Sans Light"/>
                <a:cs typeface="Open Sans Light"/>
                <a:sym typeface="Open Sans Light"/>
              </a:rPr>
              <a:t>lower casing, replacing URLs and emojis, removing comments with less than 2 words.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●"/>
            </a:pPr>
            <a:r>
              <a:rPr lang="en-GB" sz="1900">
                <a:latin typeface="Open Sans Light"/>
                <a:ea typeface="Open Sans Light"/>
                <a:cs typeface="Open Sans Light"/>
                <a:sym typeface="Open Sans Light"/>
              </a:rPr>
              <a:t>Build NLP model, develop algorithms for measuring word relationships.</a:t>
            </a:r>
            <a:endParaRPr sz="100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●"/>
            </a:pPr>
            <a:r>
              <a:rPr lang="en-GB" sz="1900">
                <a:latin typeface="Open Sans Light"/>
                <a:ea typeface="Open Sans Light"/>
                <a:cs typeface="Open Sans Light"/>
                <a:sym typeface="Open Sans Light"/>
              </a:rPr>
              <a:t>Train and test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609600" y="450056"/>
            <a:ext cx="2472000" cy="900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Preliminary Results</a:t>
            </a: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77825" y="480475"/>
            <a:ext cx="2788349" cy="209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>
            <a:spLocks noGrp="1"/>
          </p:cNvSpPr>
          <p:nvPr>
            <p:ph type="body" idx="2"/>
          </p:nvPr>
        </p:nvSpPr>
        <p:spPr>
          <a:xfrm>
            <a:off x="609600" y="1609223"/>
            <a:ext cx="3477900" cy="32499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1600" dirty="0"/>
              <a:t>As of now, we have identify a set of twitter comments to be processed, and established an approach to analyze the collected data. We have already build </a:t>
            </a:r>
          </a:p>
          <a:p>
            <a:pPr marL="0" lvl="0" indent="0" algn="l" rtl="0">
              <a:spcBef>
                <a:spcPts val="0"/>
              </a:spcBef>
              <a:spcAft>
                <a:spcPts val="1500"/>
              </a:spcAft>
            </a:pPr>
            <a:r>
              <a:rPr lang="en-US" sz="1600" dirty="0"/>
              <a:t>1. Our own sample analysis network and visualization of this network</a:t>
            </a:r>
          </a:p>
          <a:p>
            <a:pPr marL="0" lvl="0" indent="0" algn="l" rtl="0">
              <a:spcBef>
                <a:spcPts val="0"/>
              </a:spcBef>
              <a:spcAft>
                <a:spcPts val="1500"/>
              </a:spcAft>
            </a:pPr>
            <a:r>
              <a:rPr lang="en-US" sz="1600" dirty="0"/>
              <a:t>2. Network of one comment </a:t>
            </a:r>
          </a:p>
          <a:p>
            <a:pPr marL="0" lvl="0" indent="0" algn="l" rtl="0">
              <a:spcBef>
                <a:spcPts val="0"/>
              </a:spcBef>
              <a:spcAft>
                <a:spcPts val="1500"/>
              </a:spcAft>
            </a:pPr>
            <a:r>
              <a:rPr lang="en-US" sz="1600" dirty="0"/>
              <a:t>3. Exact match: match comment network in the analysis network </a:t>
            </a:r>
            <a:endParaRPr sz="1600" dirty="0"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09925" y="480474"/>
            <a:ext cx="3009984" cy="22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5"/>
          <a:srcRect l="13079" t="12535" r="12092" b="12714"/>
          <a:stretch>
            <a:fillRect/>
          </a:stretch>
        </p:blipFill>
        <p:spPr>
          <a:xfrm>
            <a:off x="4572000" y="2512600"/>
            <a:ext cx="2945750" cy="22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565145" y="563643"/>
            <a:ext cx="3507740" cy="899795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en-GB" dirty="0"/>
              <a:t>Future Development</a:t>
            </a: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2"/>
          </p:nvPr>
        </p:nvSpPr>
        <p:spPr>
          <a:xfrm>
            <a:off x="565145" y="1645242"/>
            <a:ext cx="3477900" cy="32499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1600" dirty="0"/>
              <a:t>1. Training </a:t>
            </a:r>
            <a:r>
              <a:rPr lang="en-US" sz="1600" dirty="0">
                <a:sym typeface="+mn-ea"/>
              </a:rPr>
              <a:t>dataset </a:t>
            </a:r>
            <a:r>
              <a:rPr lang="en-US" sz="1600" dirty="0"/>
              <a:t>now we used is not good. We need to find more suitable dataset</a:t>
            </a:r>
          </a:p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1600" dirty="0"/>
              <a:t>2. Fuzzy matching and exact matching</a:t>
            </a:r>
          </a:p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1600" dirty="0"/>
              <a:t>3. How to deal with each comments. </a:t>
            </a:r>
            <a:br>
              <a:rPr lang="en-US" sz="1600" dirty="0"/>
            </a:br>
            <a:r>
              <a:rPr lang="en-US" sz="1600" dirty="0"/>
              <a:t>Delete some unnecessary words in the comment network</a:t>
            </a:r>
          </a:p>
        </p:txBody>
      </p:sp>
      <p:pic>
        <p:nvPicPr>
          <p:cNvPr id="5" name="图片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0" y="1705610"/>
            <a:ext cx="3631565" cy="2700655"/>
          </a:xfrm>
          <a:prstGeom prst="rect">
            <a:avLst/>
          </a:prstGeom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4"/>
          <a:srcRect l="13079" t="12535" r="12092" b="12714"/>
          <a:stretch>
            <a:fillRect/>
          </a:stretch>
        </p:blipFill>
        <p:spPr>
          <a:xfrm>
            <a:off x="6092190" y="359950"/>
            <a:ext cx="2945750" cy="220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椭圆 1"/>
          <p:cNvSpPr/>
          <p:nvPr/>
        </p:nvSpPr>
        <p:spPr>
          <a:xfrm>
            <a:off x="4810760" y="2352675"/>
            <a:ext cx="3238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439410" y="2860675"/>
            <a:ext cx="3238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50760" y="4264025"/>
            <a:ext cx="3238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788325" y="1913325"/>
            <a:ext cx="3546000" cy="29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August 28 - September 25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Project </a:t>
            </a:r>
            <a:r>
              <a:rPr lang="en-GB" sz="1000" dirty="0" err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Kickoff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, Topic Selection and Dataset Searching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September 26 - October 8: </a:t>
            </a:r>
            <a:endParaRPr sz="1100" b="1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Dataset Review and Preprocessing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October 9 - October 22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Network Construction and Analysis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October 23 - November 5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Algorithm Establishment for Comment Sentiment Analysis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November 6 - November 19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Result Evaluation and Application Extension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November 20 - December 3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Report Writing and Presentation Preparation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2000"/>
              </a:spcAft>
              <a:buNone/>
            </a:pPr>
            <a:r>
              <a:rPr lang="en-GB" sz="10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December 4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 : Final Presentation</a:t>
            </a: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2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Timeline and Division of Labor</a:t>
            </a: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3"/>
          </p:nvPr>
        </p:nvSpPr>
        <p:spPr>
          <a:xfrm>
            <a:off x="1788319" y="1654313"/>
            <a:ext cx="3216600" cy="300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6400" dirty="0"/>
              <a:t>Timeline</a:t>
            </a:r>
            <a:r>
              <a:rPr lang="en-GB" dirty="0"/>
              <a:t> 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4"/>
          </p:nvPr>
        </p:nvSpPr>
        <p:spPr>
          <a:xfrm>
            <a:off x="5278141" y="1654313"/>
            <a:ext cx="3216600" cy="300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1600" dirty="0"/>
              <a:t>Division of Labor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5"/>
          </p:nvPr>
        </p:nvSpPr>
        <p:spPr>
          <a:xfrm>
            <a:off x="5278150" y="1995300"/>
            <a:ext cx="3546000" cy="2948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 err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Weigen</a:t>
            </a:r>
            <a:r>
              <a:rPr lang="en-GB" sz="10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 Chen</a:t>
            </a:r>
            <a:r>
              <a:rPr lang="en-GB" sz="10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data collection and preprocessing,</a:t>
            </a:r>
            <a:r>
              <a:rPr lang="en-GB" sz="10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acquiring and cleaning linguistic datasets and  building the network graph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 err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Yudi</a:t>
            </a:r>
            <a:r>
              <a:rPr lang="en-GB" sz="10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 Chen</a:t>
            </a:r>
            <a:r>
              <a:rPr lang="en-GB" sz="1000" b="1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working on the NPL model to implement sentiment analysis, developing algorithms for measuring word relationships to decide whether the comment is negative or positive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 err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Zhonghui</a:t>
            </a:r>
            <a:r>
              <a:rPr lang="en-GB" sz="1000" b="1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 Cui</a:t>
            </a:r>
            <a:r>
              <a:rPr lang="en-GB" sz="10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handl</a:t>
            </a:r>
            <a:r>
              <a:rPr lang="en-GB" sz="1000" dirty="0">
                <a:latin typeface="Open Sans"/>
                <a:ea typeface="Open Sans"/>
                <a:cs typeface="Open Sans"/>
                <a:sym typeface="Open Sans"/>
              </a:rPr>
              <a:t>ing</a:t>
            </a: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 the creation of the user-friendly visualization tool, ensuring that the network's insights are easily accessible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rPr>
              <a:t>All team members will collaborate on fine-tuning the network analysis and the machine learning model. Regular team meetings will facilitate communication and project progress tracking.</a:t>
            </a:r>
            <a:endParaRPr sz="1000" dirty="0">
              <a:solidFill>
                <a:srgbClr val="5D5D5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150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Conclusion and Plans</a:t>
            </a:r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2"/>
          </p:nvPr>
        </p:nvSpPr>
        <p:spPr>
          <a:xfrm>
            <a:off x="1788325" y="1520800"/>
            <a:ext cx="6924900" cy="29889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this project, we are going to build a network of emotive words from the English language regarding their sentimental values and then utilize it to </a:t>
            </a:r>
            <a:r>
              <a:rPr lang="en-GB" dirty="0" err="1"/>
              <a:t>analyze</a:t>
            </a:r>
            <a:r>
              <a:rPr lang="en-GB" dirty="0"/>
              <a:t> a set of user comments from social media platform Twitter, determining whether a comment is positive, neutral or negative.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 dirty="0">
                <a:latin typeface="Open Sans"/>
                <a:ea typeface="Open Sans"/>
                <a:cs typeface="Open Sans"/>
                <a:sym typeface="Open Sans"/>
              </a:rPr>
              <a:t>Member contribution and group achievements: </a:t>
            </a:r>
            <a:r>
              <a:rPr lang="en-GB" dirty="0" err="1">
                <a:solidFill>
                  <a:srgbClr val="5D5D5D"/>
                </a:solidFill>
              </a:rPr>
              <a:t>Yudi</a:t>
            </a:r>
            <a:r>
              <a:rPr lang="en-GB" dirty="0">
                <a:solidFill>
                  <a:srgbClr val="5D5D5D"/>
                </a:solidFill>
              </a:rPr>
              <a:t> Chen has </a:t>
            </a:r>
            <a:r>
              <a:rPr lang="en-GB" dirty="0"/>
              <a:t>suggested</a:t>
            </a:r>
            <a:r>
              <a:rPr lang="en-GB" dirty="0">
                <a:solidFill>
                  <a:srgbClr val="5D5D5D"/>
                </a:solidFill>
              </a:rPr>
              <a:t> the </a:t>
            </a:r>
            <a:r>
              <a:rPr lang="en-GB" dirty="0" err="1">
                <a:solidFill>
                  <a:srgbClr val="5D5D5D"/>
                </a:solidFill>
              </a:rPr>
              <a:t>the</a:t>
            </a:r>
            <a:r>
              <a:rPr lang="en-GB" dirty="0">
                <a:solidFill>
                  <a:srgbClr val="5D5D5D"/>
                </a:solidFill>
              </a:rPr>
              <a:t> topic and the dataset; </a:t>
            </a:r>
            <a:r>
              <a:rPr lang="en-GB" dirty="0" err="1">
                <a:solidFill>
                  <a:srgbClr val="5D5D5D"/>
                </a:solidFill>
              </a:rPr>
              <a:t>Weigen</a:t>
            </a:r>
            <a:r>
              <a:rPr lang="en-GB" dirty="0">
                <a:solidFill>
                  <a:srgbClr val="5D5D5D"/>
                </a:solidFill>
              </a:rPr>
              <a:t> Chen has </a:t>
            </a:r>
            <a:r>
              <a:rPr lang="en-GB" dirty="0"/>
              <a:t>written codes for network building;</a:t>
            </a:r>
            <a:r>
              <a:rPr lang="en-GB" dirty="0">
                <a:solidFill>
                  <a:srgbClr val="5D5D5D"/>
                </a:solidFill>
              </a:rPr>
              <a:t>  </a:t>
            </a:r>
            <a:r>
              <a:rPr lang="en-GB" dirty="0" err="1">
                <a:solidFill>
                  <a:srgbClr val="5D5D5D"/>
                </a:solidFill>
              </a:rPr>
              <a:t>Zhonghui</a:t>
            </a:r>
            <a:r>
              <a:rPr lang="en-GB" dirty="0">
                <a:solidFill>
                  <a:srgbClr val="5D5D5D"/>
                </a:solidFill>
              </a:rPr>
              <a:t> Cui has helped pick the to</a:t>
            </a:r>
            <a:r>
              <a:rPr lang="en-GB" dirty="0"/>
              <a:t>pic and written paperwork</a:t>
            </a:r>
            <a:r>
              <a:rPr lang="en-GB" dirty="0">
                <a:solidFill>
                  <a:srgbClr val="5D5D5D"/>
                </a:solidFill>
              </a:rPr>
              <a:t>. </a:t>
            </a:r>
            <a:r>
              <a:rPr lang="en-GB" dirty="0"/>
              <a:t>T</a:t>
            </a:r>
            <a:r>
              <a:rPr lang="en-GB" dirty="0">
                <a:solidFill>
                  <a:srgbClr val="5D5D5D"/>
                </a:solidFill>
              </a:rPr>
              <a:t>ogether we have decided on the subject, </a:t>
            </a:r>
            <a:r>
              <a:rPr lang="en-GB" dirty="0"/>
              <a:t>the </a:t>
            </a:r>
            <a:r>
              <a:rPr lang="en-GB" dirty="0">
                <a:solidFill>
                  <a:srgbClr val="5D5D5D"/>
                </a:solidFill>
              </a:rPr>
              <a:t>approach </a:t>
            </a:r>
            <a:r>
              <a:rPr lang="en-GB" dirty="0"/>
              <a:t>to the analysis.</a:t>
            </a: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b="1" dirty="0">
                <a:latin typeface="Open Sans"/>
                <a:ea typeface="Open Sans"/>
                <a:cs typeface="Open Sans"/>
                <a:sym typeface="Open Sans"/>
              </a:rPr>
              <a:t>Short-term plans: </a:t>
            </a:r>
            <a:r>
              <a:rPr lang="en-GB" dirty="0"/>
              <a:t>Find a larger language dataset, construct the network and </a:t>
            </a:r>
            <a:r>
              <a:rPr lang="en-GB" dirty="0" err="1"/>
              <a:t>analyze</a:t>
            </a:r>
            <a:r>
              <a:rPr lang="en-GB" dirty="0"/>
              <a:t> its characteristics, establish a basic algorithm for sentiment analysis.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References </a:t>
            </a:r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2"/>
          </p:nvPr>
        </p:nvSpPr>
        <p:spPr>
          <a:xfrm>
            <a:off x="1759750" y="1572425"/>
            <a:ext cx="6916800" cy="2855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 Light"/>
              <a:buChar char="-"/>
            </a:pPr>
            <a:r>
              <a:rPr lang="en-GB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Tom B. Brown et. al. “Language Models are Few-Shot Learners.” </a:t>
            </a:r>
            <a:r>
              <a:rPr lang="en-GB" sz="1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arXiv</a:t>
            </a:r>
            <a:r>
              <a:rPr lang="en-GB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 preprint arXiv:2005.14165 (2020).</a:t>
            </a:r>
            <a:endParaRPr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 Light"/>
              <a:buChar char="-"/>
            </a:pPr>
            <a:r>
              <a:rPr lang="en-GB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John Blitzer, Mark </a:t>
            </a:r>
            <a:r>
              <a:rPr lang="en-GB" sz="1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Dredze</a:t>
            </a:r>
            <a:r>
              <a:rPr lang="en-GB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, and Fernando Pereira. “Biographies, Bollywood, Boom-boxes and Blenders: Domain Adaptation for Sentiment Classification.” Association of Computational Linguistics (ACL) (2007).</a:t>
            </a:r>
            <a:endParaRPr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Char char="-"/>
            </a:pPr>
            <a:r>
              <a:rPr lang="en-GB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Douglas B. Webster, Arthur N. Popper, Richard R. Fay. “The Mammalian Auditory Pathway: Neuroanatomy.” Springer-Verlag (1992). </a:t>
            </a:r>
            <a:br>
              <a:rPr lang="en-GB" sz="3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GB" sz="3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241b2e7-e8d5-41fe-a268-93dd63c4f194"/>
  <p:tag name="COMMONDATA" val="eyJoZGlkIjoiZmM3MjAzY2ZmNjE2ZmU0MTkyMDk1NGMzZjI2OWJjMDkifQ=="/>
</p:tagLst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848</Words>
  <Application>Microsoft Office PowerPoint</Application>
  <PresentationFormat>全屏显示(16:9)</PresentationFormat>
  <Paragraphs>64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Open Sans</vt:lpstr>
      <vt:lpstr>Open Sans ExtraBold</vt:lpstr>
      <vt:lpstr>Crimson Text</vt:lpstr>
      <vt:lpstr>Open Sans Light</vt:lpstr>
      <vt:lpstr>Calibri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中惠 崔</cp:lastModifiedBy>
  <cp:revision>10</cp:revision>
  <dcterms:created xsi:type="dcterms:W3CDTF">2023-10-09T14:18:27Z</dcterms:created>
  <dcterms:modified xsi:type="dcterms:W3CDTF">2023-10-09T15:57:09Z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53F62A3EDDE0414F84988FFA47BEE440</vt:lpwstr>
  </property>
  <property fmtid="{D5CDD505-2E9C-101B-9397-08002B2CF9AE}" pid="3" name="KSOProductBuildVer">
    <vt:lpwstr>2052-11.1.0.12155</vt:lpwstr>
  </property>
</Properties>
</file>